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71" r:id="rId11"/>
  </p:sldIdLst>
  <p:sldSz cx="18288000" cy="10287000"/>
  <p:notesSz cx="6858000" cy="9144000"/>
  <p:embeddedFontLst>
    <p:embeddedFont>
      <p:font typeface="Dosis 1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ileron Ultra-Bold" panose="020B0604020202020204" charset="0"/>
      <p:regular r:id="rId18"/>
    </p:embeddedFont>
    <p:embeddedFont>
      <p:font typeface="Dosis 1 Medium" panose="020B0604020202020204" charset="0"/>
      <p:regular r:id="rId19"/>
    </p:embeddedFont>
    <p:embeddedFont>
      <p:font typeface="Aileron" panose="020B0604020202020204" charset="0"/>
      <p:regular r:id="rId20"/>
    </p:embeddedFont>
    <p:embeddedFont>
      <p:font typeface="Dosis 2" panose="020B0604020202020204" charset="0"/>
      <p:regular r:id="rId21"/>
    </p:embeddedFont>
    <p:embeddedFont>
      <p:font typeface="Aileron Bold" panose="020B0604020202020204" charset="0"/>
      <p:regular r:id="rId22"/>
    </p:embeddedFont>
    <p:embeddedFont>
      <p:font typeface="Dosis 1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42" autoAdjust="0"/>
  </p:normalViewPr>
  <p:slideViewPr>
    <p:cSldViewPr>
      <p:cViewPr varScale="1">
        <p:scale>
          <a:sx n="53" d="100"/>
          <a:sy n="53" d="100"/>
        </p:scale>
        <p:origin x="7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smtClean="0"/>
              <a:t>28</a:t>
            </a:r>
            <a:r>
              <a:rPr lang="en-US" baseline="0" dirty="0" smtClean="0"/>
              <a:t> EE à </a:t>
            </a:r>
            <a:r>
              <a:rPr lang="en-US" baseline="0" dirty="0" err="1" smtClean="0"/>
              <a:t>traiter</a:t>
            </a:r>
            <a:r>
              <a:rPr lang="en-US" baseline="0" dirty="0" smtClean="0"/>
              <a:t> sur </a:t>
            </a:r>
            <a:r>
              <a:rPr lang="en-US" baseline="0" dirty="0" smtClean="0"/>
              <a:t>296</a:t>
            </a:r>
            <a:endParaRPr lang="en-US" baseline="0" dirty="0" smtClean="0"/>
          </a:p>
          <a:p>
            <a:r>
              <a:rPr lang="en-US" baseline="0" dirty="0" smtClean="0"/>
              <a:t>142 EE NC = </a:t>
            </a:r>
            <a:r>
              <a:rPr lang="en-US" baseline="0" dirty="0" smtClean="0"/>
              <a:t>48%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7317" y="575659"/>
            <a:ext cx="2073366" cy="2000798"/>
          </a:xfrm>
          <a:custGeom>
            <a:avLst/>
            <a:gdLst/>
            <a:ahLst/>
            <a:cxnLst/>
            <a:rect l="l" t="t" r="r" b="b"/>
            <a:pathLst>
              <a:path w="2073366" h="2000798">
                <a:moveTo>
                  <a:pt x="0" y="0"/>
                </a:moveTo>
                <a:lnTo>
                  <a:pt x="2073366" y="0"/>
                </a:lnTo>
                <a:lnTo>
                  <a:pt x="2073366" y="2000798"/>
                </a:lnTo>
                <a:lnTo>
                  <a:pt x="0" y="2000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0609" y="9609703"/>
            <a:ext cx="18369218" cy="677297"/>
            <a:chOff x="0" y="0"/>
            <a:chExt cx="6213785" cy="229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" y="2775411"/>
            <a:ext cx="4046113" cy="5252748"/>
            <a:chOff x="0" y="0"/>
            <a:chExt cx="5394817" cy="7003664"/>
          </a:xfrm>
        </p:grpSpPr>
        <p:sp>
          <p:nvSpPr>
            <p:cNvPr id="9" name="Freeform 9"/>
            <p:cNvSpPr/>
            <p:nvPr/>
          </p:nvSpPr>
          <p:spPr>
            <a:xfrm>
              <a:off x="1578705" y="0"/>
              <a:ext cx="3816112" cy="3687318"/>
            </a:xfrm>
            <a:custGeom>
              <a:avLst/>
              <a:gdLst/>
              <a:ahLst/>
              <a:cxnLst/>
              <a:rect l="l" t="t" r="r" b="b"/>
              <a:pathLst>
                <a:path w="3816112" h="3687318">
                  <a:moveTo>
                    <a:pt x="0" y="0"/>
                  </a:moveTo>
                  <a:lnTo>
                    <a:pt x="3816112" y="0"/>
                  </a:lnTo>
                  <a:lnTo>
                    <a:pt x="3816112" y="3687318"/>
                  </a:lnTo>
                  <a:lnTo>
                    <a:pt x="0" y="3687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889223">
              <a:off x="408113" y="2889619"/>
              <a:ext cx="3816112" cy="3687318"/>
            </a:xfrm>
            <a:custGeom>
              <a:avLst/>
              <a:gdLst/>
              <a:ahLst/>
              <a:cxnLst/>
              <a:rect l="l" t="t" r="r" b="b"/>
              <a:pathLst>
                <a:path w="3816112" h="3687318">
                  <a:moveTo>
                    <a:pt x="0" y="0"/>
                  </a:moveTo>
                  <a:lnTo>
                    <a:pt x="3816112" y="0"/>
                  </a:lnTo>
                  <a:lnTo>
                    <a:pt x="3816112" y="3687318"/>
                  </a:lnTo>
                  <a:lnTo>
                    <a:pt x="0" y="3687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353230" y="7646670"/>
            <a:ext cx="10417544" cy="189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54BBD4"/>
                </a:solidFill>
                <a:latin typeface="Dosis 1 Medium"/>
              </a:rPr>
              <a:t>Sarah Paccou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54BBD4"/>
                </a:solidFill>
                <a:latin typeface="Dosis 1 Medium"/>
              </a:rPr>
              <a:t>s.paccou@gncra.fr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54BBD4"/>
              </a:solidFill>
              <a:latin typeface="Dosis 1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6800" y="9710641"/>
            <a:ext cx="5288958" cy="49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FFFFFF"/>
                </a:solidFill>
                <a:latin typeface="Dosis 1 Medium"/>
              </a:rPr>
              <a:t>14/11/2023</a:t>
            </a:r>
            <a:endParaRPr lang="en-US" sz="3000" dirty="0">
              <a:solidFill>
                <a:srgbClr val="FFFFFF"/>
              </a:solidFill>
              <a:latin typeface="Dosis 1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39751" y="4543318"/>
            <a:ext cx="888186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7200" dirty="0">
                <a:solidFill>
                  <a:srgbClr val="2970B8"/>
                </a:solidFill>
                <a:latin typeface="Dosis 1"/>
              </a:rPr>
              <a:t>Groupe </a:t>
            </a:r>
            <a:r>
              <a:rPr lang="en-US" sz="7200" dirty="0" err="1">
                <a:solidFill>
                  <a:srgbClr val="2970B8"/>
                </a:solidFill>
                <a:latin typeface="Dosis 1"/>
              </a:rPr>
              <a:t>Qualité</a:t>
            </a:r>
            <a:r>
              <a:rPr lang="en-US" sz="7200" dirty="0">
                <a:solidFill>
                  <a:srgbClr val="2970B8"/>
                </a:solidFill>
                <a:latin typeface="Dosis 1"/>
              </a:rPr>
              <a:t> National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85933" y="2214957"/>
            <a:ext cx="2378208" cy="79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3082" spc="110" dirty="0">
                <a:solidFill>
                  <a:srgbClr val="FFFFFF"/>
                </a:solidFill>
                <a:latin typeface="Dosis 2"/>
              </a:rPr>
              <a:t>DATE</a:t>
            </a:r>
          </a:p>
          <a:p>
            <a:pPr algn="ctr">
              <a:lnSpc>
                <a:spcPts val="3082"/>
              </a:lnSpc>
              <a:spcBef>
                <a:spcPct val="0"/>
              </a:spcBef>
            </a:pPr>
            <a:r>
              <a:rPr lang="en-US" sz="3082" spc="110" dirty="0">
                <a:solidFill>
                  <a:srgbClr val="FFFFFF"/>
                </a:solidFill>
                <a:latin typeface="Dosis 2"/>
              </a:rPr>
              <a:t>14/11/2023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218" y="9609703"/>
            <a:ext cx="18369218" cy="677297"/>
            <a:chOff x="0" y="0"/>
            <a:chExt cx="6213785" cy="229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81136" y="1634255"/>
            <a:ext cx="5968889" cy="1818022"/>
            <a:chOff x="0" y="0"/>
            <a:chExt cx="3631752" cy="1106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3022" cy="1106170"/>
            </a:xfrm>
            <a:custGeom>
              <a:avLst/>
              <a:gdLst/>
              <a:ahLst/>
              <a:cxnLst/>
              <a:rect l="l" t="t" r="r" b="b"/>
              <a:pathLst>
                <a:path w="3633022" h="1106170">
                  <a:moveTo>
                    <a:pt x="3079302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3079302" y="0"/>
                  </a:lnTo>
                  <a:cubicBezTo>
                    <a:pt x="3385372" y="0"/>
                    <a:pt x="3633022" y="247650"/>
                    <a:pt x="3633022" y="553720"/>
                  </a:cubicBezTo>
                  <a:cubicBezTo>
                    <a:pt x="3631752" y="858520"/>
                    <a:pt x="3384102" y="1106170"/>
                    <a:pt x="3079302" y="110617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432923" y="3503667"/>
            <a:ext cx="6997064" cy="1326188"/>
            <a:chOff x="0" y="0"/>
            <a:chExt cx="2996475" cy="11061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97745" cy="1107440"/>
            </a:xfrm>
            <a:custGeom>
              <a:avLst/>
              <a:gdLst/>
              <a:ahLst/>
              <a:cxnLst/>
              <a:rect l="l" t="t" r="r" b="b"/>
              <a:pathLst>
                <a:path w="2997745" h="1107440">
                  <a:moveTo>
                    <a:pt x="2444025" y="45720"/>
                  </a:moveTo>
                  <a:cubicBezTo>
                    <a:pt x="2723425" y="45720"/>
                    <a:pt x="2950755" y="273050"/>
                    <a:pt x="2950755" y="552450"/>
                  </a:cubicBezTo>
                  <a:cubicBezTo>
                    <a:pt x="2950755" y="831850"/>
                    <a:pt x="2723425" y="1059180"/>
                    <a:pt x="2444025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2444025" y="45720"/>
                  </a:lnTo>
                  <a:moveTo>
                    <a:pt x="244402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444025" y="1107440"/>
                  </a:lnTo>
                  <a:cubicBezTo>
                    <a:pt x="2750095" y="1107440"/>
                    <a:pt x="2997745" y="859790"/>
                    <a:pt x="2997745" y="553720"/>
                  </a:cubicBezTo>
                  <a:cubicBezTo>
                    <a:pt x="2996475" y="247650"/>
                    <a:pt x="2748825" y="0"/>
                    <a:pt x="2444025" y="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689269" y="5899333"/>
            <a:ext cx="5740718" cy="1199046"/>
            <a:chOff x="0" y="0"/>
            <a:chExt cx="3215829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17099" cy="1107440"/>
            </a:xfrm>
            <a:custGeom>
              <a:avLst/>
              <a:gdLst/>
              <a:ahLst/>
              <a:cxnLst/>
              <a:rect l="l" t="t" r="r" b="b"/>
              <a:pathLst>
                <a:path w="3217099" h="1107440">
                  <a:moveTo>
                    <a:pt x="2663379" y="45720"/>
                  </a:moveTo>
                  <a:cubicBezTo>
                    <a:pt x="2942779" y="45720"/>
                    <a:pt x="3170109" y="273050"/>
                    <a:pt x="3170109" y="552450"/>
                  </a:cubicBezTo>
                  <a:cubicBezTo>
                    <a:pt x="3170109" y="831850"/>
                    <a:pt x="2942779" y="1059180"/>
                    <a:pt x="2663379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2663379" y="45720"/>
                  </a:lnTo>
                  <a:moveTo>
                    <a:pt x="266337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663379" y="1107440"/>
                  </a:lnTo>
                  <a:cubicBezTo>
                    <a:pt x="2969449" y="1107440"/>
                    <a:pt x="3217099" y="859790"/>
                    <a:pt x="3217099" y="553720"/>
                  </a:cubicBezTo>
                  <a:cubicBezTo>
                    <a:pt x="3215829" y="247650"/>
                    <a:pt x="2968179" y="0"/>
                    <a:pt x="2663379" y="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158420" y="6128040"/>
            <a:ext cx="4802416" cy="67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2"/>
              </a:lnSpc>
            </a:pPr>
            <a:r>
              <a:rPr lang="en-US" sz="1973" spc="78">
                <a:solidFill>
                  <a:srgbClr val="022D66"/>
                </a:solidFill>
                <a:latin typeface="Aileron"/>
              </a:rPr>
              <a:t>Support de sensibilisation </a:t>
            </a:r>
          </a:p>
          <a:p>
            <a:pPr algn="ctr">
              <a:lnSpc>
                <a:spcPts val="2762"/>
              </a:lnSpc>
            </a:pPr>
            <a:r>
              <a:rPr lang="en-US" sz="1973" spc="78">
                <a:solidFill>
                  <a:srgbClr val="022D66"/>
                </a:solidFill>
                <a:latin typeface="Aileron"/>
              </a:rPr>
              <a:t>(power point)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9909" y="2309713"/>
            <a:ext cx="4591344" cy="43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2699" spc="80">
                <a:solidFill>
                  <a:srgbClr val="022D66"/>
                </a:solidFill>
                <a:latin typeface="Aileron Ultra-Bold"/>
              </a:rPr>
              <a:t>LE GROUPE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68815" y="3804630"/>
            <a:ext cx="380633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 spc="78" dirty="0">
                <a:solidFill>
                  <a:srgbClr val="022D66"/>
                </a:solidFill>
                <a:latin typeface="Aileron"/>
              </a:rPr>
              <a:t>Document de </a:t>
            </a:r>
            <a:r>
              <a:rPr lang="en-US" sz="1950" spc="78" dirty="0" err="1">
                <a:solidFill>
                  <a:srgbClr val="022D66"/>
                </a:solidFill>
                <a:latin typeface="Aileron"/>
              </a:rPr>
              <a:t>mise</a:t>
            </a:r>
            <a:r>
              <a:rPr lang="en-US" sz="1950" spc="78" dirty="0">
                <a:solidFill>
                  <a:srgbClr val="022D66"/>
                </a:solidFill>
                <a:latin typeface="Aileron"/>
              </a:rPr>
              <a:t> </a:t>
            </a:r>
            <a:r>
              <a:rPr lang="en-US" sz="1950" spc="78" dirty="0" err="1">
                <a:solidFill>
                  <a:srgbClr val="022D66"/>
                </a:solidFill>
                <a:latin typeface="Aileron"/>
              </a:rPr>
              <a:t>en</a:t>
            </a:r>
            <a:r>
              <a:rPr lang="en-US" sz="1950" spc="78" dirty="0">
                <a:solidFill>
                  <a:srgbClr val="022D66"/>
                </a:solidFill>
                <a:latin typeface="Aileron"/>
              </a:rPr>
              <a:t> concurrence et accord cadre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55222" y="5495800"/>
            <a:ext cx="4794894" cy="1336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2526" spc="101">
                <a:solidFill>
                  <a:srgbClr val="022D66"/>
                </a:solidFill>
                <a:latin typeface="Aileron Bold"/>
              </a:rPr>
              <a:t>Identification </a:t>
            </a:r>
          </a:p>
          <a:p>
            <a:pPr algn="ctr">
              <a:lnSpc>
                <a:spcPts val="3536"/>
              </a:lnSpc>
            </a:pPr>
            <a:r>
              <a:rPr lang="en-US" sz="2526" spc="101">
                <a:solidFill>
                  <a:srgbClr val="022D66"/>
                </a:solidFill>
                <a:latin typeface="Aileron Bold"/>
              </a:rPr>
              <a:t>des EE pour lesquels les CRA concernés/Non concernés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68876" y="5417906"/>
            <a:ext cx="7967127" cy="1628369"/>
            <a:chOff x="0" y="0"/>
            <a:chExt cx="3583398" cy="11061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84668" cy="1146607"/>
            </a:xfrm>
            <a:custGeom>
              <a:avLst/>
              <a:gdLst/>
              <a:ahLst/>
              <a:cxnLst/>
              <a:rect l="l" t="t" r="r" b="b"/>
              <a:pathLst>
                <a:path w="3584668" h="1146607">
                  <a:moveTo>
                    <a:pt x="3030948" y="47339"/>
                  </a:moveTo>
                  <a:cubicBezTo>
                    <a:pt x="3310348" y="47339"/>
                    <a:pt x="3537677" y="282720"/>
                    <a:pt x="3537677" y="572015"/>
                  </a:cubicBezTo>
                  <a:cubicBezTo>
                    <a:pt x="3537677" y="861309"/>
                    <a:pt x="3310348" y="1096690"/>
                    <a:pt x="3030948" y="1096690"/>
                  </a:cubicBezTo>
                  <a:lnTo>
                    <a:pt x="553720" y="1096690"/>
                  </a:lnTo>
                  <a:cubicBezTo>
                    <a:pt x="274320" y="1096690"/>
                    <a:pt x="46990" y="861309"/>
                    <a:pt x="46990" y="572015"/>
                  </a:cubicBezTo>
                  <a:cubicBezTo>
                    <a:pt x="46990" y="282720"/>
                    <a:pt x="274320" y="47339"/>
                    <a:pt x="553720" y="47339"/>
                  </a:cubicBezTo>
                  <a:lnTo>
                    <a:pt x="3030948" y="47339"/>
                  </a:lnTo>
                  <a:moveTo>
                    <a:pt x="3030948" y="0"/>
                  </a:moveTo>
                  <a:lnTo>
                    <a:pt x="553720" y="0"/>
                  </a:lnTo>
                  <a:cubicBezTo>
                    <a:pt x="247650" y="0"/>
                    <a:pt x="0" y="256420"/>
                    <a:pt x="0" y="573329"/>
                  </a:cubicBezTo>
                  <a:cubicBezTo>
                    <a:pt x="0" y="890239"/>
                    <a:pt x="247650" y="1146607"/>
                    <a:pt x="553720" y="1146607"/>
                  </a:cubicBezTo>
                  <a:lnTo>
                    <a:pt x="3030948" y="1146607"/>
                  </a:lnTo>
                  <a:cubicBezTo>
                    <a:pt x="3337018" y="1146607"/>
                    <a:pt x="3584668" y="890239"/>
                    <a:pt x="3584668" y="573329"/>
                  </a:cubicBezTo>
                  <a:cubicBezTo>
                    <a:pt x="3583398" y="256420"/>
                    <a:pt x="3335748" y="0"/>
                    <a:pt x="3030948" y="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129580" y="6574121"/>
            <a:ext cx="5801875" cy="1187351"/>
            <a:chOff x="0" y="0"/>
            <a:chExt cx="2996475" cy="11061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97745" cy="1107440"/>
            </a:xfrm>
            <a:custGeom>
              <a:avLst/>
              <a:gdLst/>
              <a:ahLst/>
              <a:cxnLst/>
              <a:rect l="l" t="t" r="r" b="b"/>
              <a:pathLst>
                <a:path w="2997745" h="1107440">
                  <a:moveTo>
                    <a:pt x="2444025" y="45720"/>
                  </a:moveTo>
                  <a:cubicBezTo>
                    <a:pt x="2723425" y="45720"/>
                    <a:pt x="2950755" y="273050"/>
                    <a:pt x="2950755" y="552450"/>
                  </a:cubicBezTo>
                  <a:cubicBezTo>
                    <a:pt x="2950755" y="831850"/>
                    <a:pt x="2723425" y="1059180"/>
                    <a:pt x="2444025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2444025" y="45720"/>
                  </a:lnTo>
                  <a:moveTo>
                    <a:pt x="244402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444025" y="1107440"/>
                  </a:lnTo>
                  <a:cubicBezTo>
                    <a:pt x="2750095" y="1107440"/>
                    <a:pt x="2997745" y="859790"/>
                    <a:pt x="2997745" y="553720"/>
                  </a:cubicBezTo>
                  <a:cubicBezTo>
                    <a:pt x="2996475" y="247650"/>
                    <a:pt x="2748825" y="0"/>
                    <a:pt x="2444025" y="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7943535" y="6825810"/>
            <a:ext cx="3325280" cy="34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 spc="78">
                <a:solidFill>
                  <a:srgbClr val="022D66"/>
                </a:solidFill>
                <a:latin typeface="Aileron"/>
              </a:rPr>
              <a:t>Retours d’expériences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601603" y="1217078"/>
            <a:ext cx="6997064" cy="1326188"/>
            <a:chOff x="0" y="0"/>
            <a:chExt cx="2996475" cy="11061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97745" cy="1107440"/>
            </a:xfrm>
            <a:custGeom>
              <a:avLst/>
              <a:gdLst/>
              <a:ahLst/>
              <a:cxnLst/>
              <a:rect l="l" t="t" r="r" b="b"/>
              <a:pathLst>
                <a:path w="2997745" h="1107440">
                  <a:moveTo>
                    <a:pt x="2444025" y="45720"/>
                  </a:moveTo>
                  <a:cubicBezTo>
                    <a:pt x="2723425" y="45720"/>
                    <a:pt x="2950755" y="273050"/>
                    <a:pt x="2950755" y="552450"/>
                  </a:cubicBezTo>
                  <a:cubicBezTo>
                    <a:pt x="2950755" y="831850"/>
                    <a:pt x="2723425" y="1059180"/>
                    <a:pt x="2444025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2444025" y="45720"/>
                  </a:lnTo>
                  <a:moveTo>
                    <a:pt x="244402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444025" y="1107440"/>
                  </a:lnTo>
                  <a:cubicBezTo>
                    <a:pt x="2750095" y="1107440"/>
                    <a:pt x="2997745" y="859790"/>
                    <a:pt x="2997745" y="553720"/>
                  </a:cubicBezTo>
                  <a:cubicBezTo>
                    <a:pt x="2996475" y="247650"/>
                    <a:pt x="2748825" y="0"/>
                    <a:pt x="2444025" y="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0437495" y="1410072"/>
            <a:ext cx="3325280" cy="68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 spc="78">
                <a:solidFill>
                  <a:srgbClr val="022D66"/>
                </a:solidFill>
                <a:latin typeface="Aileron"/>
              </a:rPr>
              <a:t>FAQ spécifique aux particularités des CRA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7350025" y="2125581"/>
            <a:ext cx="1288802" cy="398635"/>
          </a:xfrm>
          <a:prstGeom prst="line">
            <a:avLst/>
          </a:prstGeom>
          <a:ln w="38100" cap="flat">
            <a:solidFill>
              <a:srgbClr val="86EAE9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>
            <a:off x="7350026" y="2524216"/>
            <a:ext cx="2026984" cy="1307689"/>
          </a:xfrm>
          <a:prstGeom prst="line">
            <a:avLst/>
          </a:prstGeom>
          <a:ln w="38100" cap="flat">
            <a:solidFill>
              <a:srgbClr val="86EAE9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24" name="AutoShape 24"/>
          <p:cNvSpPr/>
          <p:nvPr/>
        </p:nvSpPr>
        <p:spPr>
          <a:xfrm>
            <a:off x="3059449" y="2732268"/>
            <a:ext cx="9194588" cy="3140851"/>
          </a:xfrm>
          <a:prstGeom prst="line">
            <a:avLst/>
          </a:prstGeom>
          <a:ln w="38100" cap="flat">
            <a:solidFill>
              <a:srgbClr val="86EAE9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>
            <a:off x="4041795" y="3345488"/>
            <a:ext cx="860419" cy="2048423"/>
          </a:xfrm>
          <a:prstGeom prst="line">
            <a:avLst/>
          </a:prstGeom>
          <a:ln w="38100" cap="flat">
            <a:solidFill>
              <a:srgbClr val="86EAE9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26" name="AutoShape 26"/>
          <p:cNvSpPr/>
          <p:nvPr/>
        </p:nvSpPr>
        <p:spPr>
          <a:xfrm>
            <a:off x="5880562" y="3219579"/>
            <a:ext cx="3362492" cy="3235517"/>
          </a:xfrm>
          <a:prstGeom prst="line">
            <a:avLst/>
          </a:prstGeom>
          <a:ln w="38100" cap="flat">
            <a:solidFill>
              <a:srgbClr val="86EAE9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27" name="TextBox 27"/>
          <p:cNvSpPr txBox="1"/>
          <p:nvPr/>
        </p:nvSpPr>
        <p:spPr>
          <a:xfrm>
            <a:off x="2847997" y="342683"/>
            <a:ext cx="12809550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 spc="118">
                <a:solidFill>
                  <a:srgbClr val="54BBD4"/>
                </a:solidFill>
                <a:latin typeface="Dosis 2 Bold"/>
              </a:rPr>
              <a:t>QUELQUES APPORTS ET PRODUCTIONS </a:t>
            </a:r>
          </a:p>
          <a:p>
            <a:pPr algn="ctr">
              <a:lnSpc>
                <a:spcPts val="3300"/>
              </a:lnSpc>
            </a:pPr>
            <a:endParaRPr lang="en-US" sz="3300" spc="118">
              <a:solidFill>
                <a:srgbClr val="54BBD4"/>
              </a:solidFill>
              <a:latin typeface="Dosis 2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6596752" y="103275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3" y="0"/>
                </a:lnTo>
                <a:lnTo>
                  <a:pt x="1445123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404175" y="8610505"/>
            <a:ext cx="14253373" cy="39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spc="93">
                <a:solidFill>
                  <a:srgbClr val="000000"/>
                </a:solidFill>
                <a:latin typeface="Aileron Bold"/>
              </a:rPr>
              <a:t>Participation aux travaux : en moyenne 17 CRA /Session - 23 Professionnels / Session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6739" y="486832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2" y="0"/>
                </a:lnTo>
                <a:lnTo>
                  <a:pt x="1445122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0609" y="9609703"/>
            <a:ext cx="18369218" cy="677297"/>
            <a:chOff x="0" y="0"/>
            <a:chExt cx="6213785" cy="229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419100" y="2855655"/>
            <a:ext cx="18707100" cy="76200"/>
          </a:xfrm>
          <a:prstGeom prst="rect">
            <a:avLst/>
          </a:prstGeom>
          <a:solidFill>
            <a:srgbClr val="2970B8"/>
          </a:solidFill>
        </p:spPr>
      </p:sp>
      <p:sp>
        <p:nvSpPr>
          <p:cNvPr id="6" name="AutoShape 6"/>
          <p:cNvSpPr/>
          <p:nvPr/>
        </p:nvSpPr>
        <p:spPr>
          <a:xfrm>
            <a:off x="-209550" y="6042448"/>
            <a:ext cx="18707100" cy="76200"/>
          </a:xfrm>
          <a:prstGeom prst="rect">
            <a:avLst/>
          </a:prstGeom>
          <a:solidFill>
            <a:srgbClr val="2970B8"/>
          </a:solidFill>
        </p:spPr>
      </p:sp>
      <p:sp>
        <p:nvSpPr>
          <p:cNvPr id="7" name="TextBox 7"/>
          <p:cNvSpPr txBox="1"/>
          <p:nvPr/>
        </p:nvSpPr>
        <p:spPr>
          <a:xfrm>
            <a:off x="2228031" y="4260139"/>
            <a:ext cx="14308708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144">
                <a:solidFill>
                  <a:srgbClr val="54BBD4"/>
                </a:solidFill>
                <a:latin typeface="Dosis 2 Bold"/>
              </a:rPr>
              <a:t>DEMARCHE D’EVALUATION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218" y="9609703"/>
            <a:ext cx="18369218" cy="677297"/>
            <a:chOff x="0" y="0"/>
            <a:chExt cx="6213785" cy="229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536739" y="486832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2" y="0"/>
                </a:lnTo>
                <a:lnTo>
                  <a:pt x="1445122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19200" y="2623280"/>
            <a:ext cx="490141" cy="5662398"/>
            <a:chOff x="0" y="0"/>
            <a:chExt cx="783394" cy="9735820"/>
          </a:xfrm>
        </p:grpSpPr>
        <p:sp>
          <p:nvSpPr>
            <p:cNvPr id="6" name="Freeform 6"/>
            <p:cNvSpPr/>
            <p:nvPr/>
          </p:nvSpPr>
          <p:spPr>
            <a:xfrm>
              <a:off x="36796" y="46990"/>
              <a:ext cx="725233" cy="9639300"/>
            </a:xfrm>
            <a:custGeom>
              <a:avLst/>
              <a:gdLst/>
              <a:ahLst/>
              <a:cxnLst/>
              <a:rect l="l" t="t" r="r" b="b"/>
              <a:pathLst>
                <a:path w="725233" h="9639300">
                  <a:moveTo>
                    <a:pt x="564993" y="151130"/>
                  </a:moveTo>
                  <a:cubicBezTo>
                    <a:pt x="484280" y="218440"/>
                    <a:pt x="439175" y="294640"/>
                    <a:pt x="402380" y="360680"/>
                  </a:cubicBezTo>
                  <a:cubicBezTo>
                    <a:pt x="359649" y="435610"/>
                    <a:pt x="309797" y="541020"/>
                    <a:pt x="281310" y="613410"/>
                  </a:cubicBezTo>
                  <a:cubicBezTo>
                    <a:pt x="261131" y="664210"/>
                    <a:pt x="250449" y="698500"/>
                    <a:pt x="239766" y="749300"/>
                  </a:cubicBezTo>
                  <a:cubicBezTo>
                    <a:pt x="226709" y="812800"/>
                    <a:pt x="219588" y="880110"/>
                    <a:pt x="214840" y="965200"/>
                  </a:cubicBezTo>
                  <a:cubicBezTo>
                    <a:pt x="207718" y="1085850"/>
                    <a:pt x="199409" y="1256030"/>
                    <a:pt x="213653" y="1402080"/>
                  </a:cubicBezTo>
                  <a:cubicBezTo>
                    <a:pt x="227896" y="1553210"/>
                    <a:pt x="263505" y="1710690"/>
                    <a:pt x="302675" y="1855470"/>
                  </a:cubicBezTo>
                  <a:cubicBezTo>
                    <a:pt x="339471" y="1993900"/>
                    <a:pt x="397632" y="2115820"/>
                    <a:pt x="440362" y="2251710"/>
                  </a:cubicBezTo>
                  <a:cubicBezTo>
                    <a:pt x="484280" y="2392680"/>
                    <a:pt x="541254" y="2571750"/>
                    <a:pt x="559058" y="2684780"/>
                  </a:cubicBezTo>
                  <a:cubicBezTo>
                    <a:pt x="569741" y="2754630"/>
                    <a:pt x="560245" y="2782570"/>
                    <a:pt x="567367" y="2858770"/>
                  </a:cubicBezTo>
                  <a:cubicBezTo>
                    <a:pt x="580424" y="3006090"/>
                    <a:pt x="629089" y="3309620"/>
                    <a:pt x="649267" y="3501390"/>
                  </a:cubicBezTo>
                  <a:cubicBezTo>
                    <a:pt x="665885" y="3657600"/>
                    <a:pt x="676568" y="3755390"/>
                    <a:pt x="684876" y="3925570"/>
                  </a:cubicBezTo>
                  <a:cubicBezTo>
                    <a:pt x="697933" y="4183380"/>
                    <a:pt x="725233" y="4629150"/>
                    <a:pt x="699120" y="4897120"/>
                  </a:cubicBezTo>
                  <a:cubicBezTo>
                    <a:pt x="680128" y="5090160"/>
                    <a:pt x="631463" y="5285740"/>
                    <a:pt x="594667" y="5388610"/>
                  </a:cubicBezTo>
                  <a:cubicBezTo>
                    <a:pt x="576863" y="5439410"/>
                    <a:pt x="554311" y="5459730"/>
                    <a:pt x="540067" y="5495290"/>
                  </a:cubicBezTo>
                  <a:cubicBezTo>
                    <a:pt x="527010" y="5527040"/>
                    <a:pt x="529384" y="5561330"/>
                    <a:pt x="512767" y="5589270"/>
                  </a:cubicBezTo>
                  <a:cubicBezTo>
                    <a:pt x="494963" y="5618480"/>
                    <a:pt x="460541" y="5645150"/>
                    <a:pt x="430867" y="5664200"/>
                  </a:cubicBezTo>
                  <a:cubicBezTo>
                    <a:pt x="402380" y="5683250"/>
                    <a:pt x="369145" y="5697220"/>
                    <a:pt x="337097" y="5704840"/>
                  </a:cubicBezTo>
                  <a:cubicBezTo>
                    <a:pt x="307423" y="5712460"/>
                    <a:pt x="274188" y="5712460"/>
                    <a:pt x="245701" y="5713730"/>
                  </a:cubicBezTo>
                  <a:cubicBezTo>
                    <a:pt x="219588" y="5715000"/>
                    <a:pt x="195848" y="5720080"/>
                    <a:pt x="172109" y="5715000"/>
                  </a:cubicBezTo>
                  <a:cubicBezTo>
                    <a:pt x="148370" y="5709920"/>
                    <a:pt x="123444" y="5706110"/>
                    <a:pt x="103265" y="5683250"/>
                  </a:cubicBezTo>
                  <a:cubicBezTo>
                    <a:pt x="66470" y="5643880"/>
                    <a:pt x="29674" y="5525770"/>
                    <a:pt x="15430" y="5450840"/>
                  </a:cubicBezTo>
                  <a:cubicBezTo>
                    <a:pt x="2374" y="5384800"/>
                    <a:pt x="0" y="5313680"/>
                    <a:pt x="10682" y="5257800"/>
                  </a:cubicBezTo>
                  <a:cubicBezTo>
                    <a:pt x="18991" y="5212080"/>
                    <a:pt x="36796" y="5167630"/>
                    <a:pt x="60535" y="5139690"/>
                  </a:cubicBezTo>
                  <a:cubicBezTo>
                    <a:pt x="80713" y="5115560"/>
                    <a:pt x="103265" y="5102860"/>
                    <a:pt x="134126" y="5092700"/>
                  </a:cubicBezTo>
                  <a:cubicBezTo>
                    <a:pt x="178044" y="5077460"/>
                    <a:pt x="250449" y="5073650"/>
                    <a:pt x="302675" y="5078730"/>
                  </a:cubicBezTo>
                  <a:cubicBezTo>
                    <a:pt x="350153" y="5082540"/>
                    <a:pt x="402380" y="5088890"/>
                    <a:pt x="437988" y="5115560"/>
                  </a:cubicBezTo>
                  <a:cubicBezTo>
                    <a:pt x="474784" y="5143500"/>
                    <a:pt x="499710" y="5181600"/>
                    <a:pt x="517515" y="5243830"/>
                  </a:cubicBezTo>
                  <a:cubicBezTo>
                    <a:pt x="551937" y="5365750"/>
                    <a:pt x="549563" y="5628640"/>
                    <a:pt x="522263" y="5831840"/>
                  </a:cubicBezTo>
                  <a:cubicBezTo>
                    <a:pt x="491402" y="6059170"/>
                    <a:pt x="378640" y="6313170"/>
                    <a:pt x="321666" y="6539230"/>
                  </a:cubicBezTo>
                  <a:cubicBezTo>
                    <a:pt x="269440" y="6744970"/>
                    <a:pt x="216027" y="6988810"/>
                    <a:pt x="188727" y="7132320"/>
                  </a:cubicBezTo>
                  <a:cubicBezTo>
                    <a:pt x="173296" y="7213600"/>
                    <a:pt x="166174" y="7231380"/>
                    <a:pt x="159053" y="7322820"/>
                  </a:cubicBezTo>
                  <a:cubicBezTo>
                    <a:pt x="141248" y="7551420"/>
                    <a:pt x="138874" y="8348980"/>
                    <a:pt x="151931" y="8535670"/>
                  </a:cubicBezTo>
                  <a:cubicBezTo>
                    <a:pt x="155492" y="8591550"/>
                    <a:pt x="159053" y="8605520"/>
                    <a:pt x="167361" y="8644890"/>
                  </a:cubicBezTo>
                  <a:cubicBezTo>
                    <a:pt x="178044" y="8695690"/>
                    <a:pt x="204157" y="8755380"/>
                    <a:pt x="216027" y="8813800"/>
                  </a:cubicBezTo>
                  <a:cubicBezTo>
                    <a:pt x="227896" y="8874760"/>
                    <a:pt x="223148" y="8954770"/>
                    <a:pt x="237392" y="9005570"/>
                  </a:cubicBezTo>
                  <a:cubicBezTo>
                    <a:pt x="248075" y="9042400"/>
                    <a:pt x="264692" y="9067800"/>
                    <a:pt x="278936" y="9095740"/>
                  </a:cubicBezTo>
                  <a:cubicBezTo>
                    <a:pt x="291992" y="9122410"/>
                    <a:pt x="296740" y="9141460"/>
                    <a:pt x="316918" y="9170670"/>
                  </a:cubicBezTo>
                  <a:cubicBezTo>
                    <a:pt x="356088" y="9226550"/>
                    <a:pt x="468849" y="9324340"/>
                    <a:pt x="523450" y="9390380"/>
                  </a:cubicBezTo>
                  <a:cubicBezTo>
                    <a:pt x="563806" y="9438640"/>
                    <a:pt x="608911" y="9483090"/>
                    <a:pt x="619593" y="9523730"/>
                  </a:cubicBezTo>
                  <a:cubicBezTo>
                    <a:pt x="626715" y="9550400"/>
                    <a:pt x="625528" y="9580880"/>
                    <a:pt x="613659" y="9599930"/>
                  </a:cubicBezTo>
                  <a:cubicBezTo>
                    <a:pt x="601789" y="9618980"/>
                    <a:pt x="572115" y="9638030"/>
                    <a:pt x="550750" y="9638030"/>
                  </a:cubicBezTo>
                  <a:cubicBezTo>
                    <a:pt x="529384" y="9638030"/>
                    <a:pt x="499710" y="9620250"/>
                    <a:pt x="486654" y="9603740"/>
                  </a:cubicBezTo>
                  <a:cubicBezTo>
                    <a:pt x="475971" y="9589770"/>
                    <a:pt x="472410" y="9569450"/>
                    <a:pt x="472410" y="9552940"/>
                  </a:cubicBezTo>
                  <a:cubicBezTo>
                    <a:pt x="472410" y="9536430"/>
                    <a:pt x="478345" y="9517380"/>
                    <a:pt x="489028" y="9504680"/>
                  </a:cubicBezTo>
                  <a:cubicBezTo>
                    <a:pt x="503271" y="9489440"/>
                    <a:pt x="534132" y="9471660"/>
                    <a:pt x="555497" y="9474200"/>
                  </a:cubicBezTo>
                  <a:cubicBezTo>
                    <a:pt x="576863" y="9476740"/>
                    <a:pt x="605350" y="9495790"/>
                    <a:pt x="616033" y="9516110"/>
                  </a:cubicBezTo>
                  <a:cubicBezTo>
                    <a:pt x="626715" y="9535160"/>
                    <a:pt x="625528" y="9573260"/>
                    <a:pt x="618406" y="9592310"/>
                  </a:cubicBezTo>
                  <a:cubicBezTo>
                    <a:pt x="612472" y="9608820"/>
                    <a:pt x="597041" y="9621520"/>
                    <a:pt x="582798" y="9629140"/>
                  </a:cubicBezTo>
                  <a:cubicBezTo>
                    <a:pt x="568554" y="9636760"/>
                    <a:pt x="549563" y="9639300"/>
                    <a:pt x="534132" y="9636760"/>
                  </a:cubicBezTo>
                  <a:cubicBezTo>
                    <a:pt x="518702" y="9634220"/>
                    <a:pt x="505645" y="9624060"/>
                    <a:pt x="491402" y="9610090"/>
                  </a:cubicBezTo>
                  <a:cubicBezTo>
                    <a:pt x="468849" y="9588500"/>
                    <a:pt x="448671" y="9540240"/>
                    <a:pt x="420184" y="9505950"/>
                  </a:cubicBezTo>
                  <a:cubicBezTo>
                    <a:pt x="386949" y="9465310"/>
                    <a:pt x="335910" y="9429750"/>
                    <a:pt x="299114" y="9384030"/>
                  </a:cubicBezTo>
                  <a:cubicBezTo>
                    <a:pt x="262318" y="9338310"/>
                    <a:pt x="229083" y="9288780"/>
                    <a:pt x="200596" y="9231630"/>
                  </a:cubicBezTo>
                  <a:cubicBezTo>
                    <a:pt x="168548" y="9166860"/>
                    <a:pt x="132939" y="9083040"/>
                    <a:pt x="118696" y="9014460"/>
                  </a:cubicBezTo>
                  <a:cubicBezTo>
                    <a:pt x="106826" y="8958580"/>
                    <a:pt x="116322" y="8916670"/>
                    <a:pt x="108013" y="8854440"/>
                  </a:cubicBezTo>
                  <a:cubicBezTo>
                    <a:pt x="96144" y="8765540"/>
                    <a:pt x="53413" y="8657590"/>
                    <a:pt x="40356" y="8535670"/>
                  </a:cubicBezTo>
                  <a:cubicBezTo>
                    <a:pt x="22552" y="8374380"/>
                    <a:pt x="35609" y="8149590"/>
                    <a:pt x="36796" y="7970520"/>
                  </a:cubicBezTo>
                  <a:cubicBezTo>
                    <a:pt x="37983" y="7809230"/>
                    <a:pt x="40356" y="7632700"/>
                    <a:pt x="46291" y="7508240"/>
                  </a:cubicBezTo>
                  <a:cubicBezTo>
                    <a:pt x="51039" y="7423150"/>
                    <a:pt x="49852" y="7390130"/>
                    <a:pt x="64096" y="7294880"/>
                  </a:cubicBezTo>
                  <a:cubicBezTo>
                    <a:pt x="93770" y="7091680"/>
                    <a:pt x="220775" y="6590030"/>
                    <a:pt x="258757" y="6356350"/>
                  </a:cubicBezTo>
                  <a:cubicBezTo>
                    <a:pt x="281310" y="6217920"/>
                    <a:pt x="277749" y="6120130"/>
                    <a:pt x="296740" y="6024880"/>
                  </a:cubicBezTo>
                  <a:cubicBezTo>
                    <a:pt x="312171" y="5951220"/>
                    <a:pt x="341845" y="5913120"/>
                    <a:pt x="353714" y="5830570"/>
                  </a:cubicBezTo>
                  <a:cubicBezTo>
                    <a:pt x="373892" y="5693410"/>
                    <a:pt x="417810" y="5328920"/>
                    <a:pt x="353714" y="5267960"/>
                  </a:cubicBezTo>
                  <a:cubicBezTo>
                    <a:pt x="316918" y="5232400"/>
                    <a:pt x="210092" y="5253990"/>
                    <a:pt x="181605" y="5288280"/>
                  </a:cubicBezTo>
                  <a:cubicBezTo>
                    <a:pt x="154305" y="5321300"/>
                    <a:pt x="175670" y="5417820"/>
                    <a:pt x="182792" y="5464810"/>
                  </a:cubicBezTo>
                  <a:cubicBezTo>
                    <a:pt x="187540" y="5497830"/>
                    <a:pt x="189914" y="5533390"/>
                    <a:pt x="206531" y="5546090"/>
                  </a:cubicBezTo>
                  <a:cubicBezTo>
                    <a:pt x="223148" y="5558790"/>
                    <a:pt x="255196" y="5549900"/>
                    <a:pt x="278936" y="5546090"/>
                  </a:cubicBezTo>
                  <a:cubicBezTo>
                    <a:pt x="305049" y="5541010"/>
                    <a:pt x="335910" y="5533390"/>
                    <a:pt x="357275" y="5518150"/>
                  </a:cubicBezTo>
                  <a:cubicBezTo>
                    <a:pt x="377453" y="5504180"/>
                    <a:pt x="392884" y="5482590"/>
                    <a:pt x="408314" y="5461000"/>
                  </a:cubicBezTo>
                  <a:cubicBezTo>
                    <a:pt x="424932" y="5438140"/>
                    <a:pt x="435614" y="5415280"/>
                    <a:pt x="451045" y="5383530"/>
                  </a:cubicBezTo>
                  <a:cubicBezTo>
                    <a:pt x="474784" y="5335270"/>
                    <a:pt x="510393" y="5260340"/>
                    <a:pt x="529384" y="5196840"/>
                  </a:cubicBezTo>
                  <a:cubicBezTo>
                    <a:pt x="547189" y="5135880"/>
                    <a:pt x="555497" y="5092700"/>
                    <a:pt x="563806" y="5012690"/>
                  </a:cubicBezTo>
                  <a:cubicBezTo>
                    <a:pt x="579237" y="4869180"/>
                    <a:pt x="583985" y="4593590"/>
                    <a:pt x="586359" y="4403090"/>
                  </a:cubicBezTo>
                  <a:cubicBezTo>
                    <a:pt x="588732" y="4236720"/>
                    <a:pt x="585172" y="4094480"/>
                    <a:pt x="579237" y="3933190"/>
                  </a:cubicBezTo>
                  <a:cubicBezTo>
                    <a:pt x="572115" y="3761740"/>
                    <a:pt x="562619" y="3550920"/>
                    <a:pt x="544815" y="3403600"/>
                  </a:cubicBezTo>
                  <a:cubicBezTo>
                    <a:pt x="531758" y="3296920"/>
                    <a:pt x="511580" y="3232150"/>
                    <a:pt x="496149" y="3131820"/>
                  </a:cubicBezTo>
                  <a:cubicBezTo>
                    <a:pt x="478345" y="3009900"/>
                    <a:pt x="472410" y="2863850"/>
                    <a:pt x="446297" y="2726690"/>
                  </a:cubicBezTo>
                  <a:cubicBezTo>
                    <a:pt x="418997" y="2583180"/>
                    <a:pt x="377453" y="2432050"/>
                    <a:pt x="334723" y="2289810"/>
                  </a:cubicBezTo>
                  <a:cubicBezTo>
                    <a:pt x="293179" y="2151380"/>
                    <a:pt x="226709" y="1997710"/>
                    <a:pt x="197035" y="1883410"/>
                  </a:cubicBezTo>
                  <a:cubicBezTo>
                    <a:pt x="175670" y="1803400"/>
                    <a:pt x="173296" y="1737360"/>
                    <a:pt x="157866" y="1675130"/>
                  </a:cubicBezTo>
                  <a:cubicBezTo>
                    <a:pt x="144809" y="1621790"/>
                    <a:pt x="122257" y="1577340"/>
                    <a:pt x="111574" y="1530350"/>
                  </a:cubicBezTo>
                  <a:cubicBezTo>
                    <a:pt x="100891" y="1487170"/>
                    <a:pt x="96144" y="1457960"/>
                    <a:pt x="92583" y="1402080"/>
                  </a:cubicBezTo>
                  <a:cubicBezTo>
                    <a:pt x="85461" y="1297940"/>
                    <a:pt x="93770" y="1080770"/>
                    <a:pt x="100891" y="955040"/>
                  </a:cubicBezTo>
                  <a:cubicBezTo>
                    <a:pt x="105639" y="862330"/>
                    <a:pt x="112761" y="788670"/>
                    <a:pt x="123444" y="716280"/>
                  </a:cubicBezTo>
                  <a:cubicBezTo>
                    <a:pt x="132939" y="655320"/>
                    <a:pt x="140061" y="607060"/>
                    <a:pt x="156679" y="548640"/>
                  </a:cubicBezTo>
                  <a:cubicBezTo>
                    <a:pt x="176857" y="481330"/>
                    <a:pt x="205344" y="407670"/>
                    <a:pt x="239766" y="339090"/>
                  </a:cubicBezTo>
                  <a:cubicBezTo>
                    <a:pt x="275375" y="266700"/>
                    <a:pt x="332349" y="180340"/>
                    <a:pt x="369145" y="128270"/>
                  </a:cubicBezTo>
                  <a:cubicBezTo>
                    <a:pt x="391697" y="95250"/>
                    <a:pt x="409501" y="72390"/>
                    <a:pt x="430867" y="53340"/>
                  </a:cubicBezTo>
                  <a:cubicBezTo>
                    <a:pt x="447484" y="38100"/>
                    <a:pt x="464102" y="25400"/>
                    <a:pt x="481906" y="16510"/>
                  </a:cubicBezTo>
                  <a:cubicBezTo>
                    <a:pt x="498523" y="8890"/>
                    <a:pt x="517515" y="0"/>
                    <a:pt x="534132" y="3810"/>
                  </a:cubicBezTo>
                  <a:cubicBezTo>
                    <a:pt x="553124" y="7620"/>
                    <a:pt x="581611" y="29210"/>
                    <a:pt x="591106" y="46990"/>
                  </a:cubicBezTo>
                  <a:cubicBezTo>
                    <a:pt x="599415" y="63500"/>
                    <a:pt x="600602" y="86360"/>
                    <a:pt x="595854" y="104140"/>
                  </a:cubicBezTo>
                  <a:cubicBezTo>
                    <a:pt x="591106" y="121920"/>
                    <a:pt x="564993" y="151130"/>
                    <a:pt x="564993" y="151130"/>
                  </a:cubicBezTo>
                </a:path>
              </a:pathLst>
            </a:custGeom>
            <a:solidFill>
              <a:srgbClr val="44B5C8"/>
            </a:solidFill>
            <a:ln cap="sq">
              <a:noFill/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1786685" y="801687"/>
            <a:ext cx="14308708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144" dirty="0">
                <a:solidFill>
                  <a:srgbClr val="54BBD4"/>
                </a:solidFill>
                <a:latin typeface="Dosis 2 Bold"/>
              </a:rPr>
              <a:t>REFORME DU DISPOSITIF D’EVALUATION </a:t>
            </a:r>
            <a:r>
              <a:rPr lang="en-US" sz="4000" spc="144" dirty="0" smtClean="0">
                <a:solidFill>
                  <a:srgbClr val="54BBD4"/>
                </a:solidFill>
                <a:latin typeface="Dosis 2 Bold"/>
              </a:rPr>
              <a:t>DES </a:t>
            </a:r>
            <a:r>
              <a:rPr lang="en-US" sz="4000" spc="144" dirty="0">
                <a:solidFill>
                  <a:srgbClr val="54BBD4"/>
                </a:solidFill>
                <a:latin typeface="Dosis 2 Bold"/>
              </a:rPr>
              <a:t>ESSMS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200685" y="2986843"/>
            <a:ext cx="15230972" cy="1232106"/>
            <a:chOff x="0" y="38099"/>
            <a:chExt cx="16635885" cy="1642812"/>
          </a:xfrm>
        </p:grpSpPr>
        <p:sp>
          <p:nvSpPr>
            <p:cNvPr id="9" name="TextBox 9"/>
            <p:cNvSpPr txBox="1"/>
            <p:nvPr/>
          </p:nvSpPr>
          <p:spPr>
            <a:xfrm>
              <a:off x="0" y="440056"/>
              <a:ext cx="16635885" cy="124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  <a:spcBef>
                  <a:spcPct val="0"/>
                </a:spcBef>
              </a:pP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La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loi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relative à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l’organisation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et à la transformation du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système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de santé a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confié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à </a:t>
              </a:r>
              <a:r>
                <a:rPr lang="en-US" sz="2699" dirty="0" smtClean="0">
                  <a:solidFill>
                    <a:srgbClr val="000000"/>
                  </a:solidFill>
                  <a:latin typeface="Dosis 1"/>
                </a:rPr>
                <a:t>la HAS, </a:t>
              </a:r>
            </a:p>
            <a:p>
              <a:pPr>
                <a:lnSpc>
                  <a:spcPts val="3779"/>
                </a:lnSpc>
                <a:spcBef>
                  <a:spcPct val="0"/>
                </a:spcBef>
              </a:pPr>
              <a:r>
                <a:rPr lang="en-US" sz="2699" dirty="0" err="1" smtClean="0">
                  <a:solidFill>
                    <a:srgbClr val="000000"/>
                  </a:solidFill>
                  <a:latin typeface="Dosis 1"/>
                </a:rPr>
                <a:t>notamment</a:t>
              </a:r>
              <a:r>
                <a:rPr lang="en-US" sz="2699" dirty="0" smtClean="0">
                  <a:solidFill>
                    <a:srgbClr val="000000"/>
                  </a:solidFill>
                  <a:latin typeface="Dosis 1"/>
                </a:rPr>
                <a:t> 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la mission de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refondre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le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dispositif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d’évaluation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des ESSMS (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référentiel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et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méthode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 </a:t>
              </a:r>
              <a:r>
                <a:rPr lang="en-US" sz="2699" dirty="0" err="1">
                  <a:solidFill>
                    <a:srgbClr val="000000"/>
                  </a:solidFill>
                  <a:latin typeface="Dosis 1"/>
                </a:rPr>
                <a:t>d’évaluation</a:t>
              </a:r>
              <a:r>
                <a:rPr lang="en-US" sz="2699" dirty="0">
                  <a:solidFill>
                    <a:srgbClr val="000000"/>
                  </a:solidFill>
                  <a:latin typeface="Dosis 1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099"/>
              <a:ext cx="7335997" cy="411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700" dirty="0">
                  <a:solidFill>
                    <a:srgbClr val="004AAD"/>
                  </a:solidFill>
                  <a:latin typeface="Dosis 1 Bold"/>
                </a:rPr>
                <a:t>LOI 24/07/2019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00685" y="5219081"/>
            <a:ext cx="12419641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 err="1">
                <a:solidFill>
                  <a:srgbClr val="004AAD"/>
                </a:solidFill>
                <a:latin typeface="Dosis 1 Bold"/>
              </a:rPr>
              <a:t>Décrets</a:t>
            </a:r>
            <a:r>
              <a:rPr lang="en-US" sz="2700" dirty="0">
                <a:solidFill>
                  <a:srgbClr val="004AAD"/>
                </a:solidFill>
                <a:latin typeface="Dosis 1 Bold"/>
              </a:rPr>
              <a:t> : 12/11/2021 et du 26/04/2022</a:t>
            </a:r>
          </a:p>
          <a:p>
            <a:pPr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Dosis 1"/>
              </a:rPr>
              <a:t>Relatif</a:t>
            </a:r>
            <a:r>
              <a:rPr lang="en-US" sz="2700" dirty="0">
                <a:solidFill>
                  <a:srgbClr val="000000"/>
                </a:solidFill>
                <a:latin typeface="Dosis 1"/>
              </a:rPr>
              <a:t> au </a:t>
            </a:r>
            <a:r>
              <a:rPr lang="en-US" sz="2700" dirty="0" err="1">
                <a:solidFill>
                  <a:srgbClr val="000000"/>
                </a:solidFill>
                <a:latin typeface="Dosis 1"/>
              </a:rPr>
              <a:t>rythme</a:t>
            </a:r>
            <a:r>
              <a:rPr lang="en-US" sz="2700" dirty="0">
                <a:solidFill>
                  <a:srgbClr val="000000"/>
                </a:solidFill>
                <a:latin typeface="Dosis 1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Dosis 1"/>
              </a:rPr>
              <a:t>évaluations</a:t>
            </a:r>
            <a:r>
              <a:rPr lang="en-US" sz="2700" dirty="0">
                <a:solidFill>
                  <a:srgbClr val="000000"/>
                </a:solidFill>
                <a:latin typeface="Dosis 1"/>
              </a:rPr>
              <a:t> de la </a:t>
            </a:r>
            <a:r>
              <a:rPr lang="en-US" sz="2700" dirty="0" err="1">
                <a:solidFill>
                  <a:srgbClr val="000000"/>
                </a:solidFill>
                <a:latin typeface="Dosis 1"/>
              </a:rPr>
              <a:t>qualité</a:t>
            </a:r>
            <a:r>
              <a:rPr lang="en-US" sz="2700" dirty="0">
                <a:solidFill>
                  <a:srgbClr val="000000"/>
                </a:solidFill>
                <a:latin typeface="Dosis 1"/>
              </a:rPr>
              <a:t> des </a:t>
            </a:r>
            <a:r>
              <a:rPr lang="en-US" sz="2700" dirty="0" smtClean="0">
                <a:solidFill>
                  <a:srgbClr val="000000"/>
                </a:solidFill>
                <a:latin typeface="Dosis 1"/>
              </a:rPr>
              <a:t>ESSMS</a:t>
            </a:r>
            <a:endParaRPr lang="en-US" sz="2700" dirty="0">
              <a:solidFill>
                <a:srgbClr val="000000"/>
              </a:solidFill>
              <a:latin typeface="Dosi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00684" y="7129978"/>
            <a:ext cx="12419641" cy="1407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4AAD"/>
                </a:solidFill>
                <a:latin typeface="Dosis 1 Bold"/>
              </a:rPr>
              <a:t>Mars 2022</a:t>
            </a:r>
          </a:p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Dosis 1"/>
              </a:rPr>
              <a:t>Publication des </a:t>
            </a:r>
            <a:r>
              <a:rPr lang="en-US" sz="2700" dirty="0" err="1">
                <a:solidFill>
                  <a:srgbClr val="000000"/>
                </a:solidFill>
                <a:latin typeface="Dosis 1"/>
              </a:rPr>
              <a:t>outils</a:t>
            </a:r>
            <a:r>
              <a:rPr lang="en-US" sz="2700" dirty="0">
                <a:solidFill>
                  <a:srgbClr val="000000"/>
                </a:solidFill>
                <a:latin typeface="Dosis 1"/>
              </a:rPr>
              <a:t> HAS</a:t>
            </a:r>
          </a:p>
          <a:p>
            <a:pPr>
              <a:lnSpc>
                <a:spcPts val="3780"/>
              </a:lnSpc>
              <a:spcBef>
                <a:spcPct val="0"/>
              </a:spcBef>
            </a:pPr>
            <a:endParaRPr lang="en-US" sz="2700" dirty="0">
              <a:solidFill>
                <a:srgbClr val="000000"/>
              </a:solidFill>
              <a:latin typeface="Dosis 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218" y="9609703"/>
            <a:ext cx="18369218" cy="677297"/>
            <a:chOff x="0" y="0"/>
            <a:chExt cx="6213785" cy="229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536739" y="486832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2" y="0"/>
                </a:lnTo>
                <a:lnTo>
                  <a:pt x="1445122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20064" y="259819"/>
            <a:ext cx="14308708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144" dirty="0">
                <a:solidFill>
                  <a:srgbClr val="54BBD4"/>
                </a:solidFill>
                <a:latin typeface="Dosis 2 Bold"/>
              </a:rPr>
              <a:t>PRINCIPAUX ELEMENTS </a:t>
            </a:r>
            <a:endParaRPr lang="en-US" sz="4000" spc="144" dirty="0" smtClean="0">
              <a:solidFill>
                <a:srgbClr val="54BBD4"/>
              </a:solidFill>
              <a:latin typeface="Dosis 2 Bold"/>
            </a:endParaRPr>
          </a:p>
          <a:p>
            <a:pPr algn="ctr">
              <a:lnSpc>
                <a:spcPts val="4000"/>
              </a:lnSpc>
            </a:pPr>
            <a:r>
              <a:rPr lang="en-US" sz="4000" spc="144" dirty="0" smtClean="0">
                <a:solidFill>
                  <a:srgbClr val="54BBD4"/>
                </a:solidFill>
                <a:latin typeface="Dosis 2 Bold"/>
              </a:rPr>
              <a:t>DU </a:t>
            </a:r>
            <a:r>
              <a:rPr lang="en-US" sz="4000" spc="144" dirty="0">
                <a:solidFill>
                  <a:srgbClr val="54BBD4"/>
                </a:solidFill>
                <a:latin typeface="Dosis 2 Bold"/>
              </a:rPr>
              <a:t>DISPOSITIF D’EVALUATION HAS</a:t>
            </a:r>
          </a:p>
        </p:txBody>
      </p:sp>
      <p:sp>
        <p:nvSpPr>
          <p:cNvPr id="6" name="Freeform 6"/>
          <p:cNvSpPr/>
          <p:nvPr/>
        </p:nvSpPr>
        <p:spPr>
          <a:xfrm>
            <a:off x="7083326" y="3602114"/>
            <a:ext cx="3662284" cy="5141871"/>
          </a:xfrm>
          <a:custGeom>
            <a:avLst/>
            <a:gdLst/>
            <a:ahLst/>
            <a:cxnLst/>
            <a:rect l="l" t="t" r="r" b="b"/>
            <a:pathLst>
              <a:path w="3662284" h="5141871">
                <a:moveTo>
                  <a:pt x="0" y="0"/>
                </a:moveTo>
                <a:lnTo>
                  <a:pt x="3662284" y="0"/>
                </a:lnTo>
                <a:lnTo>
                  <a:pt x="3662284" y="5141871"/>
                </a:lnTo>
                <a:lnTo>
                  <a:pt x="0" y="51418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77216" y="3696416"/>
            <a:ext cx="3593006" cy="5141871"/>
          </a:xfrm>
          <a:custGeom>
            <a:avLst/>
            <a:gdLst/>
            <a:ahLst/>
            <a:cxnLst/>
            <a:rect l="l" t="t" r="r" b="b"/>
            <a:pathLst>
              <a:path w="3593006" h="5141871">
                <a:moveTo>
                  <a:pt x="0" y="0"/>
                </a:moveTo>
                <a:lnTo>
                  <a:pt x="3593006" y="0"/>
                </a:lnTo>
                <a:lnTo>
                  <a:pt x="3593006" y="5141871"/>
                </a:lnTo>
                <a:lnTo>
                  <a:pt x="0" y="51418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60110" y="4099233"/>
            <a:ext cx="4643720" cy="5159067"/>
          </a:xfrm>
          <a:custGeom>
            <a:avLst/>
            <a:gdLst/>
            <a:ahLst/>
            <a:cxnLst/>
            <a:rect l="l" t="t" r="r" b="b"/>
            <a:pathLst>
              <a:path w="4643720" h="5159067">
                <a:moveTo>
                  <a:pt x="0" y="0"/>
                </a:moveTo>
                <a:lnTo>
                  <a:pt x="4643721" y="0"/>
                </a:lnTo>
                <a:lnTo>
                  <a:pt x="4643721" y="5159067"/>
                </a:lnTo>
                <a:lnTo>
                  <a:pt x="0" y="51590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65828" y="3204351"/>
            <a:ext cx="11580459" cy="39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6"/>
              </a:lnSpc>
            </a:pPr>
            <a:r>
              <a:rPr lang="en-US" sz="2340" spc="93">
                <a:solidFill>
                  <a:srgbClr val="000000"/>
                </a:solidFill>
                <a:latin typeface="Aileron Bold"/>
              </a:rPr>
              <a:t>Un référentiel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98400" y="3204351"/>
            <a:ext cx="11580459" cy="39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6"/>
              </a:lnSpc>
            </a:pPr>
            <a:r>
              <a:rPr lang="en-US" sz="2340" spc="93">
                <a:solidFill>
                  <a:srgbClr val="000000"/>
                </a:solidFill>
                <a:latin typeface="Aileron Bold"/>
              </a:rPr>
              <a:t>Un manuel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82422" y="3204351"/>
            <a:ext cx="11580459" cy="397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6"/>
              </a:lnSpc>
            </a:pPr>
            <a:r>
              <a:rPr lang="en-US" sz="2340" spc="93">
                <a:solidFill>
                  <a:srgbClr val="000000"/>
                </a:solidFill>
                <a:latin typeface="Aileron Bold"/>
              </a:rPr>
              <a:t>Un système d’information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22143" y="1962538"/>
            <a:ext cx="5501998" cy="37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spc="100">
                <a:solidFill>
                  <a:srgbClr val="004AAD"/>
                </a:solidFill>
                <a:latin typeface="Dosis 2 Bold"/>
              </a:rPr>
              <a:t>MARS 2022</a:t>
            </a:r>
          </a:p>
        </p:txBody>
      </p:sp>
      <p:grpSp>
        <p:nvGrpSpPr>
          <p:cNvPr id="13" name="Group 13"/>
          <p:cNvGrpSpPr/>
          <p:nvPr/>
        </p:nvGrpSpPr>
        <p:grpSpPr>
          <a:xfrm rot="-5400000">
            <a:off x="5853254" y="-365746"/>
            <a:ext cx="490141" cy="6091350"/>
            <a:chOff x="0" y="0"/>
            <a:chExt cx="783394" cy="9735820"/>
          </a:xfrm>
        </p:grpSpPr>
        <p:sp>
          <p:nvSpPr>
            <p:cNvPr id="14" name="Freeform 14"/>
            <p:cNvSpPr/>
            <p:nvPr/>
          </p:nvSpPr>
          <p:spPr>
            <a:xfrm>
              <a:off x="36796" y="46990"/>
              <a:ext cx="725233" cy="9639300"/>
            </a:xfrm>
            <a:custGeom>
              <a:avLst/>
              <a:gdLst/>
              <a:ahLst/>
              <a:cxnLst/>
              <a:rect l="l" t="t" r="r" b="b"/>
              <a:pathLst>
                <a:path w="725233" h="9639300">
                  <a:moveTo>
                    <a:pt x="564993" y="151130"/>
                  </a:moveTo>
                  <a:cubicBezTo>
                    <a:pt x="484280" y="218440"/>
                    <a:pt x="439175" y="294640"/>
                    <a:pt x="402380" y="360680"/>
                  </a:cubicBezTo>
                  <a:cubicBezTo>
                    <a:pt x="359649" y="435610"/>
                    <a:pt x="309797" y="541020"/>
                    <a:pt x="281310" y="613410"/>
                  </a:cubicBezTo>
                  <a:cubicBezTo>
                    <a:pt x="261131" y="664210"/>
                    <a:pt x="250449" y="698500"/>
                    <a:pt x="239766" y="749300"/>
                  </a:cubicBezTo>
                  <a:cubicBezTo>
                    <a:pt x="226709" y="812800"/>
                    <a:pt x="219588" y="880110"/>
                    <a:pt x="214840" y="965200"/>
                  </a:cubicBezTo>
                  <a:cubicBezTo>
                    <a:pt x="207718" y="1085850"/>
                    <a:pt x="199409" y="1256030"/>
                    <a:pt x="213653" y="1402080"/>
                  </a:cubicBezTo>
                  <a:cubicBezTo>
                    <a:pt x="227896" y="1553210"/>
                    <a:pt x="263505" y="1710690"/>
                    <a:pt x="302675" y="1855470"/>
                  </a:cubicBezTo>
                  <a:cubicBezTo>
                    <a:pt x="339471" y="1993900"/>
                    <a:pt x="397632" y="2115820"/>
                    <a:pt x="440362" y="2251710"/>
                  </a:cubicBezTo>
                  <a:cubicBezTo>
                    <a:pt x="484280" y="2392680"/>
                    <a:pt x="541254" y="2571750"/>
                    <a:pt x="559058" y="2684780"/>
                  </a:cubicBezTo>
                  <a:cubicBezTo>
                    <a:pt x="569741" y="2754630"/>
                    <a:pt x="560245" y="2782570"/>
                    <a:pt x="567367" y="2858770"/>
                  </a:cubicBezTo>
                  <a:cubicBezTo>
                    <a:pt x="580424" y="3006090"/>
                    <a:pt x="629089" y="3309620"/>
                    <a:pt x="649267" y="3501390"/>
                  </a:cubicBezTo>
                  <a:cubicBezTo>
                    <a:pt x="665885" y="3657600"/>
                    <a:pt x="676568" y="3755390"/>
                    <a:pt x="684876" y="3925570"/>
                  </a:cubicBezTo>
                  <a:cubicBezTo>
                    <a:pt x="697933" y="4183380"/>
                    <a:pt x="725233" y="4629150"/>
                    <a:pt x="699120" y="4897120"/>
                  </a:cubicBezTo>
                  <a:cubicBezTo>
                    <a:pt x="680128" y="5090160"/>
                    <a:pt x="631463" y="5285740"/>
                    <a:pt x="594667" y="5388610"/>
                  </a:cubicBezTo>
                  <a:cubicBezTo>
                    <a:pt x="576863" y="5439410"/>
                    <a:pt x="554311" y="5459730"/>
                    <a:pt x="540067" y="5495290"/>
                  </a:cubicBezTo>
                  <a:cubicBezTo>
                    <a:pt x="527010" y="5527040"/>
                    <a:pt x="529384" y="5561330"/>
                    <a:pt x="512767" y="5589270"/>
                  </a:cubicBezTo>
                  <a:cubicBezTo>
                    <a:pt x="494963" y="5618480"/>
                    <a:pt x="460541" y="5645150"/>
                    <a:pt x="430867" y="5664200"/>
                  </a:cubicBezTo>
                  <a:cubicBezTo>
                    <a:pt x="402380" y="5683250"/>
                    <a:pt x="369145" y="5697220"/>
                    <a:pt x="337097" y="5704840"/>
                  </a:cubicBezTo>
                  <a:cubicBezTo>
                    <a:pt x="307423" y="5712460"/>
                    <a:pt x="274188" y="5712460"/>
                    <a:pt x="245701" y="5713730"/>
                  </a:cubicBezTo>
                  <a:cubicBezTo>
                    <a:pt x="219588" y="5715000"/>
                    <a:pt x="195848" y="5720080"/>
                    <a:pt x="172109" y="5715000"/>
                  </a:cubicBezTo>
                  <a:cubicBezTo>
                    <a:pt x="148370" y="5709920"/>
                    <a:pt x="123444" y="5706110"/>
                    <a:pt x="103265" y="5683250"/>
                  </a:cubicBezTo>
                  <a:cubicBezTo>
                    <a:pt x="66470" y="5643880"/>
                    <a:pt x="29674" y="5525770"/>
                    <a:pt x="15430" y="5450840"/>
                  </a:cubicBezTo>
                  <a:cubicBezTo>
                    <a:pt x="2374" y="5384800"/>
                    <a:pt x="0" y="5313680"/>
                    <a:pt x="10682" y="5257800"/>
                  </a:cubicBezTo>
                  <a:cubicBezTo>
                    <a:pt x="18991" y="5212080"/>
                    <a:pt x="36796" y="5167630"/>
                    <a:pt x="60535" y="5139690"/>
                  </a:cubicBezTo>
                  <a:cubicBezTo>
                    <a:pt x="80713" y="5115560"/>
                    <a:pt x="103265" y="5102860"/>
                    <a:pt x="134126" y="5092700"/>
                  </a:cubicBezTo>
                  <a:cubicBezTo>
                    <a:pt x="178044" y="5077460"/>
                    <a:pt x="250449" y="5073650"/>
                    <a:pt x="302675" y="5078730"/>
                  </a:cubicBezTo>
                  <a:cubicBezTo>
                    <a:pt x="350153" y="5082540"/>
                    <a:pt x="402380" y="5088890"/>
                    <a:pt x="437988" y="5115560"/>
                  </a:cubicBezTo>
                  <a:cubicBezTo>
                    <a:pt x="474784" y="5143500"/>
                    <a:pt x="499710" y="5181600"/>
                    <a:pt x="517515" y="5243830"/>
                  </a:cubicBezTo>
                  <a:cubicBezTo>
                    <a:pt x="551937" y="5365750"/>
                    <a:pt x="549563" y="5628640"/>
                    <a:pt x="522263" y="5831840"/>
                  </a:cubicBezTo>
                  <a:cubicBezTo>
                    <a:pt x="491402" y="6059170"/>
                    <a:pt x="378640" y="6313170"/>
                    <a:pt x="321666" y="6539230"/>
                  </a:cubicBezTo>
                  <a:cubicBezTo>
                    <a:pt x="269440" y="6744970"/>
                    <a:pt x="216027" y="6988810"/>
                    <a:pt x="188727" y="7132320"/>
                  </a:cubicBezTo>
                  <a:cubicBezTo>
                    <a:pt x="173296" y="7213600"/>
                    <a:pt x="166174" y="7231380"/>
                    <a:pt x="159053" y="7322820"/>
                  </a:cubicBezTo>
                  <a:cubicBezTo>
                    <a:pt x="141248" y="7551420"/>
                    <a:pt x="138874" y="8348980"/>
                    <a:pt x="151931" y="8535670"/>
                  </a:cubicBezTo>
                  <a:cubicBezTo>
                    <a:pt x="155492" y="8591550"/>
                    <a:pt x="159053" y="8605520"/>
                    <a:pt x="167361" y="8644890"/>
                  </a:cubicBezTo>
                  <a:cubicBezTo>
                    <a:pt x="178044" y="8695690"/>
                    <a:pt x="204157" y="8755380"/>
                    <a:pt x="216027" y="8813800"/>
                  </a:cubicBezTo>
                  <a:cubicBezTo>
                    <a:pt x="227896" y="8874760"/>
                    <a:pt x="223148" y="8954770"/>
                    <a:pt x="237392" y="9005570"/>
                  </a:cubicBezTo>
                  <a:cubicBezTo>
                    <a:pt x="248075" y="9042400"/>
                    <a:pt x="264692" y="9067800"/>
                    <a:pt x="278936" y="9095740"/>
                  </a:cubicBezTo>
                  <a:cubicBezTo>
                    <a:pt x="291992" y="9122410"/>
                    <a:pt x="296740" y="9141460"/>
                    <a:pt x="316918" y="9170670"/>
                  </a:cubicBezTo>
                  <a:cubicBezTo>
                    <a:pt x="356088" y="9226550"/>
                    <a:pt x="468849" y="9324340"/>
                    <a:pt x="523450" y="9390380"/>
                  </a:cubicBezTo>
                  <a:cubicBezTo>
                    <a:pt x="563806" y="9438640"/>
                    <a:pt x="608911" y="9483090"/>
                    <a:pt x="619593" y="9523730"/>
                  </a:cubicBezTo>
                  <a:cubicBezTo>
                    <a:pt x="626715" y="9550400"/>
                    <a:pt x="625528" y="9580880"/>
                    <a:pt x="613659" y="9599930"/>
                  </a:cubicBezTo>
                  <a:cubicBezTo>
                    <a:pt x="601789" y="9618980"/>
                    <a:pt x="572115" y="9638030"/>
                    <a:pt x="550750" y="9638030"/>
                  </a:cubicBezTo>
                  <a:cubicBezTo>
                    <a:pt x="529384" y="9638030"/>
                    <a:pt x="499710" y="9620250"/>
                    <a:pt x="486654" y="9603740"/>
                  </a:cubicBezTo>
                  <a:cubicBezTo>
                    <a:pt x="475971" y="9589770"/>
                    <a:pt x="472410" y="9569450"/>
                    <a:pt x="472410" y="9552940"/>
                  </a:cubicBezTo>
                  <a:cubicBezTo>
                    <a:pt x="472410" y="9536430"/>
                    <a:pt x="478345" y="9517380"/>
                    <a:pt x="489028" y="9504680"/>
                  </a:cubicBezTo>
                  <a:cubicBezTo>
                    <a:pt x="503271" y="9489440"/>
                    <a:pt x="534132" y="9471660"/>
                    <a:pt x="555497" y="9474200"/>
                  </a:cubicBezTo>
                  <a:cubicBezTo>
                    <a:pt x="576863" y="9476740"/>
                    <a:pt x="605350" y="9495790"/>
                    <a:pt x="616033" y="9516110"/>
                  </a:cubicBezTo>
                  <a:cubicBezTo>
                    <a:pt x="626715" y="9535160"/>
                    <a:pt x="625528" y="9573260"/>
                    <a:pt x="618406" y="9592310"/>
                  </a:cubicBezTo>
                  <a:cubicBezTo>
                    <a:pt x="612472" y="9608820"/>
                    <a:pt x="597041" y="9621520"/>
                    <a:pt x="582798" y="9629140"/>
                  </a:cubicBezTo>
                  <a:cubicBezTo>
                    <a:pt x="568554" y="9636760"/>
                    <a:pt x="549563" y="9639300"/>
                    <a:pt x="534132" y="9636760"/>
                  </a:cubicBezTo>
                  <a:cubicBezTo>
                    <a:pt x="518702" y="9634220"/>
                    <a:pt x="505645" y="9624060"/>
                    <a:pt x="491402" y="9610090"/>
                  </a:cubicBezTo>
                  <a:cubicBezTo>
                    <a:pt x="468849" y="9588500"/>
                    <a:pt x="448671" y="9540240"/>
                    <a:pt x="420184" y="9505950"/>
                  </a:cubicBezTo>
                  <a:cubicBezTo>
                    <a:pt x="386949" y="9465310"/>
                    <a:pt x="335910" y="9429750"/>
                    <a:pt x="299114" y="9384030"/>
                  </a:cubicBezTo>
                  <a:cubicBezTo>
                    <a:pt x="262318" y="9338310"/>
                    <a:pt x="229083" y="9288780"/>
                    <a:pt x="200596" y="9231630"/>
                  </a:cubicBezTo>
                  <a:cubicBezTo>
                    <a:pt x="168548" y="9166860"/>
                    <a:pt x="132939" y="9083040"/>
                    <a:pt x="118696" y="9014460"/>
                  </a:cubicBezTo>
                  <a:cubicBezTo>
                    <a:pt x="106826" y="8958580"/>
                    <a:pt x="116322" y="8916670"/>
                    <a:pt x="108013" y="8854440"/>
                  </a:cubicBezTo>
                  <a:cubicBezTo>
                    <a:pt x="96144" y="8765540"/>
                    <a:pt x="53413" y="8657590"/>
                    <a:pt x="40356" y="8535670"/>
                  </a:cubicBezTo>
                  <a:cubicBezTo>
                    <a:pt x="22552" y="8374380"/>
                    <a:pt x="35609" y="8149590"/>
                    <a:pt x="36796" y="7970520"/>
                  </a:cubicBezTo>
                  <a:cubicBezTo>
                    <a:pt x="37983" y="7809230"/>
                    <a:pt x="40356" y="7632700"/>
                    <a:pt x="46291" y="7508240"/>
                  </a:cubicBezTo>
                  <a:cubicBezTo>
                    <a:pt x="51039" y="7423150"/>
                    <a:pt x="49852" y="7390130"/>
                    <a:pt x="64096" y="7294880"/>
                  </a:cubicBezTo>
                  <a:cubicBezTo>
                    <a:pt x="93770" y="7091680"/>
                    <a:pt x="220775" y="6590030"/>
                    <a:pt x="258757" y="6356350"/>
                  </a:cubicBezTo>
                  <a:cubicBezTo>
                    <a:pt x="281310" y="6217920"/>
                    <a:pt x="277749" y="6120130"/>
                    <a:pt x="296740" y="6024880"/>
                  </a:cubicBezTo>
                  <a:cubicBezTo>
                    <a:pt x="312171" y="5951220"/>
                    <a:pt x="341845" y="5913120"/>
                    <a:pt x="353714" y="5830570"/>
                  </a:cubicBezTo>
                  <a:cubicBezTo>
                    <a:pt x="373892" y="5693410"/>
                    <a:pt x="417810" y="5328920"/>
                    <a:pt x="353714" y="5267960"/>
                  </a:cubicBezTo>
                  <a:cubicBezTo>
                    <a:pt x="316918" y="5232400"/>
                    <a:pt x="210092" y="5253990"/>
                    <a:pt x="181605" y="5288280"/>
                  </a:cubicBezTo>
                  <a:cubicBezTo>
                    <a:pt x="154305" y="5321300"/>
                    <a:pt x="175670" y="5417820"/>
                    <a:pt x="182792" y="5464810"/>
                  </a:cubicBezTo>
                  <a:cubicBezTo>
                    <a:pt x="187540" y="5497830"/>
                    <a:pt x="189914" y="5533390"/>
                    <a:pt x="206531" y="5546090"/>
                  </a:cubicBezTo>
                  <a:cubicBezTo>
                    <a:pt x="223148" y="5558790"/>
                    <a:pt x="255196" y="5549900"/>
                    <a:pt x="278936" y="5546090"/>
                  </a:cubicBezTo>
                  <a:cubicBezTo>
                    <a:pt x="305049" y="5541010"/>
                    <a:pt x="335910" y="5533390"/>
                    <a:pt x="357275" y="5518150"/>
                  </a:cubicBezTo>
                  <a:cubicBezTo>
                    <a:pt x="377453" y="5504180"/>
                    <a:pt x="392884" y="5482590"/>
                    <a:pt x="408314" y="5461000"/>
                  </a:cubicBezTo>
                  <a:cubicBezTo>
                    <a:pt x="424932" y="5438140"/>
                    <a:pt x="435614" y="5415280"/>
                    <a:pt x="451045" y="5383530"/>
                  </a:cubicBezTo>
                  <a:cubicBezTo>
                    <a:pt x="474784" y="5335270"/>
                    <a:pt x="510393" y="5260340"/>
                    <a:pt x="529384" y="5196840"/>
                  </a:cubicBezTo>
                  <a:cubicBezTo>
                    <a:pt x="547189" y="5135880"/>
                    <a:pt x="555497" y="5092700"/>
                    <a:pt x="563806" y="5012690"/>
                  </a:cubicBezTo>
                  <a:cubicBezTo>
                    <a:pt x="579237" y="4869180"/>
                    <a:pt x="583985" y="4593590"/>
                    <a:pt x="586359" y="4403090"/>
                  </a:cubicBezTo>
                  <a:cubicBezTo>
                    <a:pt x="588732" y="4236720"/>
                    <a:pt x="585172" y="4094480"/>
                    <a:pt x="579237" y="3933190"/>
                  </a:cubicBezTo>
                  <a:cubicBezTo>
                    <a:pt x="572115" y="3761740"/>
                    <a:pt x="562619" y="3550920"/>
                    <a:pt x="544815" y="3403600"/>
                  </a:cubicBezTo>
                  <a:cubicBezTo>
                    <a:pt x="531758" y="3296920"/>
                    <a:pt x="511580" y="3232150"/>
                    <a:pt x="496149" y="3131820"/>
                  </a:cubicBezTo>
                  <a:cubicBezTo>
                    <a:pt x="478345" y="3009900"/>
                    <a:pt x="472410" y="2863850"/>
                    <a:pt x="446297" y="2726690"/>
                  </a:cubicBezTo>
                  <a:cubicBezTo>
                    <a:pt x="418997" y="2583180"/>
                    <a:pt x="377453" y="2432050"/>
                    <a:pt x="334723" y="2289810"/>
                  </a:cubicBezTo>
                  <a:cubicBezTo>
                    <a:pt x="293179" y="2151380"/>
                    <a:pt x="226709" y="1997710"/>
                    <a:pt x="197035" y="1883410"/>
                  </a:cubicBezTo>
                  <a:cubicBezTo>
                    <a:pt x="175670" y="1803400"/>
                    <a:pt x="173296" y="1737360"/>
                    <a:pt x="157866" y="1675130"/>
                  </a:cubicBezTo>
                  <a:cubicBezTo>
                    <a:pt x="144809" y="1621790"/>
                    <a:pt x="122257" y="1577340"/>
                    <a:pt x="111574" y="1530350"/>
                  </a:cubicBezTo>
                  <a:cubicBezTo>
                    <a:pt x="100891" y="1487170"/>
                    <a:pt x="96144" y="1457960"/>
                    <a:pt x="92583" y="1402080"/>
                  </a:cubicBezTo>
                  <a:cubicBezTo>
                    <a:pt x="85461" y="1297940"/>
                    <a:pt x="93770" y="1080770"/>
                    <a:pt x="100891" y="955040"/>
                  </a:cubicBezTo>
                  <a:cubicBezTo>
                    <a:pt x="105639" y="862330"/>
                    <a:pt x="112761" y="788670"/>
                    <a:pt x="123444" y="716280"/>
                  </a:cubicBezTo>
                  <a:cubicBezTo>
                    <a:pt x="132939" y="655320"/>
                    <a:pt x="140061" y="607060"/>
                    <a:pt x="156679" y="548640"/>
                  </a:cubicBezTo>
                  <a:cubicBezTo>
                    <a:pt x="176857" y="481330"/>
                    <a:pt x="205344" y="407670"/>
                    <a:pt x="239766" y="339090"/>
                  </a:cubicBezTo>
                  <a:cubicBezTo>
                    <a:pt x="275375" y="266700"/>
                    <a:pt x="332349" y="180340"/>
                    <a:pt x="369145" y="128270"/>
                  </a:cubicBezTo>
                  <a:cubicBezTo>
                    <a:pt x="391697" y="95250"/>
                    <a:pt x="409501" y="72390"/>
                    <a:pt x="430867" y="53340"/>
                  </a:cubicBezTo>
                  <a:cubicBezTo>
                    <a:pt x="447484" y="38100"/>
                    <a:pt x="464102" y="25400"/>
                    <a:pt x="481906" y="16510"/>
                  </a:cubicBezTo>
                  <a:cubicBezTo>
                    <a:pt x="498523" y="8890"/>
                    <a:pt x="517515" y="0"/>
                    <a:pt x="534132" y="3810"/>
                  </a:cubicBezTo>
                  <a:cubicBezTo>
                    <a:pt x="553124" y="7620"/>
                    <a:pt x="581611" y="29210"/>
                    <a:pt x="591106" y="46990"/>
                  </a:cubicBezTo>
                  <a:cubicBezTo>
                    <a:pt x="599415" y="63500"/>
                    <a:pt x="600602" y="86360"/>
                    <a:pt x="595854" y="104140"/>
                  </a:cubicBezTo>
                  <a:cubicBezTo>
                    <a:pt x="591106" y="121920"/>
                    <a:pt x="564993" y="151130"/>
                    <a:pt x="564993" y="151130"/>
                  </a:cubicBezTo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TextBox 15"/>
          <p:cNvSpPr txBox="1"/>
          <p:nvPr/>
        </p:nvSpPr>
        <p:spPr>
          <a:xfrm>
            <a:off x="1777216" y="9033457"/>
            <a:ext cx="898165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Dosis 1"/>
              </a:rPr>
              <a:t>R</a:t>
            </a:r>
            <a:r>
              <a:rPr lang="en-US" sz="2500" dirty="0" err="1" smtClean="0">
                <a:solidFill>
                  <a:srgbClr val="000000"/>
                </a:solidFill>
                <a:latin typeface="Dosis 1"/>
              </a:rPr>
              <a:t>éférentiel</a:t>
            </a:r>
            <a:r>
              <a:rPr lang="en-US" sz="2500" dirty="0" smtClean="0">
                <a:solidFill>
                  <a:srgbClr val="000000"/>
                </a:solidFill>
                <a:latin typeface="Dosis 1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Dosis 1"/>
              </a:rPr>
              <a:t>et du </a:t>
            </a:r>
            <a:r>
              <a:rPr lang="en-US" sz="2500" dirty="0" err="1" smtClean="0">
                <a:solidFill>
                  <a:srgbClr val="000000"/>
                </a:solidFill>
                <a:latin typeface="Dosis 1"/>
              </a:rPr>
              <a:t>manuel</a:t>
            </a:r>
            <a:r>
              <a:rPr lang="en-US" sz="2500" dirty="0" smtClean="0">
                <a:solidFill>
                  <a:srgbClr val="000000"/>
                </a:solidFill>
                <a:latin typeface="Dosis 1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Dosis 1"/>
              </a:rPr>
              <a:t>d'évaluation</a:t>
            </a:r>
            <a:r>
              <a:rPr lang="en-US" sz="2500" dirty="0">
                <a:solidFill>
                  <a:srgbClr val="000000"/>
                </a:solidFill>
                <a:latin typeface="Dosis 1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Dosis 1"/>
              </a:rPr>
              <a:t>commun</a:t>
            </a:r>
            <a:r>
              <a:rPr lang="en-US" sz="2500" dirty="0">
                <a:solidFill>
                  <a:srgbClr val="000000"/>
                </a:solidFill>
                <a:latin typeface="Dosis 1"/>
              </a:rPr>
              <a:t> aux </a:t>
            </a:r>
            <a:r>
              <a:rPr lang="en-US" sz="2500" dirty="0" smtClean="0">
                <a:solidFill>
                  <a:srgbClr val="000000"/>
                </a:solidFill>
                <a:latin typeface="Dosis 1"/>
              </a:rPr>
              <a:t>ESSMS</a:t>
            </a:r>
            <a:endParaRPr lang="en-US" sz="2500" dirty="0">
              <a:solidFill>
                <a:srgbClr val="000000"/>
              </a:solidFill>
              <a:latin typeface="Dosis 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85740" y="2482484"/>
            <a:ext cx="5501998" cy="728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spc="100">
                <a:solidFill>
                  <a:srgbClr val="004AAD"/>
                </a:solidFill>
                <a:latin typeface="Dosis 2 Bold"/>
              </a:rPr>
              <a:t>OCTOBRE 2022</a:t>
            </a:r>
          </a:p>
          <a:p>
            <a:pPr>
              <a:lnSpc>
                <a:spcPts val="2800"/>
              </a:lnSpc>
            </a:pPr>
            <a:endParaRPr lang="en-US" sz="2800" spc="100">
              <a:solidFill>
                <a:srgbClr val="004AAD"/>
              </a:solidFill>
              <a:latin typeface="Dosis 2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5493" y="3776497"/>
            <a:ext cx="10523359" cy="5705509"/>
            <a:chOff x="0" y="1724868"/>
            <a:chExt cx="14031145" cy="760734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7492691"/>
              <a:ext cx="14031145" cy="1839523"/>
              <a:chOff x="0" y="162698"/>
              <a:chExt cx="3559754" cy="46669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162698"/>
                <a:ext cx="3559754" cy="466694"/>
              </a:xfrm>
              <a:custGeom>
                <a:avLst/>
                <a:gdLst/>
                <a:ahLst/>
                <a:cxnLst/>
                <a:rect l="l" t="t" r="r" b="b"/>
                <a:pathLst>
                  <a:path w="3559754" h="466694">
                    <a:moveTo>
                      <a:pt x="3435293" y="59690"/>
                    </a:moveTo>
                    <a:cubicBezTo>
                      <a:pt x="3470854" y="59690"/>
                      <a:pt x="3500063" y="88900"/>
                      <a:pt x="3500063" y="124460"/>
                    </a:cubicBezTo>
                    <a:lnTo>
                      <a:pt x="3500063" y="342234"/>
                    </a:lnTo>
                    <a:cubicBezTo>
                      <a:pt x="3500063" y="377794"/>
                      <a:pt x="3470854" y="407004"/>
                      <a:pt x="3435293" y="407004"/>
                    </a:cubicBezTo>
                    <a:lnTo>
                      <a:pt x="124460" y="407004"/>
                    </a:lnTo>
                    <a:cubicBezTo>
                      <a:pt x="88900" y="407004"/>
                      <a:pt x="59690" y="377794"/>
                      <a:pt x="59690" y="34223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435293" y="59690"/>
                    </a:lnTo>
                    <a:moveTo>
                      <a:pt x="343529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42234"/>
                    </a:lnTo>
                    <a:cubicBezTo>
                      <a:pt x="0" y="410814"/>
                      <a:pt x="55880" y="466694"/>
                      <a:pt x="124460" y="466694"/>
                    </a:cubicBezTo>
                    <a:lnTo>
                      <a:pt x="3435294" y="466694"/>
                    </a:lnTo>
                    <a:cubicBezTo>
                      <a:pt x="3503874" y="466694"/>
                      <a:pt x="3559754" y="410814"/>
                      <a:pt x="3559754" y="342234"/>
                    </a:cubicBezTo>
                    <a:lnTo>
                      <a:pt x="3559754" y="124460"/>
                    </a:lnTo>
                    <a:cubicBezTo>
                      <a:pt x="3559754" y="55880"/>
                      <a:pt x="3503874" y="0"/>
                      <a:pt x="3435293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666987" y="7982927"/>
              <a:ext cx="4793935" cy="859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  <a:spcBef>
                  <a:spcPct val="0"/>
                </a:spcBef>
              </a:pPr>
              <a:r>
                <a:rPr lang="en-US" sz="3900" dirty="0">
                  <a:solidFill>
                    <a:srgbClr val="004AAD"/>
                  </a:solidFill>
                  <a:latin typeface="Dosis 1 Medium"/>
                </a:rPr>
                <a:t>3 </a:t>
              </a:r>
              <a:r>
                <a:rPr lang="en-US" sz="3900" dirty="0" err="1">
                  <a:solidFill>
                    <a:srgbClr val="004AAD"/>
                  </a:solidFill>
                  <a:latin typeface="Dosis 1 Medium"/>
                </a:rPr>
                <a:t>Chapitres</a:t>
              </a:r>
              <a:endParaRPr lang="en-US" sz="3900" dirty="0">
                <a:solidFill>
                  <a:srgbClr val="004AAD"/>
                </a:solidFill>
                <a:latin typeface="Dosis 1 Medium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997332" y="5484150"/>
              <a:ext cx="12036482" cy="1865398"/>
              <a:chOff x="19720" y="226895"/>
              <a:chExt cx="3053700" cy="47325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9720" y="226895"/>
                <a:ext cx="3053700" cy="473258"/>
              </a:xfrm>
              <a:custGeom>
                <a:avLst/>
                <a:gdLst/>
                <a:ahLst/>
                <a:cxnLst/>
                <a:rect l="l" t="t" r="r" b="b"/>
                <a:pathLst>
                  <a:path w="3053700" h="473258">
                    <a:moveTo>
                      <a:pt x="2929240" y="59690"/>
                    </a:moveTo>
                    <a:cubicBezTo>
                      <a:pt x="2964800" y="59690"/>
                      <a:pt x="2994010" y="88900"/>
                      <a:pt x="2994010" y="124460"/>
                    </a:cubicBezTo>
                    <a:lnTo>
                      <a:pt x="2994010" y="348798"/>
                    </a:lnTo>
                    <a:cubicBezTo>
                      <a:pt x="2994010" y="384358"/>
                      <a:pt x="2964800" y="413567"/>
                      <a:pt x="2929240" y="413567"/>
                    </a:cubicBezTo>
                    <a:lnTo>
                      <a:pt x="124460" y="413567"/>
                    </a:lnTo>
                    <a:cubicBezTo>
                      <a:pt x="88900" y="413567"/>
                      <a:pt x="59690" y="384358"/>
                      <a:pt x="59690" y="3487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929240" y="59690"/>
                    </a:lnTo>
                    <a:moveTo>
                      <a:pt x="29292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48798"/>
                    </a:lnTo>
                    <a:cubicBezTo>
                      <a:pt x="0" y="417377"/>
                      <a:pt x="55880" y="473258"/>
                      <a:pt x="124460" y="473258"/>
                    </a:cubicBezTo>
                    <a:lnTo>
                      <a:pt x="2929240" y="473258"/>
                    </a:lnTo>
                    <a:cubicBezTo>
                      <a:pt x="2997820" y="473258"/>
                      <a:pt x="3053700" y="417377"/>
                      <a:pt x="3053700" y="348798"/>
                    </a:cubicBezTo>
                    <a:lnTo>
                      <a:pt x="3053700" y="124460"/>
                    </a:lnTo>
                    <a:cubicBezTo>
                      <a:pt x="3053700" y="55880"/>
                      <a:pt x="2997820" y="0"/>
                      <a:pt x="2929240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705692" y="5937314"/>
              <a:ext cx="5037883" cy="848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  <a:spcBef>
                  <a:spcPct val="0"/>
                </a:spcBef>
              </a:pPr>
              <a:r>
                <a:rPr lang="en-US" sz="3900" dirty="0">
                  <a:solidFill>
                    <a:srgbClr val="004AAD"/>
                  </a:solidFill>
                  <a:latin typeface="Dosis 1 Medium"/>
                </a:rPr>
                <a:t>9 </a:t>
              </a:r>
              <a:r>
                <a:rPr lang="en-US" sz="3900" dirty="0" err="1">
                  <a:solidFill>
                    <a:srgbClr val="004AAD"/>
                  </a:solidFill>
                  <a:latin typeface="Dosis 1 Medium"/>
                </a:rPr>
                <a:t>Thématiques</a:t>
              </a:r>
              <a:endParaRPr lang="en-US" sz="3900" dirty="0">
                <a:solidFill>
                  <a:srgbClr val="004AAD"/>
                </a:solidFill>
                <a:latin typeface="Dosis 1 Medium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155583" y="3462543"/>
              <a:ext cx="10138101" cy="1911529"/>
              <a:chOff x="73601" y="291478"/>
              <a:chExt cx="2572074" cy="48496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3601" y="291478"/>
                <a:ext cx="2572074" cy="484962"/>
              </a:xfrm>
              <a:custGeom>
                <a:avLst/>
                <a:gdLst/>
                <a:ahLst/>
                <a:cxnLst/>
                <a:rect l="l" t="t" r="r" b="b"/>
                <a:pathLst>
                  <a:path w="2572074" h="484962">
                    <a:moveTo>
                      <a:pt x="2447614" y="59690"/>
                    </a:moveTo>
                    <a:cubicBezTo>
                      <a:pt x="2483174" y="59690"/>
                      <a:pt x="2512384" y="88900"/>
                      <a:pt x="2512384" y="124460"/>
                    </a:cubicBezTo>
                    <a:lnTo>
                      <a:pt x="2512384" y="360502"/>
                    </a:lnTo>
                    <a:cubicBezTo>
                      <a:pt x="2512384" y="396062"/>
                      <a:pt x="2483174" y="425272"/>
                      <a:pt x="2447614" y="425272"/>
                    </a:cubicBezTo>
                    <a:lnTo>
                      <a:pt x="124460" y="425272"/>
                    </a:lnTo>
                    <a:cubicBezTo>
                      <a:pt x="88900" y="425272"/>
                      <a:pt x="59690" y="396062"/>
                      <a:pt x="59690" y="36050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447614" y="59690"/>
                    </a:lnTo>
                    <a:moveTo>
                      <a:pt x="244761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60502"/>
                    </a:lnTo>
                    <a:cubicBezTo>
                      <a:pt x="0" y="429082"/>
                      <a:pt x="55880" y="484962"/>
                      <a:pt x="124460" y="484962"/>
                    </a:cubicBezTo>
                    <a:lnTo>
                      <a:pt x="2447614" y="484962"/>
                    </a:lnTo>
                    <a:cubicBezTo>
                      <a:pt x="2516194" y="484962"/>
                      <a:pt x="2572074" y="429082"/>
                      <a:pt x="2572074" y="360502"/>
                    </a:cubicBezTo>
                    <a:lnTo>
                      <a:pt x="2572074" y="124460"/>
                    </a:lnTo>
                    <a:cubicBezTo>
                      <a:pt x="2572074" y="55880"/>
                      <a:pt x="2516194" y="0"/>
                      <a:pt x="2447614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4806411" y="4001071"/>
              <a:ext cx="5037883" cy="848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  <a:spcBef>
                  <a:spcPct val="0"/>
                </a:spcBef>
              </a:pPr>
              <a:r>
                <a:rPr lang="en-US" sz="3900" dirty="0">
                  <a:solidFill>
                    <a:srgbClr val="004AAD"/>
                  </a:solidFill>
                  <a:latin typeface="Dosis 1 Medium"/>
                </a:rPr>
                <a:t>42 </a:t>
              </a:r>
              <a:r>
                <a:rPr lang="en-US" sz="3900" dirty="0" err="1">
                  <a:solidFill>
                    <a:srgbClr val="004AAD"/>
                  </a:solidFill>
                  <a:latin typeface="Dosis 1 Medium"/>
                </a:rPr>
                <a:t>Objectifs</a:t>
              </a:r>
              <a:endParaRPr lang="en-US" sz="3900" dirty="0">
                <a:solidFill>
                  <a:srgbClr val="004AAD"/>
                </a:solidFill>
                <a:latin typeface="Dosis 1 Medium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3613498" y="1724868"/>
              <a:ext cx="7423708" cy="1626475"/>
              <a:chOff x="105820" y="467028"/>
              <a:chExt cx="2010054" cy="44038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5820" y="467028"/>
                <a:ext cx="2010054" cy="440387"/>
              </a:xfrm>
              <a:custGeom>
                <a:avLst/>
                <a:gdLst/>
                <a:ahLst/>
                <a:cxnLst/>
                <a:rect l="l" t="t" r="r" b="b"/>
                <a:pathLst>
                  <a:path w="2010054" h="660617">
                    <a:moveTo>
                      <a:pt x="1885594" y="59690"/>
                    </a:moveTo>
                    <a:cubicBezTo>
                      <a:pt x="1921154" y="59690"/>
                      <a:pt x="1950364" y="88900"/>
                      <a:pt x="1950364" y="124460"/>
                    </a:cubicBezTo>
                    <a:lnTo>
                      <a:pt x="1950364" y="536157"/>
                    </a:lnTo>
                    <a:cubicBezTo>
                      <a:pt x="1950364" y="571717"/>
                      <a:pt x="1921154" y="600927"/>
                      <a:pt x="1885594" y="600927"/>
                    </a:cubicBezTo>
                    <a:lnTo>
                      <a:pt x="124460" y="600927"/>
                    </a:lnTo>
                    <a:cubicBezTo>
                      <a:pt x="88900" y="600927"/>
                      <a:pt x="59690" y="571717"/>
                      <a:pt x="59690" y="53615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885594" y="59690"/>
                    </a:lnTo>
                    <a:moveTo>
                      <a:pt x="18855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36157"/>
                    </a:lnTo>
                    <a:cubicBezTo>
                      <a:pt x="0" y="604737"/>
                      <a:pt x="55880" y="660617"/>
                      <a:pt x="124460" y="660617"/>
                    </a:cubicBezTo>
                    <a:lnTo>
                      <a:pt x="1885594" y="660617"/>
                    </a:lnTo>
                    <a:cubicBezTo>
                      <a:pt x="1954174" y="660617"/>
                      <a:pt x="2010054" y="604737"/>
                      <a:pt x="2010054" y="536157"/>
                    </a:cubicBezTo>
                    <a:lnTo>
                      <a:pt x="2010054" y="124460"/>
                    </a:lnTo>
                    <a:cubicBezTo>
                      <a:pt x="2010054" y="55880"/>
                      <a:pt x="1954174" y="0"/>
                      <a:pt x="1885594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4734720" y="2274545"/>
              <a:ext cx="503788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 dirty="0">
                  <a:solidFill>
                    <a:srgbClr val="004AAD"/>
                  </a:solidFill>
                  <a:latin typeface="Dosis 1 Medium"/>
                </a:rPr>
                <a:t> </a:t>
              </a:r>
              <a:r>
                <a:rPr lang="en-US" sz="3900" dirty="0">
                  <a:solidFill>
                    <a:srgbClr val="004AAD"/>
                  </a:solidFill>
                  <a:latin typeface="Dosis 1 Medium"/>
                </a:rPr>
                <a:t>157 </a:t>
              </a:r>
              <a:r>
                <a:rPr lang="en-US" sz="3900" dirty="0" err="1">
                  <a:solidFill>
                    <a:srgbClr val="004AAD"/>
                  </a:solidFill>
                  <a:latin typeface="Dosis 1 Medium"/>
                </a:rPr>
                <a:t>Critères</a:t>
              </a:r>
              <a:r>
                <a:rPr lang="en-US" sz="3900" dirty="0">
                  <a:solidFill>
                    <a:srgbClr val="004AAD"/>
                  </a:solidFill>
                  <a:latin typeface="Dosis 1 Medium"/>
                </a:rPr>
                <a:t> 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536739" y="486832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2" y="0"/>
                </a:lnTo>
                <a:lnTo>
                  <a:pt x="1445122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81218" y="9609703"/>
            <a:ext cx="18369218" cy="677297"/>
            <a:chOff x="0" y="0"/>
            <a:chExt cx="6213785" cy="2291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0662497" y="2598842"/>
            <a:ext cx="7319365" cy="2956414"/>
          </a:xfrm>
          <a:custGeom>
            <a:avLst/>
            <a:gdLst/>
            <a:ahLst/>
            <a:cxnLst/>
            <a:rect l="l" t="t" r="r" b="b"/>
            <a:pathLst>
              <a:path w="7319365" h="2956414">
                <a:moveTo>
                  <a:pt x="0" y="0"/>
                </a:moveTo>
                <a:lnTo>
                  <a:pt x="7319364" y="0"/>
                </a:lnTo>
                <a:lnTo>
                  <a:pt x="7319364" y="2956414"/>
                </a:lnTo>
                <a:lnTo>
                  <a:pt x="0" y="2956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31639" y="312207"/>
            <a:ext cx="14308708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144">
                <a:solidFill>
                  <a:srgbClr val="54BBD4"/>
                </a:solidFill>
                <a:latin typeface="Dosis 2 Bold"/>
              </a:rPr>
              <a:t>FOCUS ARCHITECTURE DU REFERENTIEL HAS COMMUN AUX ESSMS</a:t>
            </a:r>
          </a:p>
        </p:txBody>
      </p:sp>
      <p:sp>
        <p:nvSpPr>
          <p:cNvPr id="20" name="Freeform 13"/>
          <p:cNvSpPr/>
          <p:nvPr/>
        </p:nvSpPr>
        <p:spPr>
          <a:xfrm>
            <a:off x="4459125" y="2576804"/>
            <a:ext cx="4440764" cy="1088861"/>
          </a:xfrm>
          <a:custGeom>
            <a:avLst/>
            <a:gdLst/>
            <a:ahLst/>
            <a:cxnLst/>
            <a:rect l="l" t="t" r="r" b="b"/>
            <a:pathLst>
              <a:path w="2010054" h="660617">
                <a:moveTo>
                  <a:pt x="1885594" y="59690"/>
                </a:moveTo>
                <a:cubicBezTo>
                  <a:pt x="1921154" y="59690"/>
                  <a:pt x="1950364" y="88900"/>
                  <a:pt x="1950364" y="124460"/>
                </a:cubicBezTo>
                <a:lnTo>
                  <a:pt x="1950364" y="536157"/>
                </a:lnTo>
                <a:cubicBezTo>
                  <a:pt x="1950364" y="571717"/>
                  <a:pt x="1921154" y="600927"/>
                  <a:pt x="1885594" y="600927"/>
                </a:cubicBezTo>
                <a:lnTo>
                  <a:pt x="124460" y="600927"/>
                </a:lnTo>
                <a:cubicBezTo>
                  <a:pt x="88900" y="600927"/>
                  <a:pt x="59690" y="571717"/>
                  <a:pt x="59690" y="536157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885594" y="59690"/>
                </a:lnTo>
                <a:moveTo>
                  <a:pt x="1885594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536157"/>
                </a:lnTo>
                <a:cubicBezTo>
                  <a:pt x="0" y="604737"/>
                  <a:pt x="55880" y="660617"/>
                  <a:pt x="124460" y="660617"/>
                </a:cubicBezTo>
                <a:lnTo>
                  <a:pt x="1885594" y="660617"/>
                </a:lnTo>
                <a:cubicBezTo>
                  <a:pt x="1954174" y="660617"/>
                  <a:pt x="2010054" y="604737"/>
                  <a:pt x="2010054" y="536157"/>
                </a:cubicBezTo>
                <a:lnTo>
                  <a:pt x="2010054" y="124460"/>
                </a:lnTo>
                <a:cubicBezTo>
                  <a:pt x="2010054" y="55880"/>
                  <a:pt x="1954174" y="0"/>
                  <a:pt x="1885594" y="0"/>
                </a:cubicBezTo>
                <a:close/>
              </a:path>
            </a:pathLst>
          </a:custGeom>
          <a:solidFill>
            <a:srgbClr val="004AAD"/>
          </a:solidFill>
        </p:spPr>
      </p:sp>
      <p:sp>
        <p:nvSpPr>
          <p:cNvPr id="21" name="TextBox 14"/>
          <p:cNvSpPr txBox="1"/>
          <p:nvPr/>
        </p:nvSpPr>
        <p:spPr>
          <a:xfrm>
            <a:off x="4570614" y="2857724"/>
            <a:ext cx="4217785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smtClean="0">
                <a:solidFill>
                  <a:srgbClr val="004AAD"/>
                </a:solidFill>
                <a:latin typeface="Dosis 1 Medium"/>
              </a:rPr>
              <a:t>296 </a:t>
            </a:r>
            <a:r>
              <a:rPr lang="en-US" sz="3100" dirty="0" err="1" smtClean="0">
                <a:solidFill>
                  <a:srgbClr val="004AAD"/>
                </a:solidFill>
                <a:latin typeface="Dosis 1 Medium"/>
              </a:rPr>
              <a:t>Eléments</a:t>
            </a:r>
            <a:r>
              <a:rPr lang="en-US" sz="3100" dirty="0" smtClean="0">
                <a:solidFill>
                  <a:srgbClr val="004AAD"/>
                </a:solidFill>
                <a:latin typeface="Dosis 1 Medium"/>
              </a:rPr>
              <a:t> </a:t>
            </a:r>
            <a:r>
              <a:rPr lang="en-US" sz="3100" dirty="0" err="1" smtClean="0">
                <a:solidFill>
                  <a:srgbClr val="004AAD"/>
                </a:solidFill>
                <a:latin typeface="Dosis 1 Medium"/>
              </a:rPr>
              <a:t>d’évaluation</a:t>
            </a:r>
            <a:endParaRPr lang="en-US" sz="3100" dirty="0">
              <a:solidFill>
                <a:srgbClr val="004AAD"/>
              </a:solidFill>
              <a:latin typeface="Dosis 1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4127" y="649150"/>
            <a:ext cx="14129289" cy="1265762"/>
            <a:chOff x="0" y="0"/>
            <a:chExt cx="4779537" cy="428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79537" cy="428172"/>
            </a:xfrm>
            <a:custGeom>
              <a:avLst/>
              <a:gdLst/>
              <a:ahLst/>
              <a:cxnLst/>
              <a:rect l="l" t="t" r="r" b="b"/>
              <a:pathLst>
                <a:path w="4779537" h="428172">
                  <a:moveTo>
                    <a:pt x="4655077" y="59690"/>
                  </a:moveTo>
                  <a:cubicBezTo>
                    <a:pt x="4690637" y="59690"/>
                    <a:pt x="4719847" y="88900"/>
                    <a:pt x="4719847" y="124460"/>
                  </a:cubicBezTo>
                  <a:lnTo>
                    <a:pt x="4719847" y="303711"/>
                  </a:lnTo>
                  <a:cubicBezTo>
                    <a:pt x="4719847" y="339272"/>
                    <a:pt x="4690637" y="368481"/>
                    <a:pt x="4655077" y="368481"/>
                  </a:cubicBezTo>
                  <a:lnTo>
                    <a:pt x="124460" y="368481"/>
                  </a:lnTo>
                  <a:cubicBezTo>
                    <a:pt x="88900" y="368481"/>
                    <a:pt x="59690" y="339272"/>
                    <a:pt x="59690" y="30371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55077" y="59690"/>
                  </a:lnTo>
                  <a:moveTo>
                    <a:pt x="465507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3711"/>
                  </a:lnTo>
                  <a:cubicBezTo>
                    <a:pt x="0" y="372291"/>
                    <a:pt x="55880" y="428172"/>
                    <a:pt x="124460" y="428172"/>
                  </a:cubicBezTo>
                  <a:lnTo>
                    <a:pt x="4655077" y="428172"/>
                  </a:lnTo>
                  <a:cubicBezTo>
                    <a:pt x="4723657" y="428172"/>
                    <a:pt x="4779537" y="372291"/>
                    <a:pt x="4779537" y="303711"/>
                  </a:cubicBezTo>
                  <a:lnTo>
                    <a:pt x="4779537" y="124460"/>
                  </a:lnTo>
                  <a:cubicBezTo>
                    <a:pt x="4779537" y="55880"/>
                    <a:pt x="4723657" y="0"/>
                    <a:pt x="46550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971767" y="918216"/>
            <a:ext cx="13691649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004AAD"/>
                </a:solidFill>
                <a:latin typeface="Dosis 1 Medium"/>
              </a:rPr>
              <a:t>Synthèse architecture du référentiel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34127" y="1914913"/>
            <a:ext cx="5299012" cy="7748657"/>
            <a:chOff x="0" y="0"/>
            <a:chExt cx="1792505" cy="26211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2505" cy="2621151"/>
            </a:xfrm>
            <a:custGeom>
              <a:avLst/>
              <a:gdLst/>
              <a:ahLst/>
              <a:cxnLst/>
              <a:rect l="l" t="t" r="r" b="b"/>
              <a:pathLst>
                <a:path w="1792505" h="2621151">
                  <a:moveTo>
                    <a:pt x="1668045" y="59690"/>
                  </a:moveTo>
                  <a:cubicBezTo>
                    <a:pt x="1703605" y="59690"/>
                    <a:pt x="1732815" y="88900"/>
                    <a:pt x="1732815" y="124460"/>
                  </a:cubicBezTo>
                  <a:lnTo>
                    <a:pt x="1732815" y="2496691"/>
                  </a:lnTo>
                  <a:cubicBezTo>
                    <a:pt x="1732815" y="2532251"/>
                    <a:pt x="1703605" y="2561461"/>
                    <a:pt x="1668045" y="2561461"/>
                  </a:cubicBezTo>
                  <a:lnTo>
                    <a:pt x="124460" y="2561461"/>
                  </a:lnTo>
                  <a:cubicBezTo>
                    <a:pt x="88900" y="2561461"/>
                    <a:pt x="59690" y="2532251"/>
                    <a:pt x="59690" y="24966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68045" y="59690"/>
                  </a:lnTo>
                  <a:moveTo>
                    <a:pt x="16680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96691"/>
                  </a:lnTo>
                  <a:cubicBezTo>
                    <a:pt x="0" y="2565271"/>
                    <a:pt x="55880" y="2621151"/>
                    <a:pt x="124460" y="2621151"/>
                  </a:cubicBezTo>
                  <a:lnTo>
                    <a:pt x="1668045" y="2621151"/>
                  </a:lnTo>
                  <a:cubicBezTo>
                    <a:pt x="1736625" y="2621151"/>
                    <a:pt x="1792505" y="2565271"/>
                    <a:pt x="1792505" y="2496691"/>
                  </a:cubicBezTo>
                  <a:lnTo>
                    <a:pt x="1792505" y="124460"/>
                  </a:lnTo>
                  <a:cubicBezTo>
                    <a:pt x="1792505" y="55880"/>
                    <a:pt x="1736625" y="0"/>
                    <a:pt x="16680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534127" y="2646946"/>
            <a:ext cx="5077622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Chapitre 1 - La personne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4AAD"/>
              </a:solidFill>
              <a:latin typeface="Dosis 1 Medium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Bientraitance et éthique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Droits de la personne accompagnée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Expression et participation de la</a:t>
            </a:r>
            <a:r>
              <a:rPr lang="en-US" sz="2400">
                <a:solidFill>
                  <a:srgbClr val="004AAD"/>
                </a:solidFill>
                <a:latin typeface="Dosis 1"/>
              </a:rPr>
              <a:t> </a:t>
            </a:r>
            <a:r>
              <a:rPr lang="en-US" sz="2400">
                <a:solidFill>
                  <a:srgbClr val="004AAD"/>
                </a:solidFill>
                <a:latin typeface="Dosis 1 Medium"/>
              </a:rPr>
              <a:t>personne accompagnée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Co-construction et personnalisation du projet d'accompagnement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Accompagnement à l'autonomie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Accompagnement à la santé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B5B3"/>
                </a:solidFill>
                <a:latin typeface="Dosis 1 Medium"/>
              </a:rPr>
              <a:t>Continuité et fluidité des parcours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54B5B3"/>
              </a:solidFill>
              <a:latin typeface="Dosis 1 Medium"/>
            </a:endParaR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4AAD"/>
              </a:solidFill>
              <a:latin typeface="Dosis 1 Medium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663415" y="314660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3" y="0"/>
                </a:lnTo>
                <a:lnTo>
                  <a:pt x="1445123" y="1428080"/>
                </a:lnTo>
                <a:lnTo>
                  <a:pt x="0" y="1428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20358" y="1914913"/>
            <a:ext cx="5299012" cy="7748657"/>
            <a:chOff x="0" y="0"/>
            <a:chExt cx="1792505" cy="26211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92505" cy="2621151"/>
            </a:xfrm>
            <a:custGeom>
              <a:avLst/>
              <a:gdLst/>
              <a:ahLst/>
              <a:cxnLst/>
              <a:rect l="l" t="t" r="r" b="b"/>
              <a:pathLst>
                <a:path w="1792505" h="2621151">
                  <a:moveTo>
                    <a:pt x="1668045" y="59690"/>
                  </a:moveTo>
                  <a:cubicBezTo>
                    <a:pt x="1703605" y="59690"/>
                    <a:pt x="1732815" y="88900"/>
                    <a:pt x="1732815" y="124460"/>
                  </a:cubicBezTo>
                  <a:lnTo>
                    <a:pt x="1732815" y="2496691"/>
                  </a:lnTo>
                  <a:cubicBezTo>
                    <a:pt x="1732815" y="2532251"/>
                    <a:pt x="1703605" y="2561461"/>
                    <a:pt x="1668045" y="2561461"/>
                  </a:cubicBezTo>
                  <a:lnTo>
                    <a:pt x="124460" y="2561461"/>
                  </a:lnTo>
                  <a:cubicBezTo>
                    <a:pt x="88900" y="2561461"/>
                    <a:pt x="59690" y="2532251"/>
                    <a:pt x="59690" y="24966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68045" y="59690"/>
                  </a:lnTo>
                  <a:moveTo>
                    <a:pt x="16680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96691"/>
                  </a:lnTo>
                  <a:cubicBezTo>
                    <a:pt x="0" y="2565271"/>
                    <a:pt x="55880" y="2621151"/>
                    <a:pt x="124460" y="2621151"/>
                  </a:cubicBezTo>
                  <a:lnTo>
                    <a:pt x="1668045" y="2621151"/>
                  </a:lnTo>
                  <a:cubicBezTo>
                    <a:pt x="1736625" y="2621151"/>
                    <a:pt x="1792505" y="2565271"/>
                    <a:pt x="1792505" y="2496691"/>
                  </a:cubicBezTo>
                  <a:lnTo>
                    <a:pt x="1792505" y="124460"/>
                  </a:lnTo>
                  <a:cubicBezTo>
                    <a:pt x="1792505" y="55880"/>
                    <a:pt x="1736625" y="0"/>
                    <a:pt x="16680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119370" y="1914913"/>
            <a:ext cx="5299012" cy="7748657"/>
            <a:chOff x="0" y="0"/>
            <a:chExt cx="1792505" cy="26211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92505" cy="2621151"/>
            </a:xfrm>
            <a:custGeom>
              <a:avLst/>
              <a:gdLst/>
              <a:ahLst/>
              <a:cxnLst/>
              <a:rect l="l" t="t" r="r" b="b"/>
              <a:pathLst>
                <a:path w="1792505" h="2621151">
                  <a:moveTo>
                    <a:pt x="1668045" y="59690"/>
                  </a:moveTo>
                  <a:cubicBezTo>
                    <a:pt x="1703605" y="59690"/>
                    <a:pt x="1732815" y="88900"/>
                    <a:pt x="1732815" y="124460"/>
                  </a:cubicBezTo>
                  <a:lnTo>
                    <a:pt x="1732815" y="2496691"/>
                  </a:lnTo>
                  <a:cubicBezTo>
                    <a:pt x="1732815" y="2532251"/>
                    <a:pt x="1703605" y="2561461"/>
                    <a:pt x="1668045" y="2561461"/>
                  </a:cubicBezTo>
                  <a:lnTo>
                    <a:pt x="124460" y="2561461"/>
                  </a:lnTo>
                  <a:cubicBezTo>
                    <a:pt x="88900" y="2561461"/>
                    <a:pt x="59690" y="2532251"/>
                    <a:pt x="59690" y="24966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68045" y="59690"/>
                  </a:lnTo>
                  <a:moveTo>
                    <a:pt x="16680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96691"/>
                  </a:lnTo>
                  <a:cubicBezTo>
                    <a:pt x="0" y="2565271"/>
                    <a:pt x="55880" y="2621151"/>
                    <a:pt x="124460" y="2621151"/>
                  </a:cubicBezTo>
                  <a:lnTo>
                    <a:pt x="1668045" y="2621151"/>
                  </a:lnTo>
                  <a:cubicBezTo>
                    <a:pt x="1736625" y="2621151"/>
                    <a:pt x="1792505" y="2565271"/>
                    <a:pt x="1792505" y="2496691"/>
                  </a:cubicBezTo>
                  <a:lnTo>
                    <a:pt x="1792505" y="124460"/>
                  </a:lnTo>
                  <a:cubicBezTo>
                    <a:pt x="1792505" y="55880"/>
                    <a:pt x="1736625" y="0"/>
                    <a:pt x="16680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087976" y="2548057"/>
            <a:ext cx="4763777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Chapitre 2 - Les professionnels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4AAD"/>
              </a:solidFill>
              <a:latin typeface="Dosis 1 Medium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Bientraitance et éthique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"/>
              </a:rPr>
              <a:t>Droits de la personne accompagnée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Expression et participation de la personne accompagnée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Coconstruction et personnalisation</a:t>
            </a:r>
            <a:r>
              <a:rPr lang="en-US" sz="2400">
                <a:solidFill>
                  <a:srgbClr val="004AAD"/>
                </a:solidFill>
                <a:latin typeface="Dosis 1"/>
              </a:rPr>
              <a:t> </a:t>
            </a:r>
            <a:r>
              <a:rPr lang="en-US" sz="2400">
                <a:solidFill>
                  <a:srgbClr val="004AAD"/>
                </a:solidFill>
                <a:latin typeface="Dosis 1 Medium"/>
              </a:rPr>
              <a:t>du projet d'accompagnement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Accompagnement à l'autonomie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Accompagnement à la santé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B5B3"/>
                </a:solidFill>
                <a:latin typeface="Dosis 1 Medium"/>
              </a:rPr>
              <a:t>Continuité et fluidité du parcours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54B5B3"/>
              </a:solidFill>
              <a:latin typeface="Dosis 1 Medium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54B5B3"/>
              </a:solidFill>
              <a:latin typeface="Dosis 1 Medium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54B5B3"/>
              </a:solidFill>
              <a:latin typeface="Dosis 1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301882" y="2608387"/>
            <a:ext cx="4731402" cy="627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Chapitre 3 - L'ESSMS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4AAD"/>
              </a:solidFill>
              <a:latin typeface="Dosis 1 Medium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Bientraitance et éthique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Droits de la personne accompagnée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Expression et participation de la personne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Coconstruction et personnalisation du projet d'accompagnement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Accompagnement à l'autonomie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4AAD"/>
                </a:solidFill>
                <a:latin typeface="Dosis 1 Medium"/>
              </a:rPr>
              <a:t>Accompagnement à la santé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8979B4"/>
                </a:solidFill>
                <a:latin typeface="Dosis 1 Medium"/>
              </a:rPr>
              <a:t>Politique ressources humaines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8979B4"/>
                </a:solidFill>
                <a:latin typeface="Dosis 1 Medium"/>
              </a:rPr>
              <a:t>Démarche qualité et gestion des risques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8979B4"/>
              </a:solidFill>
              <a:latin typeface="Dosis 1 Medium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8979B4"/>
              </a:solidFill>
              <a:latin typeface="Dosis 1 Medium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81218" y="9719752"/>
            <a:ext cx="18369218" cy="567248"/>
            <a:chOff x="0" y="0"/>
            <a:chExt cx="6213785" cy="1918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13785" cy="191884"/>
            </a:xfrm>
            <a:custGeom>
              <a:avLst/>
              <a:gdLst/>
              <a:ahLst/>
              <a:cxnLst/>
              <a:rect l="l" t="t" r="r" b="b"/>
              <a:pathLst>
                <a:path w="6213785" h="191884">
                  <a:moveTo>
                    <a:pt x="0" y="0"/>
                  </a:moveTo>
                  <a:lnTo>
                    <a:pt x="6213785" y="0"/>
                  </a:lnTo>
                  <a:lnTo>
                    <a:pt x="6213785" y="191884"/>
                  </a:lnTo>
                  <a:lnTo>
                    <a:pt x="0" y="191884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003317" y="8175427"/>
            <a:ext cx="495865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4AAD"/>
                </a:solidFill>
                <a:latin typeface="Dosis 1 Medium"/>
              </a:rPr>
              <a:t>(7 thématiques 10 objectifs et  38 Critères)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01882" y="8175427"/>
            <a:ext cx="487025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4AAD"/>
                </a:solidFill>
                <a:latin typeface="Dosis 1 Medium"/>
              </a:rPr>
              <a:t>(8 thématiques 15 objectifs et  51 Critères)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3093" y="8175427"/>
            <a:ext cx="494585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4AAD"/>
                </a:solidFill>
                <a:latin typeface="Dosis 1 Medium"/>
              </a:rPr>
              <a:t>(7 thématiques 17 objectifs et  68 Critères)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6739" y="486832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2" y="0"/>
                </a:lnTo>
                <a:lnTo>
                  <a:pt x="1445122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44711" y="2341026"/>
            <a:ext cx="9555623" cy="1991226"/>
            <a:chOff x="0" y="0"/>
            <a:chExt cx="12740830" cy="265496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740830" cy="2654968"/>
              <a:chOff x="0" y="0"/>
              <a:chExt cx="3232396" cy="6735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32396" cy="673575"/>
              </a:xfrm>
              <a:custGeom>
                <a:avLst/>
                <a:gdLst/>
                <a:ahLst/>
                <a:cxnLst/>
                <a:rect l="l" t="t" r="r" b="b"/>
                <a:pathLst>
                  <a:path w="3232396" h="673575">
                    <a:moveTo>
                      <a:pt x="3107936" y="59690"/>
                    </a:moveTo>
                    <a:cubicBezTo>
                      <a:pt x="3143496" y="59690"/>
                      <a:pt x="3172706" y="88900"/>
                      <a:pt x="3172706" y="124460"/>
                    </a:cubicBezTo>
                    <a:lnTo>
                      <a:pt x="3172706" y="549115"/>
                    </a:lnTo>
                    <a:cubicBezTo>
                      <a:pt x="3172706" y="584675"/>
                      <a:pt x="3143496" y="613885"/>
                      <a:pt x="3107936" y="613885"/>
                    </a:cubicBezTo>
                    <a:lnTo>
                      <a:pt x="124460" y="613885"/>
                    </a:lnTo>
                    <a:cubicBezTo>
                      <a:pt x="88900" y="613885"/>
                      <a:pt x="59690" y="584675"/>
                      <a:pt x="59690" y="54911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107936" y="59690"/>
                    </a:lnTo>
                    <a:moveTo>
                      <a:pt x="310793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9115"/>
                    </a:lnTo>
                    <a:cubicBezTo>
                      <a:pt x="0" y="617695"/>
                      <a:pt x="55880" y="673575"/>
                      <a:pt x="124460" y="673575"/>
                    </a:cubicBezTo>
                    <a:lnTo>
                      <a:pt x="3107936" y="673575"/>
                    </a:lnTo>
                    <a:cubicBezTo>
                      <a:pt x="3176516" y="673575"/>
                      <a:pt x="3232396" y="617695"/>
                      <a:pt x="3232396" y="549115"/>
                    </a:cubicBezTo>
                    <a:lnTo>
                      <a:pt x="3232396" y="124460"/>
                    </a:lnTo>
                    <a:cubicBezTo>
                      <a:pt x="3232396" y="55880"/>
                      <a:pt x="3176516" y="0"/>
                      <a:pt x="3107936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962957" y="508758"/>
              <a:ext cx="6262361" cy="1561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004AAD"/>
                  </a:solidFill>
                  <a:latin typeface="Dosis 1 Medium"/>
                </a:rPr>
                <a:t>Centre Ressources Autisme</a:t>
              </a:r>
            </a:p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4AAD"/>
                  </a:solidFill>
                  <a:latin typeface="Dosis 1 Bold"/>
                </a:rPr>
                <a:t>Catégorie FINESS : 461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81218" y="9609703"/>
            <a:ext cx="18369218" cy="677297"/>
            <a:chOff x="0" y="0"/>
            <a:chExt cx="6213785" cy="2291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34127" y="564619"/>
            <a:ext cx="14308708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144">
                <a:solidFill>
                  <a:srgbClr val="54BBD4"/>
                </a:solidFill>
                <a:latin typeface="Dosis 2 Bold"/>
              </a:rPr>
              <a:t>PRISE EN COMPTE DES SPECIFICITES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420340" y="4649117"/>
            <a:ext cx="14404364" cy="4609183"/>
            <a:chOff x="0" y="0"/>
            <a:chExt cx="19205819" cy="6145578"/>
          </a:xfrm>
        </p:grpSpPr>
        <p:sp>
          <p:nvSpPr>
            <p:cNvPr id="11" name="AutoShape 11"/>
            <p:cNvSpPr/>
            <p:nvPr/>
          </p:nvSpPr>
          <p:spPr>
            <a:xfrm>
              <a:off x="0" y="730448"/>
              <a:ext cx="5905987" cy="1042435"/>
            </a:xfrm>
            <a:prstGeom prst="rect">
              <a:avLst/>
            </a:prstGeom>
            <a:solidFill>
              <a:srgbClr val="86EAE9"/>
            </a:solidFill>
          </p:spPr>
        </p:sp>
        <p:grpSp>
          <p:nvGrpSpPr>
            <p:cNvPr id="12" name="Group 12"/>
            <p:cNvGrpSpPr/>
            <p:nvPr/>
          </p:nvGrpSpPr>
          <p:grpSpPr>
            <a:xfrm>
              <a:off x="0" y="1461535"/>
              <a:ext cx="5905987" cy="4684042"/>
              <a:chOff x="0" y="0"/>
              <a:chExt cx="6919427" cy="548780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919427" cy="5487802"/>
              </a:xfrm>
              <a:custGeom>
                <a:avLst/>
                <a:gdLst/>
                <a:ahLst/>
                <a:cxnLst/>
                <a:rect l="l" t="t" r="r" b="b"/>
                <a:pathLst>
                  <a:path w="6919427" h="5487802">
                    <a:moveTo>
                      <a:pt x="0" y="0"/>
                    </a:moveTo>
                    <a:lnTo>
                      <a:pt x="0" y="5487802"/>
                    </a:lnTo>
                    <a:lnTo>
                      <a:pt x="6919427" y="5487802"/>
                    </a:lnTo>
                    <a:lnTo>
                      <a:pt x="6919427" y="0"/>
                    </a:lnTo>
                    <a:lnTo>
                      <a:pt x="0" y="0"/>
                    </a:lnTo>
                    <a:close/>
                    <a:moveTo>
                      <a:pt x="6858467" y="5426842"/>
                    </a:moveTo>
                    <a:lnTo>
                      <a:pt x="59690" y="5426842"/>
                    </a:lnTo>
                    <a:lnTo>
                      <a:pt x="59690" y="59690"/>
                    </a:lnTo>
                    <a:lnTo>
                      <a:pt x="6858467" y="59690"/>
                    </a:lnTo>
                    <a:lnTo>
                      <a:pt x="6858467" y="5426842"/>
                    </a:ln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315170" y="2191984"/>
              <a:ext cx="4953109" cy="222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9"/>
                </a:lnSpc>
              </a:pPr>
              <a:endParaRPr/>
            </a:p>
            <a:p>
              <a:pPr marL="474979" lvl="1" indent="-237490">
                <a:lnSpc>
                  <a:spcPts val="2639"/>
                </a:lnSpc>
                <a:buFont typeface="Arial"/>
                <a:buChar char="•"/>
              </a:pPr>
              <a:r>
                <a:rPr lang="en-US" sz="2199">
                  <a:solidFill>
                    <a:srgbClr val="004AAD"/>
                  </a:solidFill>
                  <a:latin typeface="Aileron"/>
                </a:rPr>
                <a:t>Social (sans financement assurance maladie)</a:t>
              </a:r>
            </a:p>
            <a:p>
              <a:pPr>
                <a:lnSpc>
                  <a:spcPts val="2639"/>
                </a:lnSpc>
              </a:pPr>
              <a:endParaRPr lang="en-US" sz="2199">
                <a:solidFill>
                  <a:srgbClr val="004AAD"/>
                </a:solidFill>
                <a:latin typeface="Aileron"/>
              </a:endParaRPr>
            </a:p>
            <a:p>
              <a:pPr>
                <a:lnSpc>
                  <a:spcPts val="2639"/>
                </a:lnSpc>
              </a:pPr>
              <a:endParaRPr lang="en-US" sz="2199">
                <a:solidFill>
                  <a:srgbClr val="004AAD"/>
                </a:solidFill>
                <a:latin typeface="Aileron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15170" y="1032910"/>
              <a:ext cx="5700649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10101"/>
                  </a:solidFill>
                  <a:latin typeface="Aileron Bold"/>
                </a:rPr>
                <a:t>Secteur d'intervention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905987" y="730448"/>
              <a:ext cx="5905987" cy="1042435"/>
            </a:xfrm>
            <a:prstGeom prst="rect">
              <a:avLst/>
            </a:prstGeom>
            <a:solidFill>
              <a:srgbClr val="86EAE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301173" y="1032910"/>
              <a:ext cx="3115616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10101"/>
                  </a:solidFill>
                  <a:latin typeface="Aileron Bold"/>
                </a:rPr>
                <a:t>Type struture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5905987" y="1772884"/>
              <a:ext cx="5905987" cy="4372375"/>
              <a:chOff x="0" y="0"/>
              <a:chExt cx="6919427" cy="512265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919427" cy="5122654"/>
              </a:xfrm>
              <a:custGeom>
                <a:avLst/>
                <a:gdLst/>
                <a:ahLst/>
                <a:cxnLst/>
                <a:rect l="l" t="t" r="r" b="b"/>
                <a:pathLst>
                  <a:path w="6919427" h="5122654">
                    <a:moveTo>
                      <a:pt x="0" y="0"/>
                    </a:moveTo>
                    <a:lnTo>
                      <a:pt x="0" y="5122654"/>
                    </a:lnTo>
                    <a:lnTo>
                      <a:pt x="6919427" y="5122654"/>
                    </a:lnTo>
                    <a:lnTo>
                      <a:pt x="6919427" y="0"/>
                    </a:lnTo>
                    <a:lnTo>
                      <a:pt x="0" y="0"/>
                    </a:lnTo>
                    <a:close/>
                    <a:moveTo>
                      <a:pt x="6858467" y="5061693"/>
                    </a:moveTo>
                    <a:lnTo>
                      <a:pt x="59690" y="5061693"/>
                    </a:lnTo>
                    <a:lnTo>
                      <a:pt x="59690" y="59690"/>
                    </a:lnTo>
                    <a:lnTo>
                      <a:pt x="6858467" y="59690"/>
                    </a:lnTo>
                    <a:lnTo>
                      <a:pt x="6858467" y="5061693"/>
                    </a:ln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6234230" y="2153884"/>
              <a:ext cx="4672145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4AAD"/>
                  </a:solidFill>
                  <a:latin typeface="Dosis 1 Medium"/>
                </a:rPr>
                <a:t>Service (sans hébergement)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1811974" y="730768"/>
              <a:ext cx="7393844" cy="1042435"/>
            </a:xfrm>
            <a:prstGeom prst="rect">
              <a:avLst/>
            </a:prstGeom>
            <a:solidFill>
              <a:srgbClr val="86EAE9"/>
            </a:solidFill>
          </p:spPr>
        </p:sp>
        <p:grpSp>
          <p:nvGrpSpPr>
            <p:cNvPr id="22" name="Group 22"/>
            <p:cNvGrpSpPr/>
            <p:nvPr/>
          </p:nvGrpSpPr>
          <p:grpSpPr>
            <a:xfrm>
              <a:off x="11811974" y="1773203"/>
              <a:ext cx="7393844" cy="4372375"/>
              <a:chOff x="0" y="0"/>
              <a:chExt cx="8662593" cy="512265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662593" cy="5122654"/>
              </a:xfrm>
              <a:custGeom>
                <a:avLst/>
                <a:gdLst/>
                <a:ahLst/>
                <a:cxnLst/>
                <a:rect l="l" t="t" r="r" b="b"/>
                <a:pathLst>
                  <a:path w="8662593" h="5122654">
                    <a:moveTo>
                      <a:pt x="0" y="0"/>
                    </a:moveTo>
                    <a:lnTo>
                      <a:pt x="0" y="5122654"/>
                    </a:lnTo>
                    <a:lnTo>
                      <a:pt x="8662593" y="5122654"/>
                    </a:lnTo>
                    <a:lnTo>
                      <a:pt x="8662593" y="0"/>
                    </a:lnTo>
                    <a:lnTo>
                      <a:pt x="0" y="0"/>
                    </a:lnTo>
                    <a:close/>
                    <a:moveTo>
                      <a:pt x="8601633" y="5061693"/>
                    </a:moveTo>
                    <a:lnTo>
                      <a:pt x="59690" y="5061693"/>
                    </a:lnTo>
                    <a:lnTo>
                      <a:pt x="59690" y="59690"/>
                    </a:lnTo>
                    <a:lnTo>
                      <a:pt x="8601633" y="59690"/>
                    </a:lnTo>
                    <a:lnTo>
                      <a:pt x="8601633" y="5061693"/>
                    </a:lnTo>
                    <a:close/>
                  </a:path>
                </a:pathLst>
              </a:custGeom>
              <a:solidFill>
                <a:srgbClr val="86EAE9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3359752" y="1032910"/>
              <a:ext cx="3115616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10101"/>
                  </a:solidFill>
                  <a:latin typeface="Aileron Bold"/>
                </a:rPr>
                <a:t>Type public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811974" y="2000637"/>
              <a:ext cx="6596592" cy="2567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4AAD"/>
                  </a:solidFill>
                  <a:latin typeface="Dosis 1 Bold"/>
                </a:rPr>
                <a:t>Personne en situation de handicap adulte</a:t>
              </a:r>
            </a:p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4AAD"/>
                  </a:solidFill>
                  <a:latin typeface="Dosis 1 Bold"/>
                </a:rPr>
                <a:t>Personne en situation de handicap enfant</a:t>
              </a:r>
            </a:p>
            <a:p>
              <a:pPr>
                <a:lnSpc>
                  <a:spcPts val="3079"/>
                </a:lnSpc>
              </a:pPr>
              <a:endParaRPr lang="en-US" sz="2199">
                <a:solidFill>
                  <a:srgbClr val="004AAD"/>
                </a:solidFill>
                <a:latin typeface="Dosis 1 Bold"/>
              </a:endParaRPr>
            </a:p>
            <a:p>
              <a:pPr>
                <a:lnSpc>
                  <a:spcPts val="3079"/>
                </a:lnSpc>
              </a:pPr>
              <a:endParaRPr lang="en-US" sz="2199">
                <a:solidFill>
                  <a:srgbClr val="004AAD"/>
                </a:solidFill>
                <a:latin typeface="Dosis 1 Bold"/>
              </a:endParaRP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0" y="0"/>
              <a:ext cx="19205819" cy="1042435"/>
            </a:xfrm>
            <a:prstGeom prst="rect">
              <a:avLst/>
            </a:prstGeom>
            <a:solidFill>
              <a:srgbClr val="004AA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192185" y="279918"/>
              <a:ext cx="15640640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400">
                  <a:solidFill>
                    <a:srgbClr val="FFFFFF"/>
                  </a:solidFill>
                  <a:latin typeface="Aileron"/>
                </a:rPr>
                <a:t>Champs d'application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6739" y="486832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2" y="0"/>
                </a:lnTo>
                <a:lnTo>
                  <a:pt x="1445122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589450" y="1618667"/>
            <a:ext cx="9555623" cy="1991226"/>
            <a:chOff x="0" y="0"/>
            <a:chExt cx="12740830" cy="265496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740830" cy="2654968"/>
              <a:chOff x="0" y="0"/>
              <a:chExt cx="3232396" cy="6735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32396" cy="673575"/>
              </a:xfrm>
              <a:custGeom>
                <a:avLst/>
                <a:gdLst/>
                <a:ahLst/>
                <a:cxnLst/>
                <a:rect l="l" t="t" r="r" b="b"/>
                <a:pathLst>
                  <a:path w="3232396" h="673575">
                    <a:moveTo>
                      <a:pt x="3107936" y="59690"/>
                    </a:moveTo>
                    <a:cubicBezTo>
                      <a:pt x="3143496" y="59690"/>
                      <a:pt x="3172706" y="88900"/>
                      <a:pt x="3172706" y="124460"/>
                    </a:cubicBezTo>
                    <a:lnTo>
                      <a:pt x="3172706" y="549115"/>
                    </a:lnTo>
                    <a:cubicBezTo>
                      <a:pt x="3172706" y="584675"/>
                      <a:pt x="3143496" y="613885"/>
                      <a:pt x="3107936" y="613885"/>
                    </a:cubicBezTo>
                    <a:lnTo>
                      <a:pt x="124460" y="613885"/>
                    </a:lnTo>
                    <a:cubicBezTo>
                      <a:pt x="88900" y="613885"/>
                      <a:pt x="59690" y="584675"/>
                      <a:pt x="59690" y="54911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107936" y="59690"/>
                    </a:lnTo>
                    <a:moveTo>
                      <a:pt x="310793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9115"/>
                    </a:lnTo>
                    <a:cubicBezTo>
                      <a:pt x="0" y="617695"/>
                      <a:pt x="55880" y="673575"/>
                      <a:pt x="124460" y="673575"/>
                    </a:cubicBezTo>
                    <a:lnTo>
                      <a:pt x="3107936" y="673575"/>
                    </a:lnTo>
                    <a:cubicBezTo>
                      <a:pt x="3176516" y="673575"/>
                      <a:pt x="3232396" y="617695"/>
                      <a:pt x="3232396" y="549115"/>
                    </a:cubicBezTo>
                    <a:lnTo>
                      <a:pt x="3232396" y="124460"/>
                    </a:lnTo>
                    <a:cubicBezTo>
                      <a:pt x="3232396" y="55880"/>
                      <a:pt x="3176516" y="0"/>
                      <a:pt x="3107936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962957" y="508758"/>
              <a:ext cx="6262361" cy="1561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004AAD"/>
                  </a:solidFill>
                  <a:latin typeface="Dosis 1 Medium"/>
                </a:rPr>
                <a:t>Centre Ressources Autisme</a:t>
              </a:r>
            </a:p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4AAD"/>
                  </a:solidFill>
                  <a:latin typeface="Dosis 1 Bold"/>
                </a:rPr>
                <a:t>Catégorie FINESS : 461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81218" y="9609703"/>
            <a:ext cx="18369218" cy="677297"/>
            <a:chOff x="0" y="0"/>
            <a:chExt cx="6213785" cy="2291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248751" y="4871280"/>
            <a:ext cx="8590392" cy="3682733"/>
          </a:xfrm>
          <a:custGeom>
            <a:avLst/>
            <a:gdLst/>
            <a:ahLst/>
            <a:cxnLst/>
            <a:rect l="l" t="t" r="r" b="b"/>
            <a:pathLst>
              <a:path w="8590392" h="3682733">
                <a:moveTo>
                  <a:pt x="0" y="0"/>
                </a:moveTo>
                <a:lnTo>
                  <a:pt x="8590392" y="0"/>
                </a:lnTo>
                <a:lnTo>
                  <a:pt x="8590392" y="3682733"/>
                </a:lnTo>
                <a:lnTo>
                  <a:pt x="0" y="3682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13866" y="4667168"/>
            <a:ext cx="8667995" cy="4181505"/>
          </a:xfrm>
          <a:custGeom>
            <a:avLst/>
            <a:gdLst/>
            <a:ahLst/>
            <a:cxnLst/>
            <a:rect l="l" t="t" r="r" b="b"/>
            <a:pathLst>
              <a:path w="8667995" h="4181505">
                <a:moveTo>
                  <a:pt x="0" y="0"/>
                </a:moveTo>
                <a:lnTo>
                  <a:pt x="8667995" y="0"/>
                </a:lnTo>
                <a:lnTo>
                  <a:pt x="8667995" y="4181505"/>
                </a:lnTo>
                <a:lnTo>
                  <a:pt x="0" y="41815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34127" y="564619"/>
            <a:ext cx="14308708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144">
                <a:solidFill>
                  <a:srgbClr val="54BBD4"/>
                </a:solidFill>
                <a:latin typeface="Dosis 2 Bold"/>
              </a:rPr>
              <a:t>AFFECTATION A PIORI POUR LES CRA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00075" y="3097017"/>
            <a:ext cx="3530971" cy="1570151"/>
            <a:chOff x="0" y="0"/>
            <a:chExt cx="4707961" cy="209353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707961" cy="2093535"/>
              <a:chOff x="0" y="0"/>
              <a:chExt cx="1543340" cy="68629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43340" cy="686292"/>
              </a:xfrm>
              <a:custGeom>
                <a:avLst/>
                <a:gdLst/>
                <a:ahLst/>
                <a:cxnLst/>
                <a:rect l="l" t="t" r="r" b="b"/>
                <a:pathLst>
                  <a:path w="1543340" h="686292">
                    <a:moveTo>
                      <a:pt x="1418880" y="59690"/>
                    </a:moveTo>
                    <a:cubicBezTo>
                      <a:pt x="1454440" y="59690"/>
                      <a:pt x="1483650" y="88900"/>
                      <a:pt x="1483650" y="124460"/>
                    </a:cubicBezTo>
                    <a:lnTo>
                      <a:pt x="1483650" y="561832"/>
                    </a:lnTo>
                    <a:cubicBezTo>
                      <a:pt x="1483650" y="597392"/>
                      <a:pt x="1454440" y="626602"/>
                      <a:pt x="1418880" y="626602"/>
                    </a:cubicBezTo>
                    <a:lnTo>
                      <a:pt x="124460" y="626602"/>
                    </a:lnTo>
                    <a:cubicBezTo>
                      <a:pt x="88900" y="626602"/>
                      <a:pt x="59690" y="597392"/>
                      <a:pt x="59690" y="5618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18880" y="59690"/>
                    </a:lnTo>
                    <a:moveTo>
                      <a:pt x="141888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61832"/>
                    </a:lnTo>
                    <a:cubicBezTo>
                      <a:pt x="0" y="630412"/>
                      <a:pt x="55880" y="686292"/>
                      <a:pt x="124460" y="686292"/>
                    </a:cubicBezTo>
                    <a:lnTo>
                      <a:pt x="1418880" y="686292"/>
                    </a:lnTo>
                    <a:cubicBezTo>
                      <a:pt x="1487460" y="686292"/>
                      <a:pt x="1543340" y="630412"/>
                      <a:pt x="1543340" y="561832"/>
                    </a:cubicBezTo>
                    <a:lnTo>
                      <a:pt x="1543340" y="124460"/>
                    </a:lnTo>
                    <a:cubicBezTo>
                      <a:pt x="1543340" y="55880"/>
                      <a:pt x="1487460" y="0"/>
                      <a:pt x="1418880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807917" y="391750"/>
              <a:ext cx="3194921" cy="124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5"/>
                </a:lnSpc>
              </a:pPr>
              <a:r>
                <a:rPr lang="en-US" sz="2725">
                  <a:solidFill>
                    <a:srgbClr val="004AAD"/>
                  </a:solidFill>
                  <a:latin typeface="Dosis 1 Medium"/>
                </a:rPr>
                <a:t> 137 Critères </a:t>
              </a:r>
            </a:p>
            <a:p>
              <a:pPr algn="ctr">
                <a:lnSpc>
                  <a:spcPts val="3815"/>
                </a:lnSpc>
                <a:spcBef>
                  <a:spcPct val="0"/>
                </a:spcBef>
              </a:pPr>
              <a:r>
                <a:rPr lang="en-US" sz="2725">
                  <a:solidFill>
                    <a:srgbClr val="004AAD"/>
                  </a:solidFill>
                  <a:latin typeface="Dosis 1 Medium"/>
                </a:rPr>
                <a:t>à priori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6739" y="486832"/>
            <a:ext cx="1445123" cy="1428081"/>
          </a:xfrm>
          <a:custGeom>
            <a:avLst/>
            <a:gdLst/>
            <a:ahLst/>
            <a:cxnLst/>
            <a:rect l="l" t="t" r="r" b="b"/>
            <a:pathLst>
              <a:path w="1445123" h="1428081">
                <a:moveTo>
                  <a:pt x="0" y="0"/>
                </a:moveTo>
                <a:lnTo>
                  <a:pt x="1445122" y="0"/>
                </a:lnTo>
                <a:lnTo>
                  <a:pt x="1445122" y="1428081"/>
                </a:lnTo>
                <a:lnTo>
                  <a:pt x="0" y="142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0609" y="9609703"/>
            <a:ext cx="18369218" cy="677297"/>
            <a:chOff x="0" y="0"/>
            <a:chExt cx="6213785" cy="229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3785" cy="229110"/>
            </a:xfrm>
            <a:custGeom>
              <a:avLst/>
              <a:gdLst/>
              <a:ahLst/>
              <a:cxnLst/>
              <a:rect l="l" t="t" r="r" b="b"/>
              <a:pathLst>
                <a:path w="6213785" h="229110">
                  <a:moveTo>
                    <a:pt x="0" y="0"/>
                  </a:moveTo>
                  <a:lnTo>
                    <a:pt x="6213785" y="0"/>
                  </a:lnTo>
                  <a:lnTo>
                    <a:pt x="6213785" y="229110"/>
                  </a:lnTo>
                  <a:lnTo>
                    <a:pt x="0" y="229110"/>
                  </a:lnTo>
                  <a:close/>
                </a:path>
              </a:pathLst>
            </a:custGeom>
            <a:solidFill>
              <a:srgbClr val="2970B8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419100" y="2855655"/>
            <a:ext cx="18707100" cy="76200"/>
          </a:xfrm>
          <a:prstGeom prst="rect">
            <a:avLst/>
          </a:prstGeom>
          <a:solidFill>
            <a:srgbClr val="2970B8"/>
          </a:solidFill>
        </p:spPr>
      </p:sp>
      <p:sp>
        <p:nvSpPr>
          <p:cNvPr id="6" name="AutoShape 6"/>
          <p:cNvSpPr/>
          <p:nvPr/>
        </p:nvSpPr>
        <p:spPr>
          <a:xfrm>
            <a:off x="-209550" y="6042448"/>
            <a:ext cx="18707100" cy="76200"/>
          </a:xfrm>
          <a:prstGeom prst="rect">
            <a:avLst/>
          </a:prstGeom>
          <a:solidFill>
            <a:srgbClr val="2970B8"/>
          </a:solidFill>
        </p:spPr>
      </p:sp>
      <p:sp>
        <p:nvSpPr>
          <p:cNvPr id="7" name="TextBox 7"/>
          <p:cNvSpPr txBox="1"/>
          <p:nvPr/>
        </p:nvSpPr>
        <p:spPr>
          <a:xfrm>
            <a:off x="3673154" y="4222477"/>
            <a:ext cx="14308708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144">
                <a:solidFill>
                  <a:srgbClr val="54BBD4"/>
                </a:solidFill>
                <a:latin typeface="Dosis 2 Bold"/>
              </a:rPr>
              <a:t>GROUPE NATIONAL QUALITE</a:t>
            </a:r>
          </a:p>
        </p:txBody>
      </p:sp>
      <p:sp>
        <p:nvSpPr>
          <p:cNvPr id="8" name="Freeform 8"/>
          <p:cNvSpPr/>
          <p:nvPr/>
        </p:nvSpPr>
        <p:spPr>
          <a:xfrm>
            <a:off x="1989646" y="3460646"/>
            <a:ext cx="1977687" cy="1977687"/>
          </a:xfrm>
          <a:custGeom>
            <a:avLst/>
            <a:gdLst/>
            <a:ahLst/>
            <a:cxnLst/>
            <a:rect l="l" t="t" r="r" b="b"/>
            <a:pathLst>
              <a:path w="1977687" h="1977687">
                <a:moveTo>
                  <a:pt x="0" y="0"/>
                </a:moveTo>
                <a:lnTo>
                  <a:pt x="1977687" y="0"/>
                </a:lnTo>
                <a:lnTo>
                  <a:pt x="1977687" y="1977686"/>
                </a:lnTo>
                <a:lnTo>
                  <a:pt x="0" y="197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420</Words>
  <Application>Microsoft Office PowerPoint</Application>
  <PresentationFormat>Personnalisé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Dosis 2 Bold</vt:lpstr>
      <vt:lpstr>Arial</vt:lpstr>
      <vt:lpstr>Dosis 1</vt:lpstr>
      <vt:lpstr>Calibri</vt:lpstr>
      <vt:lpstr>Aileron Ultra-Bold</vt:lpstr>
      <vt:lpstr>Dosis 1 Medium</vt:lpstr>
      <vt:lpstr>Aileron</vt:lpstr>
      <vt:lpstr>Dosis 2</vt:lpstr>
      <vt:lpstr>Aileron Bold</vt:lpstr>
      <vt:lpstr>Dosis 1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CO GNCRA 14/11/2023</dc:title>
  <dc:creator>Vansteelant Fabienne</dc:creator>
  <cp:lastModifiedBy>vansfabi</cp:lastModifiedBy>
  <cp:revision>14</cp:revision>
  <dcterms:created xsi:type="dcterms:W3CDTF">2006-08-16T00:00:00Z</dcterms:created>
  <dcterms:modified xsi:type="dcterms:W3CDTF">2023-11-30T16:14:45Z</dcterms:modified>
  <dc:identifier>DAFoUkp37sM</dc:identifier>
</cp:coreProperties>
</file>