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0" r:id="rId3"/>
    <p:sldId id="262" r:id="rId4"/>
    <p:sldId id="269" r:id="rId5"/>
    <p:sldId id="264" r:id="rId6"/>
    <p:sldId id="256" r:id="rId7"/>
    <p:sldId id="259" r:id="rId8"/>
    <p:sldId id="260" r:id="rId9"/>
    <p:sldId id="261" r:id="rId10"/>
    <p:sldId id="257" r:id="rId11"/>
    <p:sldId id="258" r:id="rId12"/>
    <p:sldId id="266" r:id="rId13"/>
    <p:sldId id="267" r:id="rId14"/>
    <p:sldId id="268" r:id="rId15"/>
    <p:sldId id="271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50B44072-EDBC-4D4C-BC25-FFA0BD4CEAB5}">
          <p14:sldIdLst>
            <p14:sldId id="263"/>
            <p14:sldId id="270"/>
            <p14:sldId id="262"/>
            <p14:sldId id="269"/>
            <p14:sldId id="264"/>
            <p14:sldId id="256"/>
            <p14:sldId id="259"/>
            <p14:sldId id="260"/>
            <p14:sldId id="261"/>
            <p14:sldId id="257"/>
            <p14:sldId id="258"/>
            <p14:sldId id="266"/>
            <p14:sldId id="267"/>
            <p14:sldId id="268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5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002985-D66D-1C2C-F3BC-D763E882B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D3C3164-0A06-6145-37A0-AF9F25BE1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DE6C76-1614-C75D-402B-AAAF507BB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5108-BDFA-4C10-A0A2-354EF868256D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B70BC0-73E1-EF66-49EC-2A90B76F5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1AF582-9F7F-336F-5F2D-9EA0D27F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803F-8F0B-4D1D-A338-282C0DD8A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94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C020131-B615-D700-4B70-896A696CFF89}"/>
              </a:ext>
            </a:extLst>
          </p:cNvPr>
          <p:cNvSpPr/>
          <p:nvPr userDrawn="1"/>
        </p:nvSpPr>
        <p:spPr>
          <a:xfrm>
            <a:off x="384629" y="365125"/>
            <a:ext cx="11422742" cy="6127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726BA4B-6C48-5AEC-D36E-1A24C5B10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43C366-0996-2CE6-1D87-B59F97F47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38AC53-81C7-FEF1-C21B-D9B6418E4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5108-BDFA-4C10-A0A2-354EF868256D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1752AB-20F2-A064-B1AB-1601BEAF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32DC28-46DB-6122-0181-1AF55C31E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803F-8F0B-4D1D-A338-282C0DD8A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19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080B2B-79E6-9FE7-A862-70E10348F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A57104-FA61-4D15-FD09-09D861410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5437B1-EF34-49DF-6A74-89F19A0AE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5108-BDFA-4C10-A0A2-354EF868256D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24452F-91BB-2320-7F16-18A17011F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523F13-FB72-E276-5C8B-7F5F7BFC4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803F-8F0B-4D1D-A338-282C0DD8A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86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599FFB5-9F92-2736-53F1-8BB697248550}"/>
              </a:ext>
            </a:extLst>
          </p:cNvPr>
          <p:cNvSpPr/>
          <p:nvPr userDrawn="1"/>
        </p:nvSpPr>
        <p:spPr>
          <a:xfrm>
            <a:off x="384629" y="365125"/>
            <a:ext cx="11422742" cy="6127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AEBCFC7-F66D-EF08-7442-B793C3FB2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6013A6-2C0E-B75B-EE46-4FDE0175D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1DAEE3E-B1BB-0671-9F94-ADB69D8E7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1D1342-1F75-8C1F-089E-E772F02E1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5108-BDFA-4C10-A0A2-354EF868256D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ACCBCE-F4A8-930B-A0E1-4C1BC4D7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CF08C4-BDFF-9B86-A29B-7407DA77A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803F-8F0B-4D1D-A338-282C0DD8A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826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6FB63BF-B1C3-712C-0216-93B1971AEA7D}"/>
              </a:ext>
            </a:extLst>
          </p:cNvPr>
          <p:cNvSpPr/>
          <p:nvPr userDrawn="1"/>
        </p:nvSpPr>
        <p:spPr>
          <a:xfrm>
            <a:off x="384629" y="365125"/>
            <a:ext cx="11422742" cy="6127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BCC1D51-510F-6896-1507-15E11B173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A66194-66B2-CE69-EB3E-789570D74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585425-D85C-9DB5-CD32-74843FD7B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4D5E306-6658-8144-3A93-3D0D0FBFF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9FFB5F4-31A1-69E9-E743-898ABB84A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2BD6394-8B67-E800-066C-3FBF1E5E7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5108-BDFA-4C10-A0A2-354EF868256D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10F6E07-978C-C971-74C0-B7B4A5846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E339107-804A-7104-0D7F-E99A11AFF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803F-8F0B-4D1D-A338-282C0DD8A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77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4A9B6E-B2B5-16BD-C879-3FC22C4856F3}"/>
              </a:ext>
            </a:extLst>
          </p:cNvPr>
          <p:cNvSpPr/>
          <p:nvPr userDrawn="1"/>
        </p:nvSpPr>
        <p:spPr>
          <a:xfrm>
            <a:off x="384629" y="365125"/>
            <a:ext cx="11422742" cy="6127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C99015A-42F0-1CB5-E0E6-699C1EF6D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3C47155-19CC-F9DD-DD0F-6CE1F958F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5108-BDFA-4C10-A0A2-354EF868256D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2199B9-D53F-F9DA-2581-6163F919C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97E2C0B-8254-F0B3-D38A-F2064679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803F-8F0B-4D1D-A338-282C0DD8A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59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C26A182-202B-69D8-4C03-4DAF3A4C8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5108-BDFA-4C10-A0A2-354EF868256D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A677042-DB79-E103-C3B5-31BDB1A60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A7A31A-035B-83BC-C2CB-C5127381D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803F-8F0B-4D1D-A338-282C0DD8A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09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EBA160-9ABE-9EBD-52FE-ACC672C7756B}"/>
              </a:ext>
            </a:extLst>
          </p:cNvPr>
          <p:cNvSpPr/>
          <p:nvPr userDrawn="1"/>
        </p:nvSpPr>
        <p:spPr>
          <a:xfrm>
            <a:off x="384629" y="365125"/>
            <a:ext cx="11422742" cy="6127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ED83A45-C4E0-9313-8B1D-0926B3069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9AE3F6-0EAA-8AB9-4A50-5C4B8ECE1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55B1AB5-A85E-BE4F-BF41-7A333700D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0AA4CB-5252-4108-39E1-36E6D0285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5108-BDFA-4C10-A0A2-354EF868256D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10375C-00B2-A440-6BF2-27067B96E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56DA05-4C1A-38E1-DD8F-EB53F11A6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803F-8F0B-4D1D-A338-282C0DD8A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57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460CCB-5FF1-96B3-F368-B4204DC0CE7A}"/>
              </a:ext>
            </a:extLst>
          </p:cNvPr>
          <p:cNvSpPr/>
          <p:nvPr userDrawn="1"/>
        </p:nvSpPr>
        <p:spPr>
          <a:xfrm>
            <a:off x="384629" y="365125"/>
            <a:ext cx="11422742" cy="6127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5851BA-BAB8-5692-48DE-6A9B0B583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3B80955-7767-A59C-E4D7-224AA78F21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4025B7D-9045-9CDD-B341-D0C842965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D15F0E-A39D-A4C1-8541-B1044C2BF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5108-BDFA-4C10-A0A2-354EF868256D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0295F7-1A8E-5E02-6CA8-0A7EB9AC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8BDE53-06DB-7120-3D54-DF897C1CE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803F-8F0B-4D1D-A338-282C0DD8A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58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1B01694-8BEF-97BE-F1C1-32A1CE7BD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175902-1C64-0277-90B1-4916CD4EE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B0F06D-5B42-A6F5-59F4-06C3EA5990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D25108-BDFA-4C10-A0A2-354EF868256D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026035-A468-EB67-BBA9-55C93E160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B63577-FBC5-ED5D-4E76-815B4811D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97803F-8F0B-4D1D-A338-282C0DD8AC2A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1BF3D5F-F8A4-8ACF-C5CD-3DD87935A1C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5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4051" y="893324"/>
            <a:ext cx="9623898" cy="5071353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67759"/>
            <a:ext cx="9144000" cy="2387600"/>
          </a:xfrm>
        </p:spPr>
        <p:txBody>
          <a:bodyPr>
            <a:normAutofit/>
          </a:bodyPr>
          <a:lstStyle/>
          <a:p>
            <a:r>
              <a:rPr lang="fr-F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ATF Hvy" panose="020B0903060602040204" pitchFamily="34" charset="0"/>
              </a:rPr>
              <a:t>Journée Partenaires</a:t>
            </a:r>
            <a:endParaRPr lang="fr-FR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ATF Hvy" panose="020B090306060204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31558"/>
            <a:ext cx="9144000" cy="2988113"/>
          </a:xfrm>
        </p:spPr>
        <p:txBody>
          <a:bodyPr>
            <a:normAutofit/>
          </a:bodyPr>
          <a:lstStyle/>
          <a:p>
            <a:r>
              <a:rPr lang="fr-FR" sz="3500" b="1" dirty="0">
                <a:latin typeface="Gill Sans Nova Book" panose="020B0502020204020203" pitchFamily="34" charset="0"/>
              </a:rPr>
              <a:t>Le parcours </a:t>
            </a:r>
            <a:r>
              <a:rPr lang="fr-FR" sz="3500" b="1" dirty="0" smtClean="0">
                <a:latin typeface="Gill Sans Nova Book" panose="020B0502020204020203" pitchFamily="34" charset="0"/>
              </a:rPr>
              <a:t>diagnostique </a:t>
            </a:r>
            <a:r>
              <a:rPr lang="fr-FR" sz="3500" b="1" dirty="0">
                <a:latin typeface="Gill Sans Nova Book" panose="020B0502020204020203" pitchFamily="34" charset="0"/>
              </a:rPr>
              <a:t>dans le TSA.</a:t>
            </a:r>
          </a:p>
          <a:p>
            <a:endParaRPr lang="fr-FR" b="1" dirty="0" smtClean="0"/>
          </a:p>
          <a:p>
            <a:r>
              <a:rPr lang="fr-FR" b="1" dirty="0" smtClean="0">
                <a:latin typeface="Gill Sans Nova Book" panose="020B0502020204020203" pitchFamily="34" charset="0"/>
              </a:rPr>
              <a:t>Rémi BIANCO LOITRON</a:t>
            </a:r>
          </a:p>
          <a:p>
            <a:r>
              <a:rPr lang="fr-FR" b="1" dirty="0" smtClean="0">
                <a:latin typeface="Gill Sans Nova Book" panose="020B0502020204020203" pitchFamily="34" charset="0"/>
              </a:rPr>
              <a:t>Référent 1</a:t>
            </a:r>
            <a:r>
              <a:rPr lang="fr-FR" b="1" baseline="30000" dirty="0" smtClean="0">
                <a:latin typeface="Gill Sans Nova Book" panose="020B0502020204020203" pitchFamily="34" charset="0"/>
              </a:rPr>
              <a:t>ère</a:t>
            </a:r>
            <a:r>
              <a:rPr lang="fr-FR" b="1" dirty="0" smtClean="0">
                <a:latin typeface="Gill Sans Nova Book" panose="020B0502020204020203" pitchFamily="34" charset="0"/>
              </a:rPr>
              <a:t> et 2</a:t>
            </a:r>
            <a:r>
              <a:rPr lang="fr-FR" b="1" baseline="30000" dirty="0" smtClean="0">
                <a:latin typeface="Gill Sans Nova Book" panose="020B0502020204020203" pitchFamily="34" charset="0"/>
              </a:rPr>
              <a:t>e</a:t>
            </a:r>
            <a:r>
              <a:rPr lang="fr-FR" b="1" dirty="0" smtClean="0">
                <a:latin typeface="Gill Sans Nova Book" panose="020B0502020204020203" pitchFamily="34" charset="0"/>
              </a:rPr>
              <a:t> ligne diagnostic 67</a:t>
            </a:r>
            <a:endParaRPr lang="fr-FR" b="1" dirty="0">
              <a:latin typeface="Gill Sans Nova Book" panose="020B050202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57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0141B58-B205-3593-9FF0-7ED6C97B47FC}"/>
              </a:ext>
            </a:extLst>
          </p:cNvPr>
          <p:cNvSpPr txBox="1"/>
          <p:nvPr/>
        </p:nvSpPr>
        <p:spPr>
          <a:xfrm>
            <a:off x="1233538" y="1485480"/>
            <a:ext cx="2387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36A8E0"/>
                </a:solidFill>
                <a:latin typeface="Franklin Gothic ATF Hvy" panose="020B0903060602040204" pitchFamily="34" charset="0"/>
              </a:rPr>
              <a:t>1</a:t>
            </a:r>
            <a:r>
              <a:rPr lang="fr-FR" sz="2800" baseline="30000" dirty="0">
                <a:solidFill>
                  <a:srgbClr val="36A8E0"/>
                </a:solidFill>
                <a:latin typeface="Franklin Gothic ATF Hvy" panose="020B0903060602040204" pitchFamily="34" charset="0"/>
              </a:rPr>
              <a:t>ÈRE</a:t>
            </a:r>
            <a:r>
              <a:rPr lang="fr-FR" sz="2800" dirty="0">
                <a:solidFill>
                  <a:srgbClr val="36A8E0"/>
                </a:solidFill>
                <a:latin typeface="Franklin Gothic ATF Hvy" panose="020B0903060602040204" pitchFamily="34" charset="0"/>
              </a:rPr>
              <a:t> LIGNE </a:t>
            </a:r>
            <a:endParaRPr lang="fr-FR" sz="2400" dirty="0">
              <a:solidFill>
                <a:srgbClr val="36A8E0"/>
              </a:solidFill>
              <a:latin typeface="Franklin Gothic ATF Hvy" panose="020B090306060204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0141B58-B205-3593-9FF0-7ED6C97B47FC}"/>
              </a:ext>
            </a:extLst>
          </p:cNvPr>
          <p:cNvSpPr txBox="1"/>
          <p:nvPr/>
        </p:nvSpPr>
        <p:spPr>
          <a:xfrm>
            <a:off x="4801642" y="1485480"/>
            <a:ext cx="2387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29100"/>
                </a:solidFill>
                <a:latin typeface="Franklin Gothic ATF Hvy" panose="020B0903060602040204" pitchFamily="34" charset="0"/>
              </a:rPr>
              <a:t>2</a:t>
            </a:r>
            <a:r>
              <a:rPr lang="fr-FR" sz="2800" baseline="30000" dirty="0">
                <a:solidFill>
                  <a:srgbClr val="F29100"/>
                </a:solidFill>
                <a:latin typeface="Franklin Gothic ATF Hvy" panose="020B0903060602040204" pitchFamily="34" charset="0"/>
              </a:rPr>
              <a:t>ÈME</a:t>
            </a:r>
            <a:r>
              <a:rPr lang="fr-FR" sz="2800" dirty="0">
                <a:solidFill>
                  <a:srgbClr val="F29100"/>
                </a:solidFill>
                <a:latin typeface="Franklin Gothic ATF Hvy" panose="020B0903060602040204" pitchFamily="34" charset="0"/>
              </a:rPr>
              <a:t> LIGNE </a:t>
            </a:r>
            <a:endParaRPr lang="fr-FR" sz="2400" dirty="0">
              <a:solidFill>
                <a:srgbClr val="F29100"/>
              </a:solidFill>
              <a:latin typeface="Franklin Gothic ATF Hvy" panose="020B090306060204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0141B58-B205-3593-9FF0-7ED6C97B47FC}"/>
              </a:ext>
            </a:extLst>
          </p:cNvPr>
          <p:cNvSpPr txBox="1"/>
          <p:nvPr/>
        </p:nvSpPr>
        <p:spPr>
          <a:xfrm>
            <a:off x="8369746" y="1485480"/>
            <a:ext cx="2387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27A960"/>
                </a:solidFill>
                <a:latin typeface="Franklin Gothic ATF Hvy" panose="020B0903060602040204" pitchFamily="34" charset="0"/>
              </a:rPr>
              <a:t>3</a:t>
            </a:r>
            <a:r>
              <a:rPr lang="fr-FR" sz="2800" baseline="30000" dirty="0">
                <a:solidFill>
                  <a:srgbClr val="27A960"/>
                </a:solidFill>
                <a:latin typeface="Franklin Gothic ATF Hvy" panose="020B0903060602040204" pitchFamily="34" charset="0"/>
              </a:rPr>
              <a:t>ÈME</a:t>
            </a:r>
            <a:r>
              <a:rPr lang="fr-FR" sz="2800" dirty="0">
                <a:solidFill>
                  <a:srgbClr val="27A960"/>
                </a:solidFill>
                <a:latin typeface="Franklin Gothic ATF Hvy" panose="020B0903060602040204" pitchFamily="34" charset="0"/>
              </a:rPr>
              <a:t> LIGNE </a:t>
            </a:r>
            <a:endParaRPr lang="fr-FR" sz="2400" dirty="0">
              <a:solidFill>
                <a:srgbClr val="27A960"/>
              </a:solidFill>
              <a:latin typeface="Franklin Gothic ATF Hvy" panose="020B090306060204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38471" y="2045556"/>
            <a:ext cx="332646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Gill Sans MT" panose="020B0502020104020203" pitchFamily="34" charset="0"/>
              </a:rPr>
              <a:t>Professionnels</a:t>
            </a:r>
            <a:r>
              <a:rPr lang="fr-FR" dirty="0">
                <a:latin typeface="Gill Sans MT" panose="020B0502020104020203" pitchFamily="34" charset="0"/>
              </a:rPr>
              <a:t> </a:t>
            </a:r>
            <a:r>
              <a:rPr lang="fr-FR" dirty="0" smtClean="0">
                <a:latin typeface="Gill Sans MT" panose="020B0502020104020203" pitchFamily="34" charset="0"/>
              </a:rPr>
              <a:t>:</a:t>
            </a:r>
            <a:endParaRPr lang="fr-FR" dirty="0">
              <a:latin typeface="Gill Sans MT" panose="020B05020201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latin typeface="Gill Sans MT" panose="020B0502020104020203" pitchFamily="34" charset="0"/>
              </a:rPr>
              <a:t>De la </a:t>
            </a:r>
            <a:r>
              <a:rPr lang="fr-FR" b="1" dirty="0">
                <a:latin typeface="Gill Sans MT" panose="020B0502020104020203" pitchFamily="34" charset="0"/>
              </a:rPr>
              <a:t>petite enfance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Gill Sans MT" panose="020B0502020104020203" pitchFamily="34" charset="0"/>
              </a:rPr>
              <a:t>De </a:t>
            </a:r>
            <a:r>
              <a:rPr lang="fr-FR" b="1" dirty="0">
                <a:latin typeface="Gill Sans MT" panose="020B0502020104020203" pitchFamily="34" charset="0"/>
              </a:rPr>
              <a:t>l’Education Nationale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Gill Sans MT" panose="020B0502020104020203" pitchFamily="34" charset="0"/>
              </a:rPr>
              <a:t>De </a:t>
            </a:r>
            <a:r>
              <a:rPr lang="fr-FR" b="1" dirty="0">
                <a:latin typeface="Gill Sans MT" panose="020B0502020104020203" pitchFamily="34" charset="0"/>
              </a:rPr>
              <a:t>santé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Gill Sans MT" panose="020B0502020104020203" pitchFamily="34" charset="0"/>
              </a:rPr>
              <a:t>En </a:t>
            </a:r>
            <a:r>
              <a:rPr lang="fr-FR" b="1" dirty="0">
                <a:latin typeface="Gill Sans MT" panose="020B0502020104020203" pitchFamily="34" charset="0"/>
              </a:rPr>
              <a:t>libéral</a:t>
            </a:r>
            <a:r>
              <a:rPr lang="fr-FR" dirty="0">
                <a:latin typeface="Gill Sans MT" panose="020B0502020104020203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latin typeface="Gill Sans MT" panose="020B0502020104020203" pitchFamily="34" charset="0"/>
              </a:rPr>
              <a:t>PMI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Gill Sans MT" panose="020B0502020104020203" pitchFamily="34" charset="0"/>
              </a:rPr>
              <a:t>Structure de type </a:t>
            </a:r>
            <a:r>
              <a:rPr lang="fr-FR" b="1" dirty="0">
                <a:latin typeface="Gill Sans MT" panose="020B0502020104020203" pitchFamily="34" charset="0"/>
              </a:rPr>
              <a:t>maison pluridisciplinaire de santé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latin typeface="Gill Sans MT" panose="020B0502020104020203" pitchFamily="34" charset="0"/>
              </a:rPr>
              <a:t>Service sociaux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201606" y="2045556"/>
            <a:ext cx="35874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Gill Sans MT" panose="020B0502020104020203" pitchFamily="34" charset="0"/>
              </a:rPr>
              <a:t>Professionnels coordonnés en équipe </a:t>
            </a:r>
            <a:r>
              <a:rPr lang="fr-FR" sz="2000" dirty="0" smtClean="0">
                <a:latin typeface="Gill Sans MT" panose="020B0502020104020203" pitchFamily="34" charset="0"/>
              </a:rPr>
              <a:t>pluri-professionnelle </a:t>
            </a:r>
            <a:r>
              <a:rPr lang="fr-FR" sz="2000" b="1" dirty="0">
                <a:latin typeface="Gill Sans MT" panose="020B0502020104020203" pitchFamily="34" charset="0"/>
              </a:rPr>
              <a:t>spécifiquement formés aux TND et aux TSA</a:t>
            </a:r>
            <a:endParaRPr lang="fr-FR" b="1" dirty="0">
              <a:latin typeface="Gill Sans MT" panose="020B0502020104020203" pitchFamily="34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4403051" y="5007044"/>
            <a:ext cx="3184574" cy="1071268"/>
            <a:chOff x="1064193" y="5015630"/>
            <a:chExt cx="3184574" cy="1071268"/>
          </a:xfrm>
        </p:grpSpPr>
        <p:sp>
          <p:nvSpPr>
            <p:cNvPr id="11" name="Rectangle 10"/>
            <p:cNvSpPr/>
            <p:nvPr/>
          </p:nvSpPr>
          <p:spPr>
            <a:xfrm>
              <a:off x="1064193" y="5015630"/>
              <a:ext cx="3184574" cy="1071268"/>
            </a:xfrm>
            <a:prstGeom prst="rect">
              <a:avLst/>
            </a:prstGeom>
            <a:solidFill>
              <a:srgbClr val="F29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>
                  <a:solidFill>
                    <a:schemeClr val="tx1"/>
                  </a:solidFill>
                  <a:latin typeface="Candara" panose="020E0502030303020204" pitchFamily="34" charset="0"/>
                </a:rPr>
                <a:t>       Professionnels adressant en 3</a:t>
              </a:r>
              <a:r>
                <a:rPr lang="fr-FR" baseline="30000" dirty="0">
                  <a:solidFill>
                    <a:schemeClr val="tx1"/>
                  </a:solidFill>
                  <a:latin typeface="Candara" panose="020E0502030303020204" pitchFamily="34" charset="0"/>
                </a:rPr>
                <a:t>ème</a:t>
              </a:r>
              <a:r>
                <a:rPr lang="fr-FR" dirty="0">
                  <a:solidFill>
                    <a:schemeClr val="tx1"/>
                  </a:solidFill>
                  <a:latin typeface="Candara" panose="020E0502030303020204" pitchFamily="34" charset="0"/>
                </a:rPr>
                <a:t> ligne : </a:t>
              </a:r>
              <a:r>
                <a:rPr lang="fr-FR" b="1" i="1" dirty="0">
                  <a:solidFill>
                    <a:schemeClr val="tx1"/>
                  </a:solidFill>
                  <a:latin typeface="Candara" panose="020E0502030303020204" pitchFamily="34" charset="0"/>
                </a:rPr>
                <a:t>psychiatres et </a:t>
              </a:r>
              <a:r>
                <a:rPr lang="fr-FR" b="1" i="1" dirty="0" smtClean="0">
                  <a:solidFill>
                    <a:schemeClr val="tx1"/>
                  </a:solidFill>
                  <a:latin typeface="Candara" panose="020E0502030303020204" pitchFamily="34" charset="0"/>
                </a:rPr>
                <a:t>pédopsychiatres, </a:t>
              </a:r>
              <a:r>
                <a:rPr lang="fr-FR" b="1" i="1" dirty="0">
                  <a:solidFill>
                    <a:schemeClr val="tx1"/>
                  </a:solidFill>
                  <a:latin typeface="Candara" panose="020E0502030303020204" pitchFamily="34" charset="0"/>
                </a:rPr>
                <a:t>pédiatres et </a:t>
              </a:r>
              <a:r>
                <a:rPr lang="fr-FR" b="1" i="1" dirty="0" err="1">
                  <a:solidFill>
                    <a:schemeClr val="tx1"/>
                  </a:solidFill>
                  <a:latin typeface="Candara" panose="020E0502030303020204" pitchFamily="34" charset="0"/>
                </a:rPr>
                <a:t>neuropédiatres</a:t>
              </a:r>
              <a:r>
                <a:rPr lang="fr-FR" b="1" i="1" dirty="0">
                  <a:solidFill>
                    <a:schemeClr val="tx1"/>
                  </a:solidFill>
                  <a:latin typeface="Candara" panose="020E0502030303020204" pitchFamily="34" charset="0"/>
                </a:rPr>
                <a:t>. </a:t>
              </a: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>
              <a:off x="1237046" y="5168163"/>
              <a:ext cx="216397" cy="0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ZoneTexte 12"/>
          <p:cNvSpPr txBox="1"/>
          <p:nvPr/>
        </p:nvSpPr>
        <p:spPr>
          <a:xfrm>
            <a:off x="8129551" y="2045556"/>
            <a:ext cx="336943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Gill Sans MT" panose="020B0502020104020203" pitchFamily="34" charset="0"/>
              </a:rPr>
              <a:t>Professionnels exerçant en :</a:t>
            </a:r>
          </a:p>
          <a:p>
            <a:endParaRPr lang="fr-FR" sz="2000" dirty="0">
              <a:latin typeface="Gill Sans MT" panose="020B0502020104020203" pitchFamily="34" charset="0"/>
            </a:endParaRPr>
          </a:p>
          <a:p>
            <a:pPr marL="342900" indent="-342900">
              <a:buFontTx/>
              <a:buChar char="-"/>
            </a:pPr>
            <a:r>
              <a:rPr lang="fr-FR" sz="2000" b="1" dirty="0">
                <a:latin typeface="Gill Sans MT" panose="020B0502020104020203" pitchFamily="34" charset="0"/>
              </a:rPr>
              <a:t>Centre de Ressources Autisme (CRA)</a:t>
            </a:r>
          </a:p>
          <a:p>
            <a:pPr marL="342900" indent="-342900">
              <a:buFontTx/>
              <a:buChar char="-"/>
            </a:pPr>
            <a:r>
              <a:rPr lang="fr-FR" sz="2000" b="1" dirty="0">
                <a:latin typeface="Gill Sans MT" panose="020B0502020104020203" pitchFamily="34" charset="0"/>
              </a:rPr>
              <a:t>Centre expert TSA SDI</a:t>
            </a:r>
          </a:p>
          <a:p>
            <a:pPr marL="342900" indent="-342900">
              <a:buFontTx/>
              <a:buChar char="-"/>
            </a:pPr>
            <a:r>
              <a:rPr lang="fr-FR" sz="2000" b="1" dirty="0">
                <a:latin typeface="Gill Sans MT" panose="020B0502020104020203" pitchFamily="34" charset="0"/>
              </a:rPr>
              <a:t>Soins précoces 0-3 ans</a:t>
            </a:r>
          </a:p>
          <a:p>
            <a:pPr marL="342900" indent="-342900">
              <a:buFontTx/>
              <a:buChar char="-"/>
            </a:pPr>
            <a:endParaRPr lang="fr-FR" sz="2000" dirty="0">
              <a:latin typeface="Gill Sans MT" panose="020B0502020104020203" pitchFamily="34" charset="0"/>
            </a:endParaRPr>
          </a:p>
          <a:p>
            <a:endParaRPr lang="fr-FR" sz="2000" b="1" dirty="0">
              <a:latin typeface="Gill Sans MT" panose="020B0502020104020203" pitchFamily="34" charset="0"/>
            </a:endParaRPr>
          </a:p>
          <a:p>
            <a:endParaRPr lang="fr-FR" b="1" dirty="0">
              <a:latin typeface="Gill Sans MT" panose="020B0502020104020203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08988" y="441869"/>
            <a:ext cx="994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Franklin Gothic ATF Hvy" panose="020B0903060602040204" pitchFamily="34" charset="0"/>
              </a:rPr>
              <a:t>Professionnels concernés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880365" y="1088200"/>
            <a:ext cx="10371295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23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B5CD040-216E-7A52-A52A-3AB176CA0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13" y="431700"/>
            <a:ext cx="10911156" cy="118066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F82B49B-7D43-7804-B962-72C6D488C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131" y="520890"/>
            <a:ext cx="1031726" cy="9157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FF45D68-2BD5-32C0-516F-F3405044BD5B}"/>
              </a:ext>
            </a:extLst>
          </p:cNvPr>
          <p:cNvSpPr txBox="1"/>
          <p:nvPr/>
        </p:nvSpPr>
        <p:spPr>
          <a:xfrm>
            <a:off x="597709" y="1612363"/>
            <a:ext cx="515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32836">
              <a:spcAft>
                <a:spcPts val="594"/>
              </a:spcAft>
            </a:pPr>
            <a:r>
              <a:rPr lang="fr-FR" sz="2400" dirty="0">
                <a:latin typeface="Franklin Gothic ATF Hvy" panose="020B0903060602040204" pitchFamily="34" charset="0"/>
              </a:rPr>
              <a:t>LIGNE </a:t>
            </a:r>
            <a:r>
              <a:rPr lang="fr-FR" sz="2400" dirty="0" smtClean="0">
                <a:latin typeface="Franklin Gothic ATF Hvy" panose="020B0903060602040204" pitchFamily="34" charset="0"/>
              </a:rPr>
              <a:t>DIAGNOSTIQUE</a:t>
            </a:r>
            <a:endParaRPr lang="fr-FR" sz="2000" dirty="0">
              <a:latin typeface="Franklin Gothic ATF Hvy" panose="020B090306060204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CF5925B-0456-4314-75EC-8310C5DD03E8}"/>
              </a:ext>
            </a:extLst>
          </p:cNvPr>
          <p:cNvSpPr txBox="1"/>
          <p:nvPr/>
        </p:nvSpPr>
        <p:spPr>
          <a:xfrm>
            <a:off x="6457687" y="1612363"/>
            <a:ext cx="515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32836">
              <a:spcAft>
                <a:spcPts val="594"/>
              </a:spcAft>
            </a:pPr>
            <a:r>
              <a:rPr lang="fr-FR" sz="2400" dirty="0">
                <a:latin typeface="Franklin Gothic ATF Hvy" panose="020B0903060602040204" pitchFamily="34" charset="0"/>
              </a:rPr>
              <a:t>LIGNE </a:t>
            </a:r>
            <a:r>
              <a:rPr lang="fr-FR" sz="2400" dirty="0" smtClean="0">
                <a:latin typeface="Franklin Gothic ATF Hvy" panose="020B0903060602040204" pitchFamily="34" charset="0"/>
              </a:rPr>
              <a:t>DIAGNOSTIQUE</a:t>
            </a:r>
            <a:endParaRPr lang="fr-FR" sz="2000" dirty="0">
              <a:latin typeface="Franklin Gothic ATF Hvy" panose="020B090306060204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4A07CB2-03ED-299C-E46F-D4AA2D5C8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216" y="520890"/>
            <a:ext cx="1031725" cy="94563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184863" y="2211044"/>
            <a:ext cx="39872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>
              <a:latin typeface="Gill Sans MT" panose="020B0502020104020203" pitchFamily="34" charset="0"/>
            </a:endParaRPr>
          </a:p>
          <a:p>
            <a:pPr algn="ctr"/>
            <a:r>
              <a:rPr lang="fr-FR" b="1" dirty="0">
                <a:latin typeface="Gill Sans MT" panose="020B0502020104020203"/>
              </a:rPr>
              <a:t>Trouble du </a:t>
            </a:r>
            <a:r>
              <a:rPr lang="fr-FR" b="1" dirty="0" smtClean="0">
                <a:latin typeface="Gill Sans MT" panose="020B0502020104020203"/>
              </a:rPr>
              <a:t>spectre de </a:t>
            </a:r>
            <a:r>
              <a:rPr lang="fr-FR" b="1" dirty="0">
                <a:latin typeface="Gill Sans MT" panose="020B0502020104020203"/>
              </a:rPr>
              <a:t>l’autisme</a:t>
            </a:r>
          </a:p>
          <a:p>
            <a:pPr algn="ctr"/>
            <a:r>
              <a:rPr lang="fr-FR" b="1" dirty="0" smtClean="0">
                <a:latin typeface="Gill Sans MT" panose="020B0502020104020203"/>
              </a:rPr>
              <a:t>Selon les critères : </a:t>
            </a:r>
          </a:p>
          <a:p>
            <a:pPr algn="ctr"/>
            <a:r>
              <a:rPr lang="fr-FR" b="1" dirty="0" smtClean="0">
                <a:latin typeface="Gill Sans MT" panose="020B0502020104020203"/>
              </a:rPr>
              <a:t>DSM </a:t>
            </a:r>
            <a:r>
              <a:rPr lang="fr-FR" b="1" dirty="0">
                <a:latin typeface="Gill Sans MT" panose="020B0502020104020203"/>
              </a:rPr>
              <a:t>5 et CIM </a:t>
            </a:r>
            <a:r>
              <a:rPr lang="fr-FR" b="1" dirty="0" smtClean="0">
                <a:latin typeface="Gill Sans MT" panose="020B0502020104020203"/>
              </a:rPr>
              <a:t>11</a:t>
            </a:r>
          </a:p>
          <a:p>
            <a:pPr algn="ctr"/>
            <a:endParaRPr lang="fr-FR" b="1" dirty="0">
              <a:latin typeface="Gill Sans MT" panose="020B0502020104020203"/>
            </a:endParaRPr>
          </a:p>
          <a:p>
            <a:pPr algn="ctr"/>
            <a:endParaRPr lang="fr-FR" b="1" dirty="0">
              <a:latin typeface="Gill Sans MT" panose="020B0502020104020203"/>
            </a:endParaRPr>
          </a:p>
          <a:p>
            <a:pPr algn="ctr"/>
            <a:endParaRPr lang="fr-FR" dirty="0">
              <a:latin typeface="Gill Sans MT" panose="020B0502020104020203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058838" y="2211044"/>
            <a:ext cx="398722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Franklin Gothic ATF Hvy" panose="020B0903060602040204" pitchFamily="34" charset="0"/>
              </a:rPr>
              <a:t>Impossibilité de poser </a:t>
            </a:r>
          </a:p>
          <a:p>
            <a:pPr algn="ctr"/>
            <a:r>
              <a:rPr lang="fr-FR" sz="2000" dirty="0">
                <a:latin typeface="Franklin Gothic ATF Hvy" panose="020B0903060602040204" pitchFamily="34" charset="0"/>
              </a:rPr>
              <a:t>Un diagnostic quand : 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>
                <a:latin typeface="Gill Sans MT" panose="020B0502020104020203" pitchFamily="34" charset="0"/>
              </a:rPr>
              <a:t>- Difficultés </a:t>
            </a:r>
            <a:r>
              <a:rPr lang="fr-FR" dirty="0">
                <a:latin typeface="Gill Sans MT" panose="020B0502020104020203" pitchFamily="34" charset="0"/>
              </a:rPr>
              <a:t>d’établir le diagnostic (en 2</a:t>
            </a:r>
            <a:r>
              <a:rPr lang="fr-FR" baseline="30000" dirty="0">
                <a:latin typeface="Gill Sans MT" panose="020B0502020104020203" pitchFamily="34" charset="0"/>
              </a:rPr>
              <a:t>ème</a:t>
            </a:r>
            <a:r>
              <a:rPr lang="fr-FR" dirty="0">
                <a:latin typeface="Gill Sans MT" panose="020B0502020104020203" pitchFamily="34" charset="0"/>
              </a:rPr>
              <a:t> ligne)</a:t>
            </a:r>
          </a:p>
          <a:p>
            <a:pPr algn="ctr"/>
            <a:r>
              <a:rPr lang="fr-FR" dirty="0" smtClean="0">
                <a:latin typeface="Gill Sans MT" panose="020B0502020104020203" pitchFamily="34" charset="0"/>
              </a:rPr>
              <a:t>- Pathologies </a:t>
            </a:r>
            <a:r>
              <a:rPr lang="fr-FR" dirty="0">
                <a:latin typeface="Gill Sans MT" panose="020B0502020104020203" pitchFamily="34" charset="0"/>
              </a:rPr>
              <a:t>intriquées</a:t>
            </a:r>
          </a:p>
          <a:p>
            <a:pPr algn="ctr"/>
            <a:r>
              <a:rPr lang="fr-FR" dirty="0" smtClean="0">
                <a:latin typeface="Gill Sans MT" panose="020B0502020104020203" pitchFamily="34" charset="0"/>
              </a:rPr>
              <a:t>- Comorbidités </a:t>
            </a:r>
            <a:r>
              <a:rPr lang="fr-FR" dirty="0">
                <a:latin typeface="Gill Sans MT" panose="020B0502020104020203" pitchFamily="34" charset="0"/>
              </a:rPr>
              <a:t>d’intensité </a:t>
            </a:r>
            <a:r>
              <a:rPr lang="fr-FR" dirty="0" smtClean="0">
                <a:latin typeface="Gill Sans MT" panose="020B0502020104020203" pitchFamily="34" charset="0"/>
              </a:rPr>
              <a:t>importante</a:t>
            </a:r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sz="2000" dirty="0">
                <a:latin typeface="Franklin Gothic ATF Hvy" panose="020B0903060602040204" pitchFamily="34" charset="0"/>
              </a:rPr>
              <a:t>Contestation du diagnostic</a:t>
            </a:r>
          </a:p>
          <a:p>
            <a:pPr algn="ctr"/>
            <a:r>
              <a:rPr lang="fr-FR" sz="2000" dirty="0">
                <a:latin typeface="Franklin Gothic ATF Hvy" panose="020B0903060602040204" pitchFamily="34" charset="0"/>
              </a:rPr>
              <a:t>Par la personne ou</a:t>
            </a:r>
          </a:p>
          <a:p>
            <a:pPr algn="ctr"/>
            <a:r>
              <a:rPr lang="fr-FR" sz="2000" dirty="0">
                <a:latin typeface="Franklin Gothic ATF Hvy" panose="020B0903060602040204" pitchFamily="34" charset="0"/>
              </a:rPr>
              <a:t>Par sa famille en ligne </a:t>
            </a:r>
            <a:r>
              <a:rPr lang="fr-FR" sz="2000" dirty="0" smtClean="0">
                <a:latin typeface="Franklin Gothic ATF Hvy" panose="020B0903060602040204" pitchFamily="34" charset="0"/>
              </a:rPr>
              <a:t>2 ou désaccord en sein de l’équipe</a:t>
            </a:r>
            <a:endParaRPr lang="fr-FR" sz="2000" dirty="0">
              <a:latin typeface="Franklin Gothic ATF Hvy" panose="020B090306060204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FF45D68-2BD5-32C0-516F-F3405044BD5B}"/>
              </a:ext>
            </a:extLst>
          </p:cNvPr>
          <p:cNvSpPr txBox="1"/>
          <p:nvPr/>
        </p:nvSpPr>
        <p:spPr>
          <a:xfrm>
            <a:off x="3316753" y="431700"/>
            <a:ext cx="1042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32836">
              <a:spcAft>
                <a:spcPts val="594"/>
              </a:spcAft>
            </a:pPr>
            <a:r>
              <a:rPr lang="fr-FR" dirty="0">
                <a:latin typeface="Franklin Gothic ATF Hvy" panose="020B0903060602040204" pitchFamily="34" charset="0"/>
              </a:rPr>
              <a:t>EME</a:t>
            </a:r>
            <a:endParaRPr lang="fr-FR" sz="1600" dirty="0">
              <a:latin typeface="Franklin Gothic ATF Hvy" panose="020B090306060204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FF45D68-2BD5-32C0-516F-F3405044BD5B}"/>
              </a:ext>
            </a:extLst>
          </p:cNvPr>
          <p:cNvSpPr txBox="1"/>
          <p:nvPr/>
        </p:nvSpPr>
        <p:spPr>
          <a:xfrm>
            <a:off x="9133134" y="447037"/>
            <a:ext cx="1042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32836">
              <a:spcAft>
                <a:spcPts val="594"/>
              </a:spcAft>
            </a:pPr>
            <a:r>
              <a:rPr lang="fr-FR" dirty="0">
                <a:latin typeface="Franklin Gothic ATF Hvy" panose="020B0903060602040204" pitchFamily="34" charset="0"/>
              </a:rPr>
              <a:t>EME</a:t>
            </a:r>
            <a:endParaRPr lang="fr-FR" sz="1600" dirty="0">
              <a:latin typeface="Franklin Gothic ATF Hvy" panose="020B0903060602040204" pitchFamily="34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5392376" y="2249776"/>
            <a:ext cx="1446178" cy="3255523"/>
          </a:xfrm>
          <a:prstGeom prst="chevron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4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638" y="385776"/>
            <a:ext cx="8988724" cy="60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2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407" y="358012"/>
            <a:ext cx="8685187" cy="61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3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096" y="1130090"/>
            <a:ext cx="3757281" cy="53483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808988" y="441869"/>
            <a:ext cx="994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Franklin Gothic ATF Hvy" panose="020B0903060602040204" pitchFamily="34" charset="0"/>
              </a:rPr>
              <a:t>Les brochures du GNCRA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880365" y="1088200"/>
            <a:ext cx="10371295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411638" y="462313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latin typeface="Bahnschrift SemiBold SemiConden" panose="020B0502040204020203" pitchFamily="34" charset="0"/>
              </a:rPr>
              <a:t>Vous vous inquiétez pour le développement de votre enfant ? </a:t>
            </a:r>
            <a:endParaRPr lang="fr-FR" dirty="0" smtClean="0">
              <a:latin typeface="Bahnschrift SemiBold SemiConden" panose="020B0502040204020203" pitchFamily="34" charset="0"/>
            </a:endParaRPr>
          </a:p>
          <a:p>
            <a:r>
              <a:rPr lang="fr-FR" dirty="0" smtClean="0">
                <a:latin typeface="Bahnschrift SemiBold SemiConden" panose="020B0502040204020203" pitchFamily="34" charset="0"/>
              </a:rPr>
              <a:t>Vous </a:t>
            </a:r>
            <a:r>
              <a:rPr lang="fr-FR" dirty="0">
                <a:latin typeface="Bahnschrift SemiBold SemiConden" panose="020B0502040204020203" pitchFamily="34" charset="0"/>
              </a:rPr>
              <a:t>vous demandez comment se déroule un diagnostic ? </a:t>
            </a:r>
            <a:endParaRPr lang="fr-FR" dirty="0" smtClean="0">
              <a:latin typeface="Bahnschrift SemiBold SemiConden" panose="020B0502040204020203" pitchFamily="34" charset="0"/>
            </a:endParaRPr>
          </a:p>
          <a:p>
            <a:r>
              <a:rPr lang="fr-FR" dirty="0" smtClean="0">
                <a:latin typeface="Bahnschrift SemiBold SemiConden" panose="020B0502040204020203" pitchFamily="34" charset="0"/>
              </a:rPr>
              <a:t>Cette </a:t>
            </a:r>
            <a:r>
              <a:rPr lang="fr-FR" dirty="0">
                <a:latin typeface="Bahnschrift SemiBold SemiConden" panose="020B0502040204020203" pitchFamily="34" charset="0"/>
              </a:rPr>
              <a:t>brochure vous aide à clarifier la situation.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1638" y="2166032"/>
            <a:ext cx="4701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  <a:latin typeface="Dosis"/>
              </a:rPr>
              <a:t>Collection Autisme &amp;…</a:t>
            </a:r>
            <a:endParaRPr lang="fr-FR" sz="3200" b="1" i="0" dirty="0">
              <a:solidFill>
                <a:srgbClr val="0070C0"/>
              </a:solidFill>
              <a:latin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146529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21923" y="5277074"/>
            <a:ext cx="994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Franklin Gothic ATF Hvy" panose="020B0903060602040204" pitchFamily="34" charset="0"/>
              </a:rPr>
              <a:t>Merci de votre attention !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400274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7F0AD5E1-6278-3F2C-3391-A302A9C85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68" y="4243713"/>
            <a:ext cx="2543175" cy="1800225"/>
          </a:xfrm>
          <a:prstGeom prst="rect">
            <a:avLst/>
          </a:prstGeom>
          <a:effectLst/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927" y="1527153"/>
            <a:ext cx="1579055" cy="2049466"/>
          </a:xfrm>
          <a:prstGeom prst="rect">
            <a:avLst/>
          </a:prstGeo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5D562DD-5ADE-9D41-EA3D-0B4451AE9F4B}"/>
              </a:ext>
            </a:extLst>
          </p:cNvPr>
          <p:cNvSpPr txBox="1">
            <a:spLocks/>
          </p:cNvSpPr>
          <p:nvPr/>
        </p:nvSpPr>
        <p:spPr>
          <a:xfrm>
            <a:off x="1467441" y="2640004"/>
            <a:ext cx="5744044" cy="1873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2400" b="1" dirty="0" smtClean="0">
                <a:latin typeface="Bahnschrift SemiBold SemiConden" panose="020B0502040204020203" pitchFamily="34" charset="0"/>
              </a:rPr>
              <a:t>DITP</a:t>
            </a:r>
            <a:r>
              <a:rPr lang="fr-FR" sz="2400" dirty="0" smtClean="0">
                <a:latin typeface="Bahnschrift SemiBold SemiConden" panose="020B0502040204020203" pitchFamily="34" charset="0"/>
              </a:rPr>
              <a:t> : </a:t>
            </a:r>
            <a:r>
              <a:rPr lang="fr-FR" sz="2400" i="1" dirty="0" smtClean="0">
                <a:latin typeface="Bahnschrift SemiBold SemiConden" panose="020B0502040204020203" pitchFamily="34" charset="0"/>
              </a:rPr>
              <a:t>mission d’amélioration des délais d’accès à un diagnostic au sein des Centres Ressources Autisme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rgbClr val="00B0F0"/>
                </a:solidFill>
                <a:latin typeface="Bahnschrift SemiBold SemiConden" panose="020B0502040204020203" pitchFamily="34" charset="0"/>
              </a:rPr>
              <a:t>Rapport final de février à avril 2019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721242" y="384172"/>
            <a:ext cx="9833435" cy="691816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Franklin Gothic ATF Hvy" panose="020B0903060602040204" pitchFamily="34" charset="0"/>
              </a:rPr>
              <a:t>Un besoin de structuration</a:t>
            </a:r>
            <a:endParaRPr lang="fr-FR" sz="3200" dirty="0">
              <a:latin typeface="Franklin Gothic ATF Hvy" panose="020B0903060602040204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629834" y="934598"/>
            <a:ext cx="9216189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81598" y="1255868"/>
            <a:ext cx="62282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Bahnschrift SemiBold SemiConden" panose="020B0502040204020203" pitchFamily="34" charset="0"/>
              </a:rPr>
              <a:t>Demande ARS, constitution d’un groupe de travail en commun avec les 3 CRA du grand-est et les partenaires médico-sociaux et sanitaires.</a:t>
            </a:r>
          </a:p>
          <a:p>
            <a:endParaRPr lang="fr-FR" sz="2400" dirty="0" smtClean="0">
              <a:latin typeface="Bahnschrift SemiBold SemiConden" panose="020B0502040204020203" pitchFamily="34" charset="0"/>
            </a:endParaRPr>
          </a:p>
          <a:p>
            <a:endParaRPr lang="fr-FR" sz="2400" dirty="0">
              <a:latin typeface="Bahnschrift SemiBold SemiConden" panose="020B0502040204020203" pitchFamily="34" charset="0"/>
            </a:endParaRPr>
          </a:p>
          <a:p>
            <a:endParaRPr lang="fr-FR" sz="2400" dirty="0" smtClean="0">
              <a:latin typeface="Bahnschrift SemiBold SemiConden" panose="020B0502040204020203" pitchFamily="34" charset="0"/>
            </a:endParaRPr>
          </a:p>
          <a:p>
            <a:endParaRPr lang="fr-FR" sz="2400" dirty="0">
              <a:latin typeface="Bahnschrift SemiBold SemiConden" panose="020B0502040204020203" pitchFamily="34" charset="0"/>
            </a:endParaRPr>
          </a:p>
          <a:p>
            <a:endParaRPr lang="fr-FR" sz="2400" dirty="0">
              <a:latin typeface="Bahnschrift SemiBold SemiConden" panose="020B0502040204020203" pitchFamily="34" charset="0"/>
            </a:endParaRPr>
          </a:p>
          <a:p>
            <a:endParaRPr lang="fr-FR" sz="2400" dirty="0" smtClean="0">
              <a:latin typeface="Bahnschrift SemiBold SemiConden" panose="020B0502040204020203" pitchFamily="34" charset="0"/>
            </a:endParaRPr>
          </a:p>
          <a:p>
            <a:endParaRPr lang="fr-FR" sz="2400" dirty="0" smtClean="0">
              <a:latin typeface="Bahnschrift SemiBold SemiConden" panose="020B0502040204020203" pitchFamily="34" charset="0"/>
            </a:endParaRPr>
          </a:p>
          <a:p>
            <a:endParaRPr lang="fr-FR" sz="2400" dirty="0">
              <a:latin typeface="Bahnschrift SemiBold SemiConden" panose="020B0502040204020203" pitchFamily="34" charset="0"/>
            </a:endParaRPr>
          </a:p>
          <a:p>
            <a:r>
              <a:rPr lang="fr-FR" sz="2400" dirty="0" smtClean="0">
                <a:latin typeface="Bahnschrift SemiBold SemiConden" panose="020B0502040204020203" pitchFamily="34" charset="0"/>
              </a:rPr>
              <a:t>stratégie Nationale TSA (2018 - 2022) vers stratégie nationale TND (2023 – 2027) </a:t>
            </a:r>
            <a:endParaRPr lang="fr-FR" sz="2400"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721242" y="384172"/>
            <a:ext cx="9833435" cy="691816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Franklin Gothic ATF Hvy" panose="020B0903060602040204" pitchFamily="34" charset="0"/>
              </a:rPr>
              <a:t>Un besoin de structuration</a:t>
            </a:r>
            <a:endParaRPr lang="fr-FR" sz="3200" dirty="0">
              <a:latin typeface="Franklin Gothic ATF Hvy" panose="020B0903060602040204" pitchFamily="34" charset="0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1681598" y="0"/>
            <a:ext cx="9216189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Image 4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7F0AD5E1-6278-3F2C-3391-A302A9C85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612" y="3822528"/>
            <a:ext cx="2543175" cy="18002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671" y="1255868"/>
            <a:ext cx="1579055" cy="20494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05D562DD-5ADE-9D41-EA3D-0B4451AE9F4B}"/>
              </a:ext>
            </a:extLst>
          </p:cNvPr>
          <p:cNvSpPr txBox="1">
            <a:spLocks/>
          </p:cNvSpPr>
          <p:nvPr/>
        </p:nvSpPr>
        <p:spPr>
          <a:xfrm>
            <a:off x="1681598" y="3035162"/>
            <a:ext cx="4685061" cy="2181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fr-FR" sz="2400" dirty="0" smtClean="0">
                <a:latin typeface="Bahnschrift SemiBold SemiConden" panose="020B0502040204020203" pitchFamily="34" charset="0"/>
              </a:rPr>
              <a:t>Délais très importants pour obtenir un diagnostic en CRA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fr-FR" sz="2400" dirty="0" smtClean="0">
                <a:latin typeface="Bahnschrift SemiBold SemiConden" panose="020B0502040204020203" pitchFamily="34" charset="0"/>
              </a:rPr>
              <a:t>Listes d’attentes importantes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fr-FR" sz="2400" dirty="0" smtClean="0">
                <a:latin typeface="Bahnschrift SemiBold SemiConden" panose="020B0502040204020203" pitchFamily="34" charset="0"/>
              </a:rPr>
              <a:t>Augmentation de la demande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fr-FR" sz="2400" dirty="0" smtClean="0">
              <a:latin typeface="Bahnschrift SemiBold SemiConden" panose="020B0502040204020203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629834" y="934598"/>
            <a:ext cx="9216189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Flèche droite rayée 8"/>
          <p:cNvSpPr/>
          <p:nvPr/>
        </p:nvSpPr>
        <p:spPr>
          <a:xfrm>
            <a:off x="837884" y="1277275"/>
            <a:ext cx="797944" cy="415499"/>
          </a:xfrm>
          <a:prstGeom prst="stripedRightArrow">
            <a:avLst>
              <a:gd name="adj1" fmla="val 47924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rayée 9"/>
          <p:cNvSpPr/>
          <p:nvPr/>
        </p:nvSpPr>
        <p:spPr>
          <a:xfrm>
            <a:off x="837884" y="5346234"/>
            <a:ext cx="797944" cy="415499"/>
          </a:xfrm>
          <a:prstGeom prst="stripedRightArrow">
            <a:avLst>
              <a:gd name="adj1" fmla="val 47924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99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05" y="241283"/>
            <a:ext cx="9448800" cy="6989291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08139" y="342532"/>
            <a:ext cx="9833435" cy="691816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Franklin Gothic ATF Hvy" panose="020B0903060602040204" pitchFamily="34" charset="0"/>
              </a:rPr>
              <a:t>Faciliter le parcours diagnostique</a:t>
            </a:r>
            <a:endParaRPr lang="fr-FR" sz="3200" dirty="0">
              <a:latin typeface="Franklin Gothic ATF Hvy" panose="020B0903060602040204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629834" y="934598"/>
            <a:ext cx="9216189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05D562DD-5ADE-9D41-EA3D-0B4451AE9F4B}"/>
              </a:ext>
            </a:extLst>
          </p:cNvPr>
          <p:cNvSpPr txBox="1">
            <a:spLocks/>
          </p:cNvSpPr>
          <p:nvPr/>
        </p:nvSpPr>
        <p:spPr>
          <a:xfrm>
            <a:off x="978969" y="1626414"/>
            <a:ext cx="7154722" cy="5471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fr-FR" sz="2400" dirty="0" smtClean="0">
                <a:latin typeface="Bahnschrift SemiBold SemiConden" panose="020B0502040204020203" pitchFamily="34" charset="0"/>
              </a:rPr>
              <a:t>Création de 3 </a:t>
            </a:r>
            <a:r>
              <a:rPr lang="fr-FR" sz="2400" dirty="0" smtClean="0">
                <a:latin typeface="Bahnschrift SemiBold SemiConden" panose="020B0502040204020203" pitchFamily="34" charset="0"/>
              </a:rPr>
              <a:t>lignes </a:t>
            </a:r>
            <a:r>
              <a:rPr lang="fr-FR" sz="2400" b="1" dirty="0" smtClean="0">
                <a:latin typeface="Bahnschrift SemiBold SemiConden" panose="020B0502040204020203" pitchFamily="34" charset="0"/>
              </a:rPr>
              <a:t>« </a:t>
            </a:r>
            <a:r>
              <a:rPr lang="fr-FR" sz="2400" b="1" i="1" dirty="0" smtClean="0">
                <a:latin typeface="Bahnschrift SemiBold SemiConden" panose="020B0502040204020203" pitchFamily="34" charset="0"/>
              </a:rPr>
              <a:t>repérage et diagnostic </a:t>
            </a:r>
            <a:r>
              <a:rPr lang="fr-FR" sz="2400" b="1" dirty="0" smtClean="0">
                <a:latin typeface="Bahnschrift SemiBold SemiConden" panose="020B0502040204020203" pitchFamily="34" charset="0"/>
              </a:rPr>
              <a:t>» </a:t>
            </a:r>
            <a:r>
              <a:rPr lang="fr-FR" sz="2400" dirty="0" smtClean="0">
                <a:latin typeface="Bahnschrift SemiBold SemiConden" panose="020B0502040204020203" pitchFamily="34" charset="0"/>
              </a:rPr>
              <a:t>pour répartir les demandes entre les différents acteurs (CRA, Hôpitaux, libéraux, etc.)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fr-FR" sz="2400" dirty="0" smtClean="0">
                <a:latin typeface="Bahnschrift SemiBold SemiConden" panose="020B0502040204020203" pitchFamily="34" charset="0"/>
              </a:rPr>
              <a:t>Clarifier et identifier les rôles des 1</a:t>
            </a:r>
            <a:r>
              <a:rPr lang="fr-FR" sz="2400" baseline="30000" dirty="0" smtClean="0">
                <a:latin typeface="Bahnschrift SemiBold SemiConden" panose="020B0502040204020203" pitchFamily="34" charset="0"/>
              </a:rPr>
              <a:t>ère</a:t>
            </a:r>
            <a:r>
              <a:rPr lang="fr-FR" sz="2400" dirty="0" smtClean="0">
                <a:latin typeface="Bahnschrift SemiBold SemiConden" panose="020B0502040204020203" pitchFamily="34" charset="0"/>
              </a:rPr>
              <a:t>, 2</a:t>
            </a:r>
            <a:r>
              <a:rPr lang="fr-FR" sz="2400" baseline="30000" dirty="0" smtClean="0">
                <a:latin typeface="Bahnschrift SemiBold SemiConden" panose="020B0502040204020203" pitchFamily="34" charset="0"/>
              </a:rPr>
              <a:t>ème</a:t>
            </a:r>
            <a:r>
              <a:rPr lang="fr-FR" sz="2400" dirty="0" smtClean="0">
                <a:latin typeface="Bahnschrift SemiBold SemiConden" panose="020B0502040204020203" pitchFamily="34" charset="0"/>
              </a:rPr>
              <a:t> et 3</a:t>
            </a:r>
            <a:r>
              <a:rPr lang="fr-FR" sz="2400" baseline="30000" dirty="0" smtClean="0">
                <a:latin typeface="Bahnschrift SemiBold SemiConden" panose="020B0502040204020203" pitchFamily="34" charset="0"/>
              </a:rPr>
              <a:t>ème</a:t>
            </a:r>
            <a:r>
              <a:rPr lang="fr-FR" sz="2400" dirty="0" smtClean="0">
                <a:latin typeface="Bahnschrift SemiBold SemiConden" panose="020B0502040204020203" pitchFamily="34" charset="0"/>
              </a:rPr>
              <a:t> lignes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fr-FR" sz="2400" dirty="0" smtClean="0">
                <a:latin typeface="Bahnschrift SemiBold SemiConden" panose="020B0502040204020203" pitchFamily="34" charset="0"/>
              </a:rPr>
              <a:t>Mettre en œuvre les critères de répartition entre 2</a:t>
            </a:r>
            <a:r>
              <a:rPr lang="fr-FR" sz="2400" baseline="30000" dirty="0" smtClean="0">
                <a:latin typeface="Bahnschrift SemiBold SemiConden" panose="020B0502040204020203" pitchFamily="34" charset="0"/>
              </a:rPr>
              <a:t>ème</a:t>
            </a:r>
            <a:r>
              <a:rPr lang="fr-FR" sz="2400" dirty="0" smtClean="0">
                <a:latin typeface="Bahnschrift SemiBold SemiConden" panose="020B0502040204020203" pitchFamily="34" charset="0"/>
              </a:rPr>
              <a:t> et 3</a:t>
            </a:r>
            <a:r>
              <a:rPr lang="fr-FR" sz="2400" baseline="30000" dirty="0" smtClean="0">
                <a:latin typeface="Bahnschrift SemiBold SemiConden" panose="020B0502040204020203" pitchFamily="34" charset="0"/>
              </a:rPr>
              <a:t>ème</a:t>
            </a:r>
            <a:r>
              <a:rPr lang="fr-FR" sz="2400" dirty="0" smtClean="0">
                <a:latin typeface="Bahnschrift SemiBold SemiConden" panose="020B0502040204020203" pitchFamily="34" charset="0"/>
              </a:rPr>
              <a:t> lignes 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Bahnschrift SemiBold SemiConden" panose="020B0502040204020203" pitchFamily="34" charset="0"/>
              </a:rPr>
              <a:t>Cas « simples »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Bahnschrift SemiBold SemiConden" panose="020B0502040204020203" pitchFamily="34" charset="0"/>
              </a:rPr>
              <a:t>Cas « complexes »</a:t>
            </a:r>
            <a:endParaRPr lang="fr-FR" dirty="0" smtClean="0">
              <a:latin typeface="Bahnschrift SemiBold SemiConden" panose="020B05020402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fr-FR" sz="2400" dirty="0" smtClean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57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360EE8F-A39A-5B4F-4C06-B5FFB78DDB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190" y="664119"/>
            <a:ext cx="10680212" cy="6483923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563100" y="440768"/>
            <a:ext cx="9833435" cy="691816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Franklin Gothic ATF Hvy" panose="020B0903060602040204"/>
              </a:rPr>
              <a:t>Le rôle du référent 2</a:t>
            </a:r>
            <a:r>
              <a:rPr lang="fr-FR" sz="3200" baseline="30000" dirty="0" smtClean="0">
                <a:latin typeface="Franklin Gothic ATF Hvy" panose="020B0903060602040204"/>
              </a:rPr>
              <a:t>ème</a:t>
            </a:r>
            <a:r>
              <a:rPr lang="fr-FR" sz="3200" dirty="0" smtClean="0">
                <a:latin typeface="Franklin Gothic ATF Hvy" panose="020B0903060602040204"/>
              </a:rPr>
              <a:t> ligne</a:t>
            </a:r>
            <a:endParaRPr lang="fr-FR" sz="3200" dirty="0">
              <a:latin typeface="Franklin Gothic ATF Hvy" panose="020B0903060602040204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85598E2-184C-F12F-A9A6-25BD1343DF53}"/>
              </a:ext>
            </a:extLst>
          </p:cNvPr>
          <p:cNvSpPr txBox="1"/>
          <p:nvPr/>
        </p:nvSpPr>
        <p:spPr>
          <a:xfrm>
            <a:off x="4503757" y="1363481"/>
            <a:ext cx="65650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>
                <a:latin typeface="Bahnschrift SemiBold SemiConden" panose="020B0502040204020203" pitchFamily="34" charset="0"/>
              </a:rPr>
              <a:t>Veiller à l’application des critères de répartition </a:t>
            </a:r>
          </a:p>
          <a:p>
            <a:pPr algn="r"/>
            <a:r>
              <a:rPr lang="fr-FR" sz="2000" dirty="0">
                <a:latin typeface="Bahnschrift SemiBold SemiConden" panose="020B0502040204020203" pitchFamily="34" charset="0"/>
              </a:rPr>
              <a:t>des demandes de diagnostic, entre les 2</a:t>
            </a:r>
            <a:r>
              <a:rPr lang="fr-FR" sz="2000" baseline="30000" dirty="0">
                <a:latin typeface="Bahnschrift SemiBold SemiConden" panose="020B0502040204020203" pitchFamily="34" charset="0"/>
              </a:rPr>
              <a:t>ème</a:t>
            </a:r>
            <a:r>
              <a:rPr lang="fr-FR" sz="2000" dirty="0">
                <a:latin typeface="Bahnschrift SemiBold SemiConden" panose="020B0502040204020203" pitchFamily="34" charset="0"/>
              </a:rPr>
              <a:t> et 3</a:t>
            </a:r>
            <a:r>
              <a:rPr lang="fr-FR" sz="2000" baseline="30000" dirty="0">
                <a:latin typeface="Bahnschrift SemiBold SemiConden" panose="020B0502040204020203" pitchFamily="34" charset="0"/>
              </a:rPr>
              <a:t>ème</a:t>
            </a:r>
            <a:r>
              <a:rPr lang="fr-FR" sz="2000" dirty="0">
                <a:latin typeface="Bahnschrift SemiBold SemiConden" panose="020B0502040204020203" pitchFamily="34" charset="0"/>
              </a:rPr>
              <a:t> lignes</a:t>
            </a:r>
          </a:p>
          <a:p>
            <a:endParaRPr lang="fr-FR" sz="2000" dirty="0" smtClean="0">
              <a:latin typeface="Bahnschrift SemiBold SemiConden" panose="020B0502040204020203" pitchFamily="34" charset="0"/>
            </a:endParaRPr>
          </a:p>
          <a:p>
            <a:pPr algn="r"/>
            <a:r>
              <a:rPr lang="fr-FR" sz="2000" dirty="0" smtClean="0">
                <a:latin typeface="Bahnschrift SemiBold SemiConden" panose="020B0502040204020203" pitchFamily="34" charset="0"/>
              </a:rPr>
              <a:t>Coordonner la montée en compétences des professionnels de 2</a:t>
            </a:r>
            <a:r>
              <a:rPr lang="fr-FR" sz="2000" baseline="30000" dirty="0" smtClean="0">
                <a:latin typeface="Bahnschrift SemiBold SemiConden" panose="020B0502040204020203" pitchFamily="34" charset="0"/>
              </a:rPr>
              <a:t>ème</a:t>
            </a:r>
            <a:r>
              <a:rPr lang="fr-FR" sz="2000" dirty="0" smtClean="0">
                <a:latin typeface="Bahnschrift SemiBold SemiConden" panose="020B0502040204020203" pitchFamily="34" charset="0"/>
              </a:rPr>
              <a:t> ligne de diagnostic</a:t>
            </a:r>
          </a:p>
          <a:p>
            <a:pPr algn="r"/>
            <a:endParaRPr lang="fr-FR" sz="2000" dirty="0">
              <a:latin typeface="Bahnschrift SemiBold SemiConden" panose="020B0502040204020203" pitchFamily="34" charset="0"/>
            </a:endParaRPr>
          </a:p>
          <a:p>
            <a:pPr algn="r"/>
            <a:r>
              <a:rPr lang="fr-FR" sz="2000" dirty="0" smtClean="0">
                <a:latin typeface="Bahnschrift SemiBold SemiConden" panose="020B0502040204020203" pitchFamily="34" charset="0"/>
              </a:rPr>
              <a:t>Être en interface entre les instances de tutelles </a:t>
            </a:r>
          </a:p>
          <a:p>
            <a:pPr algn="r"/>
            <a:r>
              <a:rPr lang="fr-FR" sz="2000" dirty="0" smtClean="0">
                <a:latin typeface="Bahnschrift SemiBold SemiConden" panose="020B0502040204020203" pitchFamily="34" charset="0"/>
              </a:rPr>
              <a:t>et la 2</a:t>
            </a:r>
            <a:r>
              <a:rPr lang="fr-FR" sz="2000" baseline="30000" dirty="0" smtClean="0">
                <a:latin typeface="Bahnschrift SemiBold SemiConden" panose="020B0502040204020203" pitchFamily="34" charset="0"/>
              </a:rPr>
              <a:t>ème</a:t>
            </a:r>
            <a:r>
              <a:rPr lang="fr-FR" sz="2000" dirty="0" smtClean="0">
                <a:latin typeface="Bahnschrift SemiBold SemiConden" panose="020B0502040204020203" pitchFamily="34" charset="0"/>
              </a:rPr>
              <a:t> ligne </a:t>
            </a:r>
          </a:p>
        </p:txBody>
      </p:sp>
      <p:pic>
        <p:nvPicPr>
          <p:cNvPr id="7" name="Image 6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7F0AD5E1-6278-3F2C-3391-A302A9C85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605" y="4577729"/>
            <a:ext cx="2543175" cy="18002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8" name="Connecteur droit 7"/>
          <p:cNvCxnSpPr/>
          <p:nvPr/>
        </p:nvCxnSpPr>
        <p:spPr>
          <a:xfrm>
            <a:off x="697485" y="1140129"/>
            <a:ext cx="10371295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C3E6BDA6-D4E1-1260-3CC7-BF9AE618FF17}"/>
              </a:ext>
            </a:extLst>
          </p:cNvPr>
          <p:cNvCxnSpPr/>
          <p:nvPr/>
        </p:nvCxnSpPr>
        <p:spPr>
          <a:xfrm flipH="1">
            <a:off x="11118971" y="1573615"/>
            <a:ext cx="200024" cy="0"/>
          </a:xfrm>
          <a:prstGeom prst="straightConnector1">
            <a:avLst/>
          </a:prstGeom>
          <a:ln w="3810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C3E6BDA6-D4E1-1260-3CC7-BF9AE618FF17}"/>
              </a:ext>
            </a:extLst>
          </p:cNvPr>
          <p:cNvCxnSpPr/>
          <p:nvPr/>
        </p:nvCxnSpPr>
        <p:spPr>
          <a:xfrm flipH="1">
            <a:off x="11118969" y="2468476"/>
            <a:ext cx="200024" cy="0"/>
          </a:xfrm>
          <a:prstGeom prst="straightConnector1">
            <a:avLst/>
          </a:prstGeom>
          <a:ln w="3810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C3E6BDA6-D4E1-1260-3CC7-BF9AE618FF17}"/>
              </a:ext>
            </a:extLst>
          </p:cNvPr>
          <p:cNvCxnSpPr/>
          <p:nvPr/>
        </p:nvCxnSpPr>
        <p:spPr>
          <a:xfrm flipH="1">
            <a:off x="11118969" y="3390692"/>
            <a:ext cx="200024" cy="0"/>
          </a:xfrm>
          <a:prstGeom prst="straightConnector1">
            <a:avLst/>
          </a:prstGeom>
          <a:ln w="3810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65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6311" y="3917784"/>
            <a:ext cx="9623898" cy="2230877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2" name="ZoneTexte 1"/>
          <p:cNvSpPr txBox="1"/>
          <p:nvPr/>
        </p:nvSpPr>
        <p:spPr>
          <a:xfrm>
            <a:off x="615599" y="4248393"/>
            <a:ext cx="9948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ATF Hvy" panose="020B0903060602040204" pitchFamily="34" charset="0"/>
              </a:rPr>
              <a:t>Les différentes lignes de diagnostique</a:t>
            </a:r>
            <a:r>
              <a:rPr lang="fr-FR" sz="600" dirty="0"/>
              <a:t>.</a:t>
            </a:r>
            <a:endParaRPr lang="fr-FR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ATF Hvy" panose="020B09030606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19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/>
        </p:nvSpPr>
        <p:spPr>
          <a:xfrm>
            <a:off x="-116732" y="642024"/>
            <a:ext cx="8579797" cy="1024648"/>
          </a:xfrm>
          <a:custGeom>
            <a:avLst/>
            <a:gdLst>
              <a:gd name="connsiteX0" fmla="*/ 0 w 8579797"/>
              <a:gd name="connsiteY0" fmla="*/ 0 h 1024648"/>
              <a:gd name="connsiteX1" fmla="*/ 8072337 w 8579797"/>
              <a:gd name="connsiteY1" fmla="*/ 0 h 1024648"/>
              <a:gd name="connsiteX2" fmla="*/ 8080443 w 8579797"/>
              <a:gd name="connsiteY2" fmla="*/ 0 h 1024648"/>
              <a:gd name="connsiteX3" fmla="*/ 8080443 w 8579797"/>
              <a:gd name="connsiteY3" fmla="*/ 825 h 1024648"/>
              <a:gd name="connsiteX4" fmla="*/ 8174608 w 8579797"/>
              <a:gd name="connsiteY4" fmla="*/ 10409 h 1024648"/>
              <a:gd name="connsiteX5" fmla="*/ 8579797 w 8579797"/>
              <a:gd name="connsiteY5" fmla="*/ 512324 h 1024648"/>
              <a:gd name="connsiteX6" fmla="*/ 8174608 w 8579797"/>
              <a:gd name="connsiteY6" fmla="*/ 1014239 h 1024648"/>
              <a:gd name="connsiteX7" fmla="*/ 8080443 w 8579797"/>
              <a:gd name="connsiteY7" fmla="*/ 1023823 h 1024648"/>
              <a:gd name="connsiteX8" fmla="*/ 8080443 w 8579797"/>
              <a:gd name="connsiteY8" fmla="*/ 1024647 h 1024648"/>
              <a:gd name="connsiteX9" fmla="*/ 8072347 w 8579797"/>
              <a:gd name="connsiteY9" fmla="*/ 1024647 h 1024648"/>
              <a:gd name="connsiteX10" fmla="*/ 8072337 w 8579797"/>
              <a:gd name="connsiteY10" fmla="*/ 1024648 h 1024648"/>
              <a:gd name="connsiteX11" fmla="*/ 8072327 w 8579797"/>
              <a:gd name="connsiteY11" fmla="*/ 1024647 h 1024648"/>
              <a:gd name="connsiteX12" fmla="*/ 0 w 8579797"/>
              <a:gd name="connsiteY12" fmla="*/ 1024647 h 102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79797" h="1024648">
                <a:moveTo>
                  <a:pt x="0" y="0"/>
                </a:moveTo>
                <a:lnTo>
                  <a:pt x="8072337" y="0"/>
                </a:lnTo>
                <a:lnTo>
                  <a:pt x="8080443" y="0"/>
                </a:lnTo>
                <a:lnTo>
                  <a:pt x="8080443" y="825"/>
                </a:lnTo>
                <a:lnTo>
                  <a:pt x="8174608" y="10409"/>
                </a:lnTo>
                <a:cubicBezTo>
                  <a:pt x="8405849" y="58181"/>
                  <a:pt x="8579797" y="264744"/>
                  <a:pt x="8579797" y="512324"/>
                </a:cubicBezTo>
                <a:cubicBezTo>
                  <a:pt x="8579797" y="759904"/>
                  <a:pt x="8405849" y="966467"/>
                  <a:pt x="8174608" y="1014239"/>
                </a:cubicBezTo>
                <a:lnTo>
                  <a:pt x="8080443" y="1023823"/>
                </a:lnTo>
                <a:lnTo>
                  <a:pt x="8080443" y="1024647"/>
                </a:lnTo>
                <a:lnTo>
                  <a:pt x="8072347" y="1024647"/>
                </a:lnTo>
                <a:lnTo>
                  <a:pt x="8072337" y="1024648"/>
                </a:lnTo>
                <a:lnTo>
                  <a:pt x="8072327" y="1024647"/>
                </a:lnTo>
                <a:lnTo>
                  <a:pt x="0" y="102464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028732" y="738849"/>
            <a:ext cx="994815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ATF Hvy" panose="020B0903060602040204" pitchFamily="34" charset="0"/>
              </a:rPr>
              <a:t>1</a:t>
            </a:r>
            <a:r>
              <a:rPr lang="fr-FR" sz="4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ATF Hvy" panose="020B0903060602040204" pitchFamily="34" charset="0"/>
              </a:rPr>
              <a:t>er</a:t>
            </a:r>
            <a:r>
              <a:rPr lang="fr-F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ATF Hvy" panose="020B0903060602040204" pitchFamily="34" charset="0"/>
              </a:rPr>
              <a:t> ligne : repérage  </a:t>
            </a:r>
          </a:p>
          <a:p>
            <a:endParaRPr lang="fr-FR" sz="8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2717322" y="2061712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Bahnschrift SemiBold SemiConden" panose="020B0502040204020203" pitchFamily="34" charset="0"/>
              </a:rPr>
              <a:t>Confirmer rapidement les premiers signaux d’alerte</a:t>
            </a:r>
            <a:endParaRPr lang="fr-FR" sz="2400"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Flèche droite rayée 2"/>
          <p:cNvSpPr/>
          <p:nvPr/>
        </p:nvSpPr>
        <p:spPr>
          <a:xfrm>
            <a:off x="1000664" y="2061712"/>
            <a:ext cx="1595887" cy="830997"/>
          </a:xfrm>
          <a:prstGeom prst="stripedRightArrow">
            <a:avLst>
              <a:gd name="adj1" fmla="val 47924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85598E2-184C-F12F-A9A6-25BD1343DF53}"/>
              </a:ext>
            </a:extLst>
          </p:cNvPr>
          <p:cNvSpPr txBox="1"/>
          <p:nvPr/>
        </p:nvSpPr>
        <p:spPr>
          <a:xfrm>
            <a:off x="2717322" y="3571843"/>
            <a:ext cx="656502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latin typeface="Bahnschrift SemiBold SemiConden" panose="020B0502040204020203" pitchFamily="34" charset="0"/>
              </a:rPr>
              <a:t>Adresser au besoin vers des professionnels de 2</a:t>
            </a:r>
            <a:r>
              <a:rPr lang="fr-FR" sz="2000" baseline="30000" dirty="0">
                <a:latin typeface="Bahnschrift SemiBold SemiConden" panose="020B0502040204020203" pitchFamily="34" charset="0"/>
              </a:rPr>
              <a:t>ème</a:t>
            </a:r>
            <a:r>
              <a:rPr lang="fr-FR" sz="2000" dirty="0">
                <a:latin typeface="Bahnschrift SemiBold SemiConden" panose="020B0502040204020203" pitchFamily="34" charset="0"/>
              </a:rPr>
              <a:t> ligne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latin typeface="Bahnschrift SemiBold SemiConden" panose="020B0502040204020203" pitchFamily="34" charset="0"/>
              </a:rPr>
              <a:t>Repérer les premiers signes d’alertes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Bahnschrift SemiBold SemiConden" panose="020B0502040204020203" pitchFamily="34" charset="0"/>
              </a:rPr>
              <a:t>Consultation de première intention</a:t>
            </a:r>
          </a:p>
          <a:p>
            <a:endParaRPr lang="fr-FR" sz="2000" dirty="0" smtClean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2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/>
        </p:nvSpPr>
        <p:spPr>
          <a:xfrm>
            <a:off x="-116732" y="642024"/>
            <a:ext cx="8579797" cy="1024648"/>
          </a:xfrm>
          <a:custGeom>
            <a:avLst/>
            <a:gdLst>
              <a:gd name="connsiteX0" fmla="*/ 0 w 8579797"/>
              <a:gd name="connsiteY0" fmla="*/ 0 h 1024648"/>
              <a:gd name="connsiteX1" fmla="*/ 8072337 w 8579797"/>
              <a:gd name="connsiteY1" fmla="*/ 0 h 1024648"/>
              <a:gd name="connsiteX2" fmla="*/ 8080443 w 8579797"/>
              <a:gd name="connsiteY2" fmla="*/ 0 h 1024648"/>
              <a:gd name="connsiteX3" fmla="*/ 8080443 w 8579797"/>
              <a:gd name="connsiteY3" fmla="*/ 825 h 1024648"/>
              <a:gd name="connsiteX4" fmla="*/ 8174608 w 8579797"/>
              <a:gd name="connsiteY4" fmla="*/ 10409 h 1024648"/>
              <a:gd name="connsiteX5" fmla="*/ 8579797 w 8579797"/>
              <a:gd name="connsiteY5" fmla="*/ 512324 h 1024648"/>
              <a:gd name="connsiteX6" fmla="*/ 8174608 w 8579797"/>
              <a:gd name="connsiteY6" fmla="*/ 1014239 h 1024648"/>
              <a:gd name="connsiteX7" fmla="*/ 8080443 w 8579797"/>
              <a:gd name="connsiteY7" fmla="*/ 1023823 h 1024648"/>
              <a:gd name="connsiteX8" fmla="*/ 8080443 w 8579797"/>
              <a:gd name="connsiteY8" fmla="*/ 1024647 h 1024648"/>
              <a:gd name="connsiteX9" fmla="*/ 8072347 w 8579797"/>
              <a:gd name="connsiteY9" fmla="*/ 1024647 h 1024648"/>
              <a:gd name="connsiteX10" fmla="*/ 8072337 w 8579797"/>
              <a:gd name="connsiteY10" fmla="*/ 1024648 h 1024648"/>
              <a:gd name="connsiteX11" fmla="*/ 8072327 w 8579797"/>
              <a:gd name="connsiteY11" fmla="*/ 1024647 h 1024648"/>
              <a:gd name="connsiteX12" fmla="*/ 0 w 8579797"/>
              <a:gd name="connsiteY12" fmla="*/ 1024647 h 102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79797" h="1024648">
                <a:moveTo>
                  <a:pt x="0" y="0"/>
                </a:moveTo>
                <a:lnTo>
                  <a:pt x="8072337" y="0"/>
                </a:lnTo>
                <a:lnTo>
                  <a:pt x="8080443" y="0"/>
                </a:lnTo>
                <a:lnTo>
                  <a:pt x="8080443" y="825"/>
                </a:lnTo>
                <a:lnTo>
                  <a:pt x="8174608" y="10409"/>
                </a:lnTo>
                <a:cubicBezTo>
                  <a:pt x="8405849" y="58181"/>
                  <a:pt x="8579797" y="264744"/>
                  <a:pt x="8579797" y="512324"/>
                </a:cubicBezTo>
                <a:cubicBezTo>
                  <a:pt x="8579797" y="759904"/>
                  <a:pt x="8405849" y="966467"/>
                  <a:pt x="8174608" y="1014239"/>
                </a:cubicBezTo>
                <a:lnTo>
                  <a:pt x="8080443" y="1023823"/>
                </a:lnTo>
                <a:lnTo>
                  <a:pt x="8080443" y="1024647"/>
                </a:lnTo>
                <a:lnTo>
                  <a:pt x="8072347" y="1024647"/>
                </a:lnTo>
                <a:lnTo>
                  <a:pt x="8072337" y="1024648"/>
                </a:lnTo>
                <a:lnTo>
                  <a:pt x="8072327" y="1024647"/>
                </a:lnTo>
                <a:lnTo>
                  <a:pt x="0" y="102464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180197" y="738849"/>
            <a:ext cx="994815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ATF Hvy" panose="020B0903060602040204" pitchFamily="34" charset="0"/>
              </a:rPr>
              <a:t>2</a:t>
            </a:r>
            <a:r>
              <a:rPr lang="fr-FR" sz="4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ATF Hvy" panose="020B0903060602040204" pitchFamily="34" charset="0"/>
              </a:rPr>
              <a:t>e</a:t>
            </a:r>
            <a:r>
              <a:rPr lang="fr-F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ATF Hvy" panose="020B0903060602040204" pitchFamily="34" charset="0"/>
              </a:rPr>
              <a:t> ligne : Diagnostic simple </a:t>
            </a:r>
          </a:p>
          <a:p>
            <a:endParaRPr lang="fr-FR" sz="8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2717322" y="2061712"/>
            <a:ext cx="4787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Bahnschrift SemiBold SemiConden" panose="020B0502040204020203" pitchFamily="34" charset="0"/>
              </a:rPr>
              <a:t>Intervenir immédiatement et réduire les délais de diagnostic</a:t>
            </a:r>
            <a:endParaRPr lang="fr-FR" sz="2400" dirty="0">
              <a:latin typeface="Bahnschrift SemiBold SemiConden" panose="020B0502040204020203" pitchFamily="34" charset="0"/>
            </a:endParaRPr>
          </a:p>
        </p:txBody>
      </p:sp>
      <p:sp>
        <p:nvSpPr>
          <p:cNvPr id="5" name="Flèche droite rayée 4"/>
          <p:cNvSpPr/>
          <p:nvPr/>
        </p:nvSpPr>
        <p:spPr>
          <a:xfrm>
            <a:off x="1000664" y="2061712"/>
            <a:ext cx="1595887" cy="830997"/>
          </a:xfrm>
          <a:prstGeom prst="stripedRightArrow">
            <a:avLst>
              <a:gd name="adj1" fmla="val 47924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85598E2-184C-F12F-A9A6-25BD1343DF53}"/>
              </a:ext>
            </a:extLst>
          </p:cNvPr>
          <p:cNvSpPr txBox="1"/>
          <p:nvPr/>
        </p:nvSpPr>
        <p:spPr>
          <a:xfrm>
            <a:off x="2717322" y="3571843"/>
            <a:ext cx="65650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Bahnschrift SemiBold SemiConden" panose="020B0502040204020203" pitchFamily="34" charset="0"/>
              </a:rPr>
              <a:t>Confirmer ou non le diagnostic de TSA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Bahnschrift SemiBold SemiConden" panose="020B0502040204020203" pitchFamily="34" charset="0"/>
              </a:rPr>
              <a:t>Mettre en œuvre une orientation vers un dispositif d’accompagnement spécifique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Bahnschrift SemiBold SemiConden" panose="020B0502040204020203" pitchFamily="34" charset="0"/>
              </a:rPr>
              <a:t>Adresser au besoin vers des professionnels de 3</a:t>
            </a:r>
            <a:r>
              <a:rPr lang="fr-FR" sz="2000" baseline="30000" dirty="0" smtClean="0">
                <a:latin typeface="Bahnschrift SemiBold SemiConden" panose="020B0502040204020203" pitchFamily="34" charset="0"/>
              </a:rPr>
              <a:t>ème</a:t>
            </a:r>
            <a:r>
              <a:rPr lang="fr-FR" sz="2000" dirty="0" smtClean="0">
                <a:latin typeface="Bahnschrift SemiBold SemiConden" panose="020B0502040204020203" pitchFamily="34" charset="0"/>
              </a:rPr>
              <a:t> ligne après évaluation de la complexité</a:t>
            </a:r>
          </a:p>
          <a:p>
            <a:endParaRPr lang="fr-FR" sz="2000" dirty="0" smtClean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1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/>
        </p:nvSpPr>
        <p:spPr>
          <a:xfrm>
            <a:off x="-116732" y="642024"/>
            <a:ext cx="8579797" cy="1024648"/>
          </a:xfrm>
          <a:custGeom>
            <a:avLst/>
            <a:gdLst>
              <a:gd name="connsiteX0" fmla="*/ 0 w 8579797"/>
              <a:gd name="connsiteY0" fmla="*/ 0 h 1024648"/>
              <a:gd name="connsiteX1" fmla="*/ 8072337 w 8579797"/>
              <a:gd name="connsiteY1" fmla="*/ 0 h 1024648"/>
              <a:gd name="connsiteX2" fmla="*/ 8080443 w 8579797"/>
              <a:gd name="connsiteY2" fmla="*/ 0 h 1024648"/>
              <a:gd name="connsiteX3" fmla="*/ 8080443 w 8579797"/>
              <a:gd name="connsiteY3" fmla="*/ 825 h 1024648"/>
              <a:gd name="connsiteX4" fmla="*/ 8174608 w 8579797"/>
              <a:gd name="connsiteY4" fmla="*/ 10409 h 1024648"/>
              <a:gd name="connsiteX5" fmla="*/ 8579797 w 8579797"/>
              <a:gd name="connsiteY5" fmla="*/ 512324 h 1024648"/>
              <a:gd name="connsiteX6" fmla="*/ 8174608 w 8579797"/>
              <a:gd name="connsiteY6" fmla="*/ 1014239 h 1024648"/>
              <a:gd name="connsiteX7" fmla="*/ 8080443 w 8579797"/>
              <a:gd name="connsiteY7" fmla="*/ 1023823 h 1024648"/>
              <a:gd name="connsiteX8" fmla="*/ 8080443 w 8579797"/>
              <a:gd name="connsiteY8" fmla="*/ 1024647 h 1024648"/>
              <a:gd name="connsiteX9" fmla="*/ 8072347 w 8579797"/>
              <a:gd name="connsiteY9" fmla="*/ 1024647 h 1024648"/>
              <a:gd name="connsiteX10" fmla="*/ 8072337 w 8579797"/>
              <a:gd name="connsiteY10" fmla="*/ 1024648 h 1024648"/>
              <a:gd name="connsiteX11" fmla="*/ 8072327 w 8579797"/>
              <a:gd name="connsiteY11" fmla="*/ 1024647 h 1024648"/>
              <a:gd name="connsiteX12" fmla="*/ 0 w 8579797"/>
              <a:gd name="connsiteY12" fmla="*/ 1024647 h 102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79797" h="1024648">
                <a:moveTo>
                  <a:pt x="0" y="0"/>
                </a:moveTo>
                <a:lnTo>
                  <a:pt x="8072337" y="0"/>
                </a:lnTo>
                <a:lnTo>
                  <a:pt x="8080443" y="0"/>
                </a:lnTo>
                <a:lnTo>
                  <a:pt x="8080443" y="825"/>
                </a:lnTo>
                <a:lnTo>
                  <a:pt x="8174608" y="10409"/>
                </a:lnTo>
                <a:cubicBezTo>
                  <a:pt x="8405849" y="58181"/>
                  <a:pt x="8579797" y="264744"/>
                  <a:pt x="8579797" y="512324"/>
                </a:cubicBezTo>
                <a:cubicBezTo>
                  <a:pt x="8579797" y="759904"/>
                  <a:pt x="8405849" y="966467"/>
                  <a:pt x="8174608" y="1014239"/>
                </a:cubicBezTo>
                <a:lnTo>
                  <a:pt x="8080443" y="1023823"/>
                </a:lnTo>
                <a:lnTo>
                  <a:pt x="8080443" y="1024647"/>
                </a:lnTo>
                <a:lnTo>
                  <a:pt x="8072347" y="1024647"/>
                </a:lnTo>
                <a:lnTo>
                  <a:pt x="8072337" y="1024648"/>
                </a:lnTo>
                <a:lnTo>
                  <a:pt x="8072327" y="1024647"/>
                </a:lnTo>
                <a:lnTo>
                  <a:pt x="0" y="102464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14954" y="738849"/>
            <a:ext cx="994815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ATF Hvy" panose="020B0903060602040204" pitchFamily="34" charset="0"/>
              </a:rPr>
              <a:t>3</a:t>
            </a:r>
            <a:r>
              <a:rPr lang="fr-FR" sz="4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ATF Hvy" panose="020B0903060602040204" pitchFamily="34" charset="0"/>
              </a:rPr>
              <a:t>e</a:t>
            </a:r>
            <a:r>
              <a:rPr lang="fr-F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ATF Hvy" panose="020B0903060602040204" pitchFamily="34" charset="0"/>
              </a:rPr>
              <a:t> ligne : Diagnostic complexe </a:t>
            </a:r>
          </a:p>
          <a:p>
            <a:endParaRPr lang="fr-FR" sz="8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2717323" y="2061712"/>
            <a:ext cx="3786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Bahnschrift SemiBold SemiConden" panose="020B0502040204020203" pitchFamily="34" charset="0"/>
              </a:rPr>
              <a:t>Intervenir rapidement </a:t>
            </a:r>
          </a:p>
          <a:p>
            <a:r>
              <a:rPr lang="fr-FR" sz="2400" dirty="0" smtClean="0">
                <a:latin typeface="Bahnschrift SemiBold SemiConden" panose="020B0502040204020203" pitchFamily="34" charset="0"/>
              </a:rPr>
              <a:t>sur les diagnostics complexes</a:t>
            </a:r>
            <a:endParaRPr lang="fr-FR" sz="2400" dirty="0">
              <a:latin typeface="Bahnschrift SemiBold SemiConden" panose="020B0502040204020203" pitchFamily="34" charset="0"/>
            </a:endParaRPr>
          </a:p>
        </p:txBody>
      </p:sp>
      <p:sp>
        <p:nvSpPr>
          <p:cNvPr id="5" name="Flèche droite rayée 4"/>
          <p:cNvSpPr/>
          <p:nvPr/>
        </p:nvSpPr>
        <p:spPr>
          <a:xfrm>
            <a:off x="1000664" y="2061712"/>
            <a:ext cx="1595887" cy="830997"/>
          </a:xfrm>
          <a:prstGeom prst="stripedRightArrow">
            <a:avLst>
              <a:gd name="adj1" fmla="val 47924"/>
              <a:gd name="adj2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85598E2-184C-F12F-A9A6-25BD1343DF53}"/>
              </a:ext>
            </a:extLst>
          </p:cNvPr>
          <p:cNvSpPr txBox="1"/>
          <p:nvPr/>
        </p:nvSpPr>
        <p:spPr>
          <a:xfrm>
            <a:off x="2717322" y="3571843"/>
            <a:ext cx="65650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Bahnschrift SemiBold SemiConden" panose="020B0502040204020203" pitchFamily="34" charset="0"/>
              </a:rPr>
              <a:t>Confirmer ou non le diagnostic de TSA dans les situations complexes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Bahnschrift SemiBold SemiConden" panose="020B0502040204020203" pitchFamily="34" charset="0"/>
              </a:rPr>
              <a:t>Réaliser des bilans complémentaires nécessaires au diagnostic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Bahnschrift SemiBold SemiConden" panose="020B0502040204020203" pitchFamily="34" charset="0"/>
              </a:rPr>
              <a:t>Faire le lien avec les professionnels de 1</a:t>
            </a:r>
            <a:r>
              <a:rPr lang="fr-FR" sz="2000" baseline="30000" dirty="0" smtClean="0">
                <a:latin typeface="Bahnschrift SemiBold SemiConden" panose="020B0502040204020203" pitchFamily="34" charset="0"/>
              </a:rPr>
              <a:t>ère</a:t>
            </a:r>
            <a:r>
              <a:rPr lang="fr-FR" sz="2000" dirty="0" smtClean="0">
                <a:latin typeface="Bahnschrift SemiBold SemiConden" panose="020B0502040204020203" pitchFamily="34" charset="0"/>
              </a:rPr>
              <a:t> et 2</a:t>
            </a:r>
            <a:r>
              <a:rPr lang="fr-FR" sz="2000" baseline="30000" dirty="0" smtClean="0">
                <a:latin typeface="Bahnschrift SemiBold SemiConden" panose="020B0502040204020203" pitchFamily="34" charset="0"/>
              </a:rPr>
              <a:t>ème</a:t>
            </a:r>
            <a:r>
              <a:rPr lang="fr-FR" sz="2000" dirty="0" smtClean="0">
                <a:latin typeface="Bahnschrift SemiBold SemiConden" panose="020B0502040204020203" pitchFamily="34" charset="0"/>
              </a:rPr>
              <a:t> ligne</a:t>
            </a:r>
          </a:p>
          <a:p>
            <a:endParaRPr lang="fr-FR" sz="2000" dirty="0" smtClean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11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461</Words>
  <Application>Microsoft Office PowerPoint</Application>
  <PresentationFormat>Grand écran</PresentationFormat>
  <Paragraphs>98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6" baseType="lpstr">
      <vt:lpstr>Aptos</vt:lpstr>
      <vt:lpstr>Aptos Display</vt:lpstr>
      <vt:lpstr>Arial</vt:lpstr>
      <vt:lpstr>Bahnschrift SemiBold SemiConden</vt:lpstr>
      <vt:lpstr>Candara</vt:lpstr>
      <vt:lpstr>Dosis</vt:lpstr>
      <vt:lpstr>Franklin Gothic ATF Hvy</vt:lpstr>
      <vt:lpstr>Gill Sans MT</vt:lpstr>
      <vt:lpstr>Gill Sans Nova Book</vt:lpstr>
      <vt:lpstr>Wingdings</vt:lpstr>
      <vt:lpstr>Thème Office</vt:lpstr>
      <vt:lpstr>Journée Partenaires</vt:lpstr>
      <vt:lpstr>Un besoin de structuration</vt:lpstr>
      <vt:lpstr>Un besoin de structuration</vt:lpstr>
      <vt:lpstr>Faciliter le parcours diagnostique</vt:lpstr>
      <vt:lpstr>Le rôle du référent 2ème ligne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Rémi Bianco Loitron</dc:creator>
  <cp:lastModifiedBy>SELIG Elisabeth</cp:lastModifiedBy>
  <cp:revision>33</cp:revision>
  <dcterms:created xsi:type="dcterms:W3CDTF">2024-01-16T10:29:18Z</dcterms:created>
  <dcterms:modified xsi:type="dcterms:W3CDTF">2024-02-15T12:53:16Z</dcterms:modified>
</cp:coreProperties>
</file>