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handoutMasterIdLst>
    <p:handoutMasterId r:id="rId47"/>
  </p:handoutMasterIdLst>
  <p:sldIdLst>
    <p:sldId id="256" r:id="rId2"/>
    <p:sldId id="292" r:id="rId3"/>
    <p:sldId id="259" r:id="rId4"/>
    <p:sldId id="328" r:id="rId5"/>
    <p:sldId id="261" r:id="rId6"/>
    <p:sldId id="487" r:id="rId7"/>
    <p:sldId id="262" r:id="rId8"/>
    <p:sldId id="379" r:id="rId9"/>
    <p:sldId id="264" r:id="rId10"/>
    <p:sldId id="380" r:id="rId11"/>
    <p:sldId id="265" r:id="rId12"/>
    <p:sldId id="494" r:id="rId13"/>
    <p:sldId id="277" r:id="rId14"/>
    <p:sldId id="451" r:id="rId15"/>
    <p:sldId id="452" r:id="rId16"/>
    <p:sldId id="453" r:id="rId17"/>
    <p:sldId id="458" r:id="rId18"/>
    <p:sldId id="467" r:id="rId19"/>
    <p:sldId id="479" r:id="rId20"/>
    <p:sldId id="486" r:id="rId21"/>
    <p:sldId id="478" r:id="rId22"/>
    <p:sldId id="480" r:id="rId23"/>
    <p:sldId id="481" r:id="rId24"/>
    <p:sldId id="483" r:id="rId25"/>
    <p:sldId id="485" r:id="rId26"/>
    <p:sldId id="465" r:id="rId27"/>
    <p:sldId id="484" r:id="rId28"/>
    <p:sldId id="282" r:id="rId29"/>
    <p:sldId id="462" r:id="rId30"/>
    <p:sldId id="497" r:id="rId31"/>
    <p:sldId id="498" r:id="rId32"/>
    <p:sldId id="463" r:id="rId33"/>
    <p:sldId id="488" r:id="rId34"/>
    <p:sldId id="489" r:id="rId35"/>
    <p:sldId id="461" r:id="rId36"/>
    <p:sldId id="482" r:id="rId37"/>
    <p:sldId id="496" r:id="rId38"/>
    <p:sldId id="464" r:id="rId39"/>
    <p:sldId id="495" r:id="rId40"/>
    <p:sldId id="493" r:id="rId41"/>
    <p:sldId id="490" r:id="rId42"/>
    <p:sldId id="491" r:id="rId43"/>
    <p:sldId id="492" r:id="rId44"/>
    <p:sldId id="327" r:id="rId45"/>
  </p:sldIdLst>
  <p:sldSz cx="9144000" cy="6858000" type="screen4x3"/>
  <p:notesSz cx="6858000" cy="9926638"/>
  <p:defaultTextStyle>
    <a:defPPr>
      <a:defRPr lang="en-GB"/>
    </a:defPPr>
    <a:lvl1pPr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1pPr>
    <a:lvl2pPr marL="742950" indent="-28575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2pPr>
    <a:lvl3pPr marL="1143000" indent="-22860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3pPr>
    <a:lvl4pPr marL="1600200" indent="-22860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4pPr>
    <a:lvl5pPr marL="2057400" indent="-228600" algn="ctr" defTabSz="449263" rtl="0" fontAlgn="base">
      <a:spcBef>
        <a:spcPct val="0"/>
      </a:spcBef>
      <a:spcAft>
        <a:spcPct val="0"/>
      </a:spcAft>
      <a:buSzPct val="100000"/>
      <a:defRPr sz="2000" b="1" kern="1200">
        <a:solidFill>
          <a:srgbClr val="333399"/>
        </a:solidFill>
        <a:latin typeface="Arial" pitchFamily="34" charset="0"/>
        <a:ea typeface="MS PGothic" pitchFamily="34" charset="-128"/>
        <a:cs typeface="Arial" pitchFamily="34" charset="0"/>
      </a:defRPr>
    </a:lvl5pPr>
    <a:lvl6pPr marL="2286000" algn="l" defTabSz="914400" rtl="0" eaLnBrk="1" latinLnBrk="0" hangingPunct="1">
      <a:defRPr sz="2000" b="1" kern="1200">
        <a:solidFill>
          <a:srgbClr val="333399"/>
        </a:solidFill>
        <a:latin typeface="Arial" pitchFamily="34" charset="0"/>
        <a:ea typeface="MS PGothic" pitchFamily="34" charset="-128"/>
        <a:cs typeface="Arial" pitchFamily="34" charset="0"/>
      </a:defRPr>
    </a:lvl6pPr>
    <a:lvl7pPr marL="2743200" algn="l" defTabSz="914400" rtl="0" eaLnBrk="1" latinLnBrk="0" hangingPunct="1">
      <a:defRPr sz="2000" b="1" kern="1200">
        <a:solidFill>
          <a:srgbClr val="333399"/>
        </a:solidFill>
        <a:latin typeface="Arial" pitchFamily="34" charset="0"/>
        <a:ea typeface="MS PGothic" pitchFamily="34" charset="-128"/>
        <a:cs typeface="Arial" pitchFamily="34" charset="0"/>
      </a:defRPr>
    </a:lvl7pPr>
    <a:lvl8pPr marL="3200400" algn="l" defTabSz="914400" rtl="0" eaLnBrk="1" latinLnBrk="0" hangingPunct="1">
      <a:defRPr sz="2000" b="1" kern="1200">
        <a:solidFill>
          <a:srgbClr val="333399"/>
        </a:solidFill>
        <a:latin typeface="Arial" pitchFamily="34" charset="0"/>
        <a:ea typeface="MS PGothic" pitchFamily="34" charset="-128"/>
        <a:cs typeface="Arial" pitchFamily="34" charset="0"/>
      </a:defRPr>
    </a:lvl8pPr>
    <a:lvl9pPr marL="3657600" algn="l" defTabSz="914400" rtl="0" eaLnBrk="1" latinLnBrk="0" hangingPunct="1">
      <a:defRPr sz="2000" b="1" kern="1200">
        <a:solidFill>
          <a:srgbClr val="333399"/>
        </a:solidFill>
        <a:latin typeface="Arial" pitchFamily="34" charset="0"/>
        <a:ea typeface="MS PGothic" pitchFamily="34" charset="-128"/>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p15:clr>
            <a:srgbClr val="A4A3A4"/>
          </p15:clr>
        </p15:guide>
        <p15:guide id="2" pos="2160">
          <p15:clr>
            <a:srgbClr val="A4A3A4"/>
          </p15:clr>
        </p15:guide>
        <p15:guide id="3" pos="217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a:srgbClr val="FF9C00"/>
    <a:srgbClr val="2DF2FF"/>
    <a:srgbClr val="00FDFF"/>
    <a:srgbClr val="CCECFF"/>
    <a:srgbClr val="941651"/>
    <a:srgbClr val="FF6600"/>
    <a:srgbClr val="CCFFFF"/>
    <a:srgbClr val="99C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2593"/>
  </p:normalViewPr>
  <p:slideViewPr>
    <p:cSldViewPr>
      <p:cViewPr varScale="1">
        <p:scale>
          <a:sx n="103" d="100"/>
          <a:sy n="103" d="100"/>
        </p:scale>
        <p:origin x="2004"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222"/>
    </p:cViewPr>
  </p:notesTextViewPr>
  <p:sorterViewPr>
    <p:cViewPr>
      <p:scale>
        <a:sx n="36" d="100"/>
        <a:sy n="36" d="100"/>
      </p:scale>
      <p:origin x="0" y="0"/>
    </p:cViewPr>
  </p:sorterViewPr>
  <p:notesViewPr>
    <p:cSldViewPr>
      <p:cViewPr varScale="1">
        <p:scale>
          <a:sx n="59" d="100"/>
          <a:sy n="59" d="100"/>
        </p:scale>
        <p:origin x="-1752" y="-72"/>
      </p:cViewPr>
      <p:guideLst>
        <p:guide orient="horz" pos="2881"/>
        <p:guide pos="2160"/>
        <p:guide pos="217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NT_BRUMATH\services\G03\CRA\Rapport%20d'activit&#233;%20CRA\RA%202021\Diag.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demandeurs!$B$2</c:f>
              <c:strCache>
                <c:ptCount val="1"/>
                <c:pt idx="0">
                  <c:v>Famille + bénéficiaires</c:v>
                </c:pt>
              </c:strCache>
            </c:strRef>
          </c:tx>
          <c:spPr>
            <a:solidFill>
              <a:schemeClr val="accent1"/>
            </a:solidFill>
            <a:ln>
              <a:noFill/>
            </a:ln>
            <a:effectLst/>
            <a:sp3d/>
          </c:spPr>
          <c:invertIfNegative val="0"/>
          <c:cat>
            <c:numRef>
              <c:f>demandeurs!$C$1:$F$1</c:f>
              <c:numCache>
                <c:formatCode>General</c:formatCode>
                <c:ptCount val="4"/>
                <c:pt idx="0">
                  <c:v>2018</c:v>
                </c:pt>
                <c:pt idx="1">
                  <c:v>2019</c:v>
                </c:pt>
                <c:pt idx="2">
                  <c:v>2020</c:v>
                </c:pt>
                <c:pt idx="3">
                  <c:v>2021</c:v>
                </c:pt>
              </c:numCache>
            </c:numRef>
          </c:cat>
          <c:val>
            <c:numRef>
              <c:f>demandeurs!$C$2:$F$2</c:f>
              <c:numCache>
                <c:formatCode>#,##0</c:formatCode>
                <c:ptCount val="4"/>
                <c:pt idx="0">
                  <c:v>163</c:v>
                </c:pt>
                <c:pt idx="1">
                  <c:v>211</c:v>
                </c:pt>
                <c:pt idx="2">
                  <c:v>134</c:v>
                </c:pt>
                <c:pt idx="3">
                  <c:v>306</c:v>
                </c:pt>
              </c:numCache>
            </c:numRef>
          </c:val>
          <c:extLst>
            <c:ext xmlns:c16="http://schemas.microsoft.com/office/drawing/2014/chart" uri="{C3380CC4-5D6E-409C-BE32-E72D297353CC}">
              <c16:uniqueId val="{00000000-8FFB-473C-82EC-BAD5938AA892}"/>
            </c:ext>
          </c:extLst>
        </c:ser>
        <c:ser>
          <c:idx val="1"/>
          <c:order val="1"/>
          <c:tx>
            <c:strRef>
              <c:f>demandeurs!$B$3</c:f>
              <c:strCache>
                <c:ptCount val="1"/>
                <c:pt idx="0">
                  <c:v>Association de famille et d'usagers</c:v>
                </c:pt>
              </c:strCache>
            </c:strRef>
          </c:tx>
          <c:spPr>
            <a:solidFill>
              <a:schemeClr val="accent2"/>
            </a:solidFill>
            <a:ln>
              <a:noFill/>
            </a:ln>
            <a:effectLst/>
            <a:sp3d/>
          </c:spPr>
          <c:invertIfNegative val="0"/>
          <c:cat>
            <c:numRef>
              <c:f>demandeurs!$C$1:$F$1</c:f>
              <c:numCache>
                <c:formatCode>General</c:formatCode>
                <c:ptCount val="4"/>
                <c:pt idx="0">
                  <c:v>2018</c:v>
                </c:pt>
                <c:pt idx="1">
                  <c:v>2019</c:v>
                </c:pt>
                <c:pt idx="2">
                  <c:v>2020</c:v>
                </c:pt>
                <c:pt idx="3">
                  <c:v>2021</c:v>
                </c:pt>
              </c:numCache>
            </c:numRef>
          </c:cat>
          <c:val>
            <c:numRef>
              <c:f>demandeurs!$C$3:$F$3</c:f>
              <c:numCache>
                <c:formatCode>#,##0</c:formatCode>
                <c:ptCount val="4"/>
                <c:pt idx="0">
                  <c:v>0</c:v>
                </c:pt>
                <c:pt idx="1">
                  <c:v>5</c:v>
                </c:pt>
                <c:pt idx="2">
                  <c:v>1</c:v>
                </c:pt>
                <c:pt idx="3">
                  <c:v>0</c:v>
                </c:pt>
              </c:numCache>
            </c:numRef>
          </c:val>
          <c:extLst>
            <c:ext xmlns:c16="http://schemas.microsoft.com/office/drawing/2014/chart" uri="{C3380CC4-5D6E-409C-BE32-E72D297353CC}">
              <c16:uniqueId val="{00000001-8FFB-473C-82EC-BAD5938AA892}"/>
            </c:ext>
          </c:extLst>
        </c:ser>
        <c:ser>
          <c:idx val="2"/>
          <c:order val="2"/>
          <c:tx>
            <c:strRef>
              <c:f>demandeurs!$B$4</c:f>
              <c:strCache>
                <c:ptCount val="1"/>
                <c:pt idx="0">
                  <c:v>Ecole</c:v>
                </c:pt>
              </c:strCache>
            </c:strRef>
          </c:tx>
          <c:spPr>
            <a:solidFill>
              <a:schemeClr val="accent3"/>
            </a:solidFill>
            <a:ln>
              <a:noFill/>
            </a:ln>
            <a:effectLst/>
            <a:sp3d/>
          </c:spPr>
          <c:invertIfNegative val="0"/>
          <c:cat>
            <c:numRef>
              <c:f>demandeurs!$C$1:$F$1</c:f>
              <c:numCache>
                <c:formatCode>General</c:formatCode>
                <c:ptCount val="4"/>
                <c:pt idx="0">
                  <c:v>2018</c:v>
                </c:pt>
                <c:pt idx="1">
                  <c:v>2019</c:v>
                </c:pt>
                <c:pt idx="2">
                  <c:v>2020</c:v>
                </c:pt>
                <c:pt idx="3">
                  <c:v>2021</c:v>
                </c:pt>
              </c:numCache>
            </c:numRef>
          </c:cat>
          <c:val>
            <c:numRef>
              <c:f>demandeurs!$C$4:$F$4</c:f>
              <c:numCache>
                <c:formatCode>#,##0</c:formatCode>
                <c:ptCount val="4"/>
                <c:pt idx="0">
                  <c:v>0</c:v>
                </c:pt>
                <c:pt idx="1">
                  <c:v>0</c:v>
                </c:pt>
                <c:pt idx="2">
                  <c:v>2</c:v>
                </c:pt>
                <c:pt idx="3">
                  <c:v>12</c:v>
                </c:pt>
              </c:numCache>
            </c:numRef>
          </c:val>
          <c:extLst>
            <c:ext xmlns:c16="http://schemas.microsoft.com/office/drawing/2014/chart" uri="{C3380CC4-5D6E-409C-BE32-E72D297353CC}">
              <c16:uniqueId val="{00000002-8FFB-473C-82EC-BAD5938AA892}"/>
            </c:ext>
          </c:extLst>
        </c:ser>
        <c:ser>
          <c:idx val="3"/>
          <c:order val="3"/>
          <c:tx>
            <c:strRef>
              <c:f>demandeurs!$B$5</c:f>
              <c:strCache>
                <c:ptCount val="1"/>
                <c:pt idx="0">
                  <c:v>Professionnel de santé libéral</c:v>
                </c:pt>
              </c:strCache>
            </c:strRef>
          </c:tx>
          <c:spPr>
            <a:solidFill>
              <a:schemeClr val="accent4"/>
            </a:solidFill>
            <a:ln>
              <a:noFill/>
            </a:ln>
            <a:effectLst/>
            <a:sp3d/>
          </c:spPr>
          <c:invertIfNegative val="0"/>
          <c:cat>
            <c:numRef>
              <c:f>demandeurs!$C$1:$F$1</c:f>
              <c:numCache>
                <c:formatCode>General</c:formatCode>
                <c:ptCount val="4"/>
                <c:pt idx="0">
                  <c:v>2018</c:v>
                </c:pt>
                <c:pt idx="1">
                  <c:v>2019</c:v>
                </c:pt>
                <c:pt idx="2">
                  <c:v>2020</c:v>
                </c:pt>
                <c:pt idx="3">
                  <c:v>2021</c:v>
                </c:pt>
              </c:numCache>
            </c:numRef>
          </c:cat>
          <c:val>
            <c:numRef>
              <c:f>demandeurs!$C$5:$F$5</c:f>
              <c:numCache>
                <c:formatCode>#,##0</c:formatCode>
                <c:ptCount val="4"/>
                <c:pt idx="0">
                  <c:v>27</c:v>
                </c:pt>
                <c:pt idx="1">
                  <c:v>18</c:v>
                </c:pt>
                <c:pt idx="2">
                  <c:v>33</c:v>
                </c:pt>
                <c:pt idx="3">
                  <c:v>73</c:v>
                </c:pt>
              </c:numCache>
            </c:numRef>
          </c:val>
          <c:extLst>
            <c:ext xmlns:c16="http://schemas.microsoft.com/office/drawing/2014/chart" uri="{C3380CC4-5D6E-409C-BE32-E72D297353CC}">
              <c16:uniqueId val="{00000003-8FFB-473C-82EC-BAD5938AA892}"/>
            </c:ext>
          </c:extLst>
        </c:ser>
        <c:ser>
          <c:idx val="4"/>
          <c:order val="4"/>
          <c:tx>
            <c:strRef>
              <c:f>demandeurs!$B$6</c:f>
              <c:strCache>
                <c:ptCount val="1"/>
                <c:pt idx="0">
                  <c:v>Equipe d'un établissement / service médico-social dont CAMSP </c:v>
                </c:pt>
              </c:strCache>
            </c:strRef>
          </c:tx>
          <c:spPr>
            <a:solidFill>
              <a:schemeClr val="accent5"/>
            </a:solidFill>
            <a:ln>
              <a:noFill/>
            </a:ln>
            <a:effectLst/>
            <a:sp3d/>
          </c:spPr>
          <c:invertIfNegative val="0"/>
          <c:cat>
            <c:numRef>
              <c:f>demandeurs!$C$1:$F$1</c:f>
              <c:numCache>
                <c:formatCode>General</c:formatCode>
                <c:ptCount val="4"/>
                <c:pt idx="0">
                  <c:v>2018</c:v>
                </c:pt>
                <c:pt idx="1">
                  <c:v>2019</c:v>
                </c:pt>
                <c:pt idx="2">
                  <c:v>2020</c:v>
                </c:pt>
                <c:pt idx="3">
                  <c:v>2021</c:v>
                </c:pt>
              </c:numCache>
            </c:numRef>
          </c:cat>
          <c:val>
            <c:numRef>
              <c:f>demandeurs!$C$6:$F$6</c:f>
              <c:numCache>
                <c:formatCode>#,##0</c:formatCode>
                <c:ptCount val="4"/>
                <c:pt idx="0">
                  <c:v>18</c:v>
                </c:pt>
                <c:pt idx="1">
                  <c:v>36</c:v>
                </c:pt>
                <c:pt idx="2">
                  <c:v>24</c:v>
                </c:pt>
                <c:pt idx="3">
                  <c:v>34</c:v>
                </c:pt>
              </c:numCache>
            </c:numRef>
          </c:val>
          <c:extLst>
            <c:ext xmlns:c16="http://schemas.microsoft.com/office/drawing/2014/chart" uri="{C3380CC4-5D6E-409C-BE32-E72D297353CC}">
              <c16:uniqueId val="{00000004-8FFB-473C-82EC-BAD5938AA892}"/>
            </c:ext>
          </c:extLst>
        </c:ser>
        <c:ser>
          <c:idx val="5"/>
          <c:order val="5"/>
          <c:tx>
            <c:strRef>
              <c:f>demandeurs!$B$7</c:f>
              <c:strCache>
                <c:ptCount val="1"/>
                <c:pt idx="0">
                  <c:v>Equipe hospitalière</c:v>
                </c:pt>
              </c:strCache>
            </c:strRef>
          </c:tx>
          <c:spPr>
            <a:solidFill>
              <a:schemeClr val="accent6"/>
            </a:solidFill>
            <a:ln>
              <a:noFill/>
            </a:ln>
            <a:effectLst/>
            <a:sp3d/>
          </c:spPr>
          <c:invertIfNegative val="0"/>
          <c:cat>
            <c:numRef>
              <c:f>demandeurs!$C$1:$F$1</c:f>
              <c:numCache>
                <c:formatCode>General</c:formatCode>
                <c:ptCount val="4"/>
                <c:pt idx="0">
                  <c:v>2018</c:v>
                </c:pt>
                <c:pt idx="1">
                  <c:v>2019</c:v>
                </c:pt>
                <c:pt idx="2">
                  <c:v>2020</c:v>
                </c:pt>
                <c:pt idx="3">
                  <c:v>2021</c:v>
                </c:pt>
              </c:numCache>
            </c:numRef>
          </c:cat>
          <c:val>
            <c:numRef>
              <c:f>demandeurs!$C$7:$F$7</c:f>
              <c:numCache>
                <c:formatCode>#,##0</c:formatCode>
                <c:ptCount val="4"/>
                <c:pt idx="0">
                  <c:v>44</c:v>
                </c:pt>
                <c:pt idx="1">
                  <c:v>59</c:v>
                </c:pt>
                <c:pt idx="2">
                  <c:v>51</c:v>
                </c:pt>
                <c:pt idx="3">
                  <c:v>91</c:v>
                </c:pt>
              </c:numCache>
            </c:numRef>
          </c:val>
          <c:extLst>
            <c:ext xmlns:c16="http://schemas.microsoft.com/office/drawing/2014/chart" uri="{C3380CC4-5D6E-409C-BE32-E72D297353CC}">
              <c16:uniqueId val="{00000005-8FFB-473C-82EC-BAD5938AA892}"/>
            </c:ext>
          </c:extLst>
        </c:ser>
        <c:ser>
          <c:idx val="6"/>
          <c:order val="6"/>
          <c:tx>
            <c:strRef>
              <c:f>demandeurs!$B$8</c:f>
              <c:strCache>
                <c:ptCount val="1"/>
                <c:pt idx="0">
                  <c:v>MDPH</c:v>
                </c:pt>
              </c:strCache>
            </c:strRef>
          </c:tx>
          <c:spPr>
            <a:solidFill>
              <a:schemeClr val="accent1">
                <a:lumMod val="60000"/>
              </a:schemeClr>
            </a:solidFill>
            <a:ln>
              <a:noFill/>
            </a:ln>
            <a:effectLst/>
            <a:sp3d/>
          </c:spPr>
          <c:invertIfNegative val="0"/>
          <c:cat>
            <c:numRef>
              <c:f>demandeurs!$C$1:$F$1</c:f>
              <c:numCache>
                <c:formatCode>General</c:formatCode>
                <c:ptCount val="4"/>
                <c:pt idx="0">
                  <c:v>2018</c:v>
                </c:pt>
                <c:pt idx="1">
                  <c:v>2019</c:v>
                </c:pt>
                <c:pt idx="2">
                  <c:v>2020</c:v>
                </c:pt>
                <c:pt idx="3">
                  <c:v>2021</c:v>
                </c:pt>
              </c:numCache>
            </c:numRef>
          </c:cat>
          <c:val>
            <c:numRef>
              <c:f>demandeurs!$C$8:$F$8</c:f>
              <c:numCache>
                <c:formatCode>#,##0</c:formatCode>
                <c:ptCount val="4"/>
                <c:pt idx="0">
                  <c:v>1</c:v>
                </c:pt>
                <c:pt idx="1">
                  <c:v>0</c:v>
                </c:pt>
                <c:pt idx="2">
                  <c:v>1</c:v>
                </c:pt>
                <c:pt idx="3">
                  <c:v>1</c:v>
                </c:pt>
              </c:numCache>
            </c:numRef>
          </c:val>
          <c:extLst>
            <c:ext xmlns:c16="http://schemas.microsoft.com/office/drawing/2014/chart" uri="{C3380CC4-5D6E-409C-BE32-E72D297353CC}">
              <c16:uniqueId val="{00000006-8FFB-473C-82EC-BAD5938AA892}"/>
            </c:ext>
          </c:extLst>
        </c:ser>
        <c:ser>
          <c:idx val="7"/>
          <c:order val="7"/>
          <c:tx>
            <c:strRef>
              <c:f>demandeurs!$B$9</c:f>
              <c:strCache>
                <c:ptCount val="1"/>
                <c:pt idx="0">
                  <c:v>Autres</c:v>
                </c:pt>
              </c:strCache>
            </c:strRef>
          </c:tx>
          <c:spPr>
            <a:solidFill>
              <a:schemeClr val="accent2">
                <a:lumMod val="60000"/>
              </a:schemeClr>
            </a:solidFill>
            <a:ln>
              <a:noFill/>
            </a:ln>
            <a:effectLst/>
            <a:sp3d/>
          </c:spPr>
          <c:invertIfNegative val="0"/>
          <c:cat>
            <c:numRef>
              <c:f>demandeurs!$C$1:$F$1</c:f>
              <c:numCache>
                <c:formatCode>General</c:formatCode>
                <c:ptCount val="4"/>
                <c:pt idx="0">
                  <c:v>2018</c:v>
                </c:pt>
                <c:pt idx="1">
                  <c:v>2019</c:v>
                </c:pt>
                <c:pt idx="2">
                  <c:v>2020</c:v>
                </c:pt>
                <c:pt idx="3">
                  <c:v>2021</c:v>
                </c:pt>
              </c:numCache>
            </c:numRef>
          </c:cat>
          <c:val>
            <c:numRef>
              <c:f>demandeurs!$C$9:$F$9</c:f>
              <c:numCache>
                <c:formatCode>#,##0</c:formatCode>
                <c:ptCount val="4"/>
                <c:pt idx="0">
                  <c:v>3</c:v>
                </c:pt>
                <c:pt idx="1">
                  <c:v>4</c:v>
                </c:pt>
                <c:pt idx="2">
                  <c:v>0</c:v>
                </c:pt>
                <c:pt idx="3">
                  <c:v>6</c:v>
                </c:pt>
              </c:numCache>
            </c:numRef>
          </c:val>
          <c:extLst>
            <c:ext xmlns:c16="http://schemas.microsoft.com/office/drawing/2014/chart" uri="{C3380CC4-5D6E-409C-BE32-E72D297353CC}">
              <c16:uniqueId val="{00000007-8FFB-473C-82EC-BAD5938AA892}"/>
            </c:ext>
          </c:extLst>
        </c:ser>
        <c:dLbls>
          <c:showLegendKey val="0"/>
          <c:showVal val="0"/>
          <c:showCatName val="0"/>
          <c:showSerName val="0"/>
          <c:showPercent val="0"/>
          <c:showBubbleSize val="0"/>
        </c:dLbls>
        <c:gapWidth val="150"/>
        <c:shape val="box"/>
        <c:axId val="198765272"/>
        <c:axId val="198763304"/>
        <c:axId val="0"/>
      </c:bar3DChart>
      <c:catAx>
        <c:axId val="198765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8763304"/>
        <c:crosses val="autoZero"/>
        <c:auto val="1"/>
        <c:lblAlgn val="ctr"/>
        <c:lblOffset val="100"/>
        <c:noMultiLvlLbl val="0"/>
      </c:catAx>
      <c:valAx>
        <c:axId val="198763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8765272"/>
        <c:crosses val="autoZero"/>
        <c:crossBetween val="between"/>
      </c:valAx>
      <c:spPr>
        <a:noFill/>
        <a:ln>
          <a:noFill/>
        </a:ln>
        <a:effectLst/>
      </c:spPr>
    </c:plotArea>
    <c:legend>
      <c:legendPos val="r"/>
      <c:layout>
        <c:manualLayout>
          <c:xMode val="edge"/>
          <c:yMode val="edge"/>
          <c:x val="0.66749922753834301"/>
          <c:y val="0.23428848772718491"/>
          <c:w val="0.30662755124561564"/>
          <c:h val="0.531422836059316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2547" cy="4968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t" anchorCtr="0" compatLnSpc="1">
            <a:prstTxWarp prst="textNoShape">
              <a:avLst/>
            </a:prstTxWarp>
          </a:bodyPr>
          <a:lstStyle>
            <a:lvl1pPr algn="l" defTabSz="448812" eaLnBrk="0" hangingPunct="0">
              <a:buClr>
                <a:srgbClr val="000000"/>
              </a:buClr>
              <a:buFont typeface="Times New Roman" charset="0"/>
              <a:buNone/>
              <a:defRPr sz="1200" b="0">
                <a:solidFill>
                  <a:srgbClr val="000000"/>
                </a:solidFill>
                <a:latin typeface="Arial" charset="0"/>
                <a:ea typeface="MS PGothic" charset="0"/>
                <a:cs typeface="MS PGothic" charset="0"/>
              </a:defRPr>
            </a:lvl1pPr>
          </a:lstStyle>
          <a:p>
            <a:pPr>
              <a:defRPr/>
            </a:pPr>
            <a:endParaRPr lang="fr-FR"/>
          </a:p>
        </p:txBody>
      </p:sp>
      <p:sp>
        <p:nvSpPr>
          <p:cNvPr id="76803" name="Rectangle 3"/>
          <p:cNvSpPr>
            <a:spLocks noGrp="1" noChangeArrowheads="1"/>
          </p:cNvSpPr>
          <p:nvPr>
            <p:ph type="dt" sz="quarter" idx="1"/>
          </p:nvPr>
        </p:nvSpPr>
        <p:spPr bwMode="auto">
          <a:xfrm>
            <a:off x="3883852" y="0"/>
            <a:ext cx="2972547" cy="4968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t" anchorCtr="0" compatLnSpc="1">
            <a:prstTxWarp prst="textNoShape">
              <a:avLst/>
            </a:prstTxWarp>
          </a:bodyPr>
          <a:lstStyle>
            <a:lvl1pPr algn="r" defTabSz="448812" eaLnBrk="0" hangingPunct="0">
              <a:buClr>
                <a:srgbClr val="000000"/>
              </a:buClr>
              <a:buFont typeface="Times New Roman" charset="0"/>
              <a:buNone/>
              <a:defRPr sz="1200" b="0">
                <a:solidFill>
                  <a:srgbClr val="000000"/>
                </a:solidFill>
                <a:latin typeface="Arial" charset="0"/>
                <a:ea typeface="MS PGothic" charset="0"/>
                <a:cs typeface="MS PGothic" charset="0"/>
              </a:defRPr>
            </a:lvl1pPr>
          </a:lstStyle>
          <a:p>
            <a:pPr>
              <a:defRPr/>
            </a:pPr>
            <a:endParaRPr lang="fr-FR"/>
          </a:p>
        </p:txBody>
      </p:sp>
      <p:sp>
        <p:nvSpPr>
          <p:cNvPr id="76804" name="Rectangle 4"/>
          <p:cNvSpPr>
            <a:spLocks noGrp="1" noChangeArrowheads="1"/>
          </p:cNvSpPr>
          <p:nvPr>
            <p:ph type="ftr" sz="quarter" idx="2"/>
          </p:nvPr>
        </p:nvSpPr>
        <p:spPr bwMode="auto">
          <a:xfrm>
            <a:off x="0" y="9428242"/>
            <a:ext cx="2972547" cy="4968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b" anchorCtr="0" compatLnSpc="1">
            <a:prstTxWarp prst="textNoShape">
              <a:avLst/>
            </a:prstTxWarp>
          </a:bodyPr>
          <a:lstStyle>
            <a:lvl1pPr algn="l" defTabSz="448812" eaLnBrk="0" hangingPunct="0">
              <a:buClr>
                <a:srgbClr val="000000"/>
              </a:buClr>
              <a:buFont typeface="Times New Roman" charset="0"/>
              <a:buNone/>
              <a:defRPr sz="1200" b="0">
                <a:solidFill>
                  <a:srgbClr val="000000"/>
                </a:solidFill>
                <a:latin typeface="Arial" charset="0"/>
                <a:ea typeface="MS PGothic" charset="0"/>
                <a:cs typeface="MS PGothic" charset="0"/>
              </a:defRPr>
            </a:lvl1pPr>
          </a:lstStyle>
          <a:p>
            <a:pPr>
              <a:defRPr/>
            </a:pPr>
            <a:endParaRPr lang="fr-FR"/>
          </a:p>
        </p:txBody>
      </p:sp>
      <p:sp>
        <p:nvSpPr>
          <p:cNvPr id="76805" name="Rectangle 5"/>
          <p:cNvSpPr>
            <a:spLocks noGrp="1" noChangeArrowheads="1"/>
          </p:cNvSpPr>
          <p:nvPr>
            <p:ph type="sldNum" sz="quarter" idx="3"/>
          </p:nvPr>
        </p:nvSpPr>
        <p:spPr bwMode="auto">
          <a:xfrm>
            <a:off x="3883852" y="9428242"/>
            <a:ext cx="2972547" cy="4968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60" tIns="45730" rIns="91460" bIns="45730" numCol="1" anchor="b" anchorCtr="0" compatLnSpc="1">
            <a:prstTxWarp prst="textNoShape">
              <a:avLst/>
            </a:prstTxWarp>
          </a:bodyPr>
          <a:lstStyle>
            <a:lvl1pPr algn="r" defTabSz="448812" eaLnBrk="0" hangingPunct="0">
              <a:buClr>
                <a:srgbClr val="000000"/>
              </a:buClr>
              <a:buFont typeface="Times New Roman" pitchFamily="18" charset="0"/>
              <a:buNone/>
              <a:defRPr sz="1200" b="0">
                <a:solidFill>
                  <a:srgbClr val="000000"/>
                </a:solidFill>
                <a:cs typeface="+mn-cs"/>
              </a:defRPr>
            </a:lvl1pPr>
          </a:lstStyle>
          <a:p>
            <a:pPr>
              <a:defRPr/>
            </a:pPr>
            <a:fld id="{FBC47772-5D06-4145-9FA4-F4A2490D9035}" type="slidenum">
              <a:rPr lang="fr-FR" altLang="fr-FR"/>
              <a:pPr>
                <a:defRPr/>
              </a:pPr>
              <a:t>‹N°›</a:t>
            </a:fld>
            <a:endParaRPr lang="fr-FR" altLang="fr-FR"/>
          </a:p>
        </p:txBody>
      </p:sp>
    </p:spTree>
    <p:extLst>
      <p:ext uri="{BB962C8B-B14F-4D97-AF65-F5344CB8AC3E}">
        <p14:creationId xmlns:p14="http://schemas.microsoft.com/office/powerpoint/2010/main" val="815971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1" y="0"/>
            <a:ext cx="6858000" cy="9926638"/>
          </a:xfrm>
          <a:prstGeom prst="roundRect">
            <a:avLst>
              <a:gd name="adj" fmla="val 23"/>
            </a:avLst>
          </a:prstGeom>
          <a:solidFill>
            <a:srgbClr val="FFFFFF"/>
          </a:solidFill>
          <a:ln>
            <a:noFill/>
          </a:ln>
          <a:effectLst/>
          <a:extLst>
            <a:ext uri="{91240B29-F687-4f45-9708-019B960494DF}">
              <a14:hiddenLine xmlns="" xmlns:a14="http://schemas.microsoft.com/office/drawing/2010/main" w="9360" cap="sq">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8230" tIns="44115" rIns="88230" bIns="44115"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S PGothic" charset="0"/>
            </a:endParaRPr>
          </a:p>
        </p:txBody>
      </p:sp>
      <p:sp>
        <p:nvSpPr>
          <p:cNvPr id="2050" name="AutoShape 2"/>
          <p:cNvSpPr>
            <a:spLocks noChangeArrowheads="1"/>
          </p:cNvSpPr>
          <p:nvPr/>
        </p:nvSpPr>
        <p:spPr bwMode="auto">
          <a:xfrm>
            <a:off x="1" y="0"/>
            <a:ext cx="6859602" cy="9928226"/>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8230" tIns="44115" rIns="88230" bIns="44115"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S PGothic" charset="0"/>
            </a:endParaRPr>
          </a:p>
        </p:txBody>
      </p:sp>
      <p:sp>
        <p:nvSpPr>
          <p:cNvPr id="2051" name="Rectangle 3"/>
          <p:cNvSpPr>
            <a:spLocks noGrp="1" noChangeArrowheads="1"/>
          </p:cNvSpPr>
          <p:nvPr>
            <p:ph type="hdr"/>
          </p:nvPr>
        </p:nvSpPr>
        <p:spPr bwMode="auto">
          <a:xfrm>
            <a:off x="1" y="1"/>
            <a:ext cx="2970946" cy="49363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t" anchorCtr="0" compatLnSpc="1">
            <a:prstTxWarp prst="textNoShape">
              <a:avLst/>
            </a:prstTxWarp>
          </a:bodyPr>
          <a:lstStyle>
            <a:lvl1pPr algn="l"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latin typeface="Arial" charset="0"/>
                <a:ea typeface="MS PGothic" charset="0"/>
                <a:cs typeface="MS PGothic" charset="0"/>
              </a:defRPr>
            </a:lvl1pPr>
          </a:lstStyle>
          <a:p>
            <a:pPr>
              <a:defRPr/>
            </a:pPr>
            <a:endParaRPr lang="fr-FR"/>
          </a:p>
        </p:txBody>
      </p:sp>
      <p:sp>
        <p:nvSpPr>
          <p:cNvPr id="2052" name="Rectangle 4"/>
          <p:cNvSpPr>
            <a:spLocks noGrp="1" noChangeArrowheads="1"/>
          </p:cNvSpPr>
          <p:nvPr>
            <p:ph type="dt"/>
          </p:nvPr>
        </p:nvSpPr>
        <p:spPr bwMode="auto">
          <a:xfrm>
            <a:off x="3885453" y="1"/>
            <a:ext cx="2970946" cy="49363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t" anchorCtr="0" compatLnSpc="1">
            <a:prstTxWarp prst="textNoShape">
              <a:avLst/>
            </a:prstTxWarp>
          </a:bodyPr>
          <a:lstStyle>
            <a:lvl1pPr algn="r"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latin typeface="Arial" charset="0"/>
                <a:ea typeface="MS PGothic" charset="0"/>
                <a:cs typeface="MS PGothic" charset="0"/>
              </a:defRPr>
            </a:lvl1pPr>
          </a:lstStyle>
          <a:p>
            <a:pPr>
              <a:defRPr/>
            </a:pPr>
            <a:endParaRPr lang="fr-FR"/>
          </a:p>
        </p:txBody>
      </p:sp>
      <p:sp>
        <p:nvSpPr>
          <p:cNvPr id="2053" name="Rectangle 5"/>
          <p:cNvSpPr>
            <a:spLocks noGrp="1" noRot="1" noChangeAspect="1" noChangeArrowheads="1"/>
          </p:cNvSpPr>
          <p:nvPr>
            <p:ph type="sldImg"/>
          </p:nvPr>
        </p:nvSpPr>
        <p:spPr bwMode="auto">
          <a:xfrm>
            <a:off x="947738" y="746125"/>
            <a:ext cx="4960937" cy="3719513"/>
          </a:xfrm>
          <a:prstGeom prst="rect">
            <a:avLst/>
          </a:prstGeom>
          <a:solidFill>
            <a:srgbClr val="FFFFFF"/>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p>
      <p:sp>
        <p:nvSpPr>
          <p:cNvPr id="2054" name="Rectangle 6"/>
          <p:cNvSpPr>
            <a:spLocks noGrp="1" noChangeArrowheads="1"/>
          </p:cNvSpPr>
          <p:nvPr>
            <p:ph type="body"/>
          </p:nvPr>
        </p:nvSpPr>
        <p:spPr bwMode="auto">
          <a:xfrm>
            <a:off x="914508" y="4715710"/>
            <a:ext cx="5025783" cy="446492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t" anchorCtr="0" compatLnSpc="1">
            <a:prstTxWarp prst="textNoShape">
              <a:avLst/>
            </a:prstTxWarp>
          </a:bodyPr>
          <a:lstStyle/>
          <a:p>
            <a:pPr lvl="0"/>
            <a:endParaRPr lang="fr-FR" noProof="0"/>
          </a:p>
        </p:txBody>
      </p:sp>
      <p:sp>
        <p:nvSpPr>
          <p:cNvPr id="2055" name="Rectangle 7"/>
          <p:cNvSpPr>
            <a:spLocks noGrp="1" noChangeArrowheads="1"/>
          </p:cNvSpPr>
          <p:nvPr>
            <p:ph type="ftr"/>
          </p:nvPr>
        </p:nvSpPr>
        <p:spPr bwMode="auto">
          <a:xfrm>
            <a:off x="1" y="9431418"/>
            <a:ext cx="2970946" cy="49363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b" anchorCtr="0" compatLnSpc="1">
            <a:prstTxWarp prst="textNoShape">
              <a:avLst/>
            </a:prstTxWarp>
          </a:bodyPr>
          <a:lstStyle>
            <a:lvl1pPr algn="l"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latin typeface="Arial" charset="0"/>
                <a:ea typeface="MS PGothic" charset="0"/>
                <a:cs typeface="MS PGothic" charset="0"/>
              </a:defRPr>
            </a:lvl1pPr>
          </a:lstStyle>
          <a:p>
            <a:pPr>
              <a:defRPr/>
            </a:pPr>
            <a:endParaRPr lang="fr-FR"/>
          </a:p>
        </p:txBody>
      </p:sp>
      <p:sp>
        <p:nvSpPr>
          <p:cNvPr id="2056" name="Rectangle 8"/>
          <p:cNvSpPr>
            <a:spLocks noGrp="1" noChangeArrowheads="1"/>
          </p:cNvSpPr>
          <p:nvPr>
            <p:ph type="sldNum"/>
          </p:nvPr>
        </p:nvSpPr>
        <p:spPr bwMode="auto">
          <a:xfrm>
            <a:off x="3885453" y="9431418"/>
            <a:ext cx="2970946" cy="49363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19" tIns="46810" rIns="90019" bIns="46810" numCol="1" anchor="b" anchorCtr="0" compatLnSpc="1">
            <a:prstTxWarp prst="textNoShape">
              <a:avLst/>
            </a:prstTxWarp>
          </a:bodyPr>
          <a:lstStyle>
            <a:lvl1pPr algn="r" defTabSz="448812" eaLnBrk="0" hangingPunct="0">
              <a:buClrTx/>
              <a:buFontTx/>
              <a:buNone/>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1200" b="0">
                <a:solidFill>
                  <a:srgbClr val="000000"/>
                </a:solidFill>
                <a:cs typeface="+mn-cs"/>
              </a:defRPr>
            </a:lvl1pPr>
          </a:lstStyle>
          <a:p>
            <a:pPr>
              <a:defRPr/>
            </a:pPr>
            <a:fld id="{09D3B70C-CCF3-4328-B7CB-EE906C78FC75}" type="slidenum">
              <a:rPr lang="fr-FR" altLang="fr-FR"/>
              <a:pPr>
                <a:defRPr/>
              </a:pPr>
              <a:t>‹N°›</a:t>
            </a:fld>
            <a:endParaRPr lang="fr-FR" altLang="fr-FR"/>
          </a:p>
        </p:txBody>
      </p:sp>
    </p:spTree>
    <p:extLst>
      <p:ext uri="{BB962C8B-B14F-4D97-AF65-F5344CB8AC3E}">
        <p14:creationId xmlns:p14="http://schemas.microsoft.com/office/powerpoint/2010/main" val="283293394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62370C44-867C-4D85-AD13-9B85BF8077BC}" type="slidenum">
              <a:rPr lang="fr-FR" altLang="fr-FR" sz="1200">
                <a:solidFill>
                  <a:srgbClr val="000000"/>
                </a:solidFill>
              </a:rPr>
              <a:pPr>
                <a:defRPr/>
              </a:pPr>
              <a:t>1</a:t>
            </a:fld>
            <a:endParaRPr lang="fr-FR" altLang="fr-FR" sz="1200">
              <a:solidFill>
                <a:srgbClr val="000000"/>
              </a:solidFill>
            </a:endParaRPr>
          </a:p>
        </p:txBody>
      </p:sp>
      <p:sp>
        <p:nvSpPr>
          <p:cNvPr id="39937"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39938"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BAB2AA0A-DA9B-4F5D-B96A-AD1F012ECFD2}" type="slidenum">
              <a:rPr lang="fr-FR" altLang="fr-FR" sz="1200">
                <a:solidFill>
                  <a:srgbClr val="000000"/>
                </a:solidFill>
              </a:rPr>
              <a:pPr>
                <a:defRPr/>
              </a:pPr>
              <a:t>11</a:t>
            </a:fld>
            <a:endParaRPr lang="fr-FR" altLang="fr-FR" sz="1200">
              <a:solidFill>
                <a:srgbClr val="000000"/>
              </a:solidFill>
            </a:endParaRPr>
          </a:p>
        </p:txBody>
      </p:sp>
      <p:sp>
        <p:nvSpPr>
          <p:cNvPr id="49153"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49154" name="Text Box 2"/>
          <p:cNvSpPr>
            <a:spLocks noGrp="1" noChangeArrowheads="1"/>
          </p:cNvSpPr>
          <p:nvPr>
            <p:ph type="body" idx="1"/>
          </p:nvPr>
        </p:nvSpPr>
        <p:spPr>
          <a:xfrm>
            <a:off x="914508" y="4715710"/>
            <a:ext cx="5030588" cy="4466511"/>
          </a:xfrm>
          <a:noFill/>
        </p:spPr>
        <p:txBody>
          <a:bodyPr/>
          <a:lstStyle/>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altLang="fr-FR" dirty="0" smtClean="0">
                <a:latin typeface="Arial" pitchFamily="34" charset="0"/>
              </a:rPr>
              <a:t>2018 : 182</a:t>
            </a:r>
          </a:p>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altLang="fr-FR" dirty="0" smtClean="0">
                <a:latin typeface="Arial" pitchFamily="34" charset="0"/>
              </a:rPr>
              <a:t>2019 : 179</a:t>
            </a:r>
          </a:p>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altLang="fr-FR" dirty="0" smtClean="0">
                <a:latin typeface="Arial" pitchFamily="34" charset="0"/>
              </a:rPr>
              <a:t>2020</a:t>
            </a:r>
            <a:r>
              <a:rPr lang="fr-FR" altLang="fr-FR" baseline="0" dirty="0" smtClean="0">
                <a:latin typeface="Arial" pitchFamily="34" charset="0"/>
              </a:rPr>
              <a:t> : 224</a:t>
            </a:r>
            <a:endParaRPr lang="fr-FR" altLang="fr-FR" dirty="0" smtClean="0">
              <a:latin typeface="Arial" pitchFamily="34" charset="0"/>
            </a:endParaRPr>
          </a:p>
          <a:p>
            <a:pPr eaLnBrk="1" hangingPunct="1">
              <a:spcBef>
                <a:spcPts val="438"/>
              </a:spcBef>
              <a:buClrTx/>
              <a:tabLst>
                <a:tab pos="0" algn="l"/>
                <a:tab pos="431800" algn="l"/>
                <a:tab pos="865188" algn="l"/>
                <a:tab pos="1298575" algn="l"/>
                <a:tab pos="1731963" algn="l"/>
                <a:tab pos="2165350" algn="l"/>
                <a:tab pos="2598738" algn="l"/>
                <a:tab pos="3032125" algn="l"/>
                <a:tab pos="3465513" algn="l"/>
                <a:tab pos="3898900" algn="l"/>
                <a:tab pos="4332288" algn="l"/>
                <a:tab pos="4765675" algn="l"/>
                <a:tab pos="5199063" algn="l"/>
                <a:tab pos="5632450" algn="l"/>
                <a:tab pos="6065838" algn="l"/>
                <a:tab pos="6500813" algn="l"/>
                <a:tab pos="6934200" algn="l"/>
                <a:tab pos="7367588" algn="l"/>
                <a:tab pos="7800975" algn="l"/>
                <a:tab pos="8234363" algn="l"/>
                <a:tab pos="8667750" algn="l"/>
              </a:tabLst>
            </a:pPr>
            <a:r>
              <a:rPr lang="fr-FR" altLang="fr-FR" dirty="0" smtClean="0">
                <a:latin typeface="Arial" pitchFamily="34" charset="0"/>
              </a:rPr>
              <a:t>2021 : 288</a:t>
            </a:r>
            <a:endParaRPr lang="fr-FR" altLang="fr-FR"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7C05A538-34A9-439F-BC17-80D755B31618}" type="slidenum">
              <a:rPr lang="fr-FR" altLang="fr-FR" sz="1200">
                <a:solidFill>
                  <a:srgbClr val="000000"/>
                </a:solidFill>
              </a:rPr>
              <a:pPr>
                <a:defRPr/>
              </a:pPr>
              <a:t>13</a:t>
            </a:fld>
            <a:endParaRPr lang="fr-FR" altLang="fr-FR" sz="1200">
              <a:solidFill>
                <a:srgbClr val="000000"/>
              </a:solidFill>
            </a:endParaRPr>
          </a:p>
        </p:txBody>
      </p:sp>
      <p:sp>
        <p:nvSpPr>
          <p:cNvPr id="6144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144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975FB08C-57AF-4501-A37E-1985C3D65262}" type="slidenum">
              <a:rPr lang="fr-FR" altLang="fr-FR" sz="1200">
                <a:solidFill>
                  <a:srgbClr val="000000"/>
                </a:solidFill>
              </a:rPr>
              <a:pPr>
                <a:defRPr/>
              </a:pPr>
              <a:t>14</a:t>
            </a:fld>
            <a:endParaRPr lang="fr-FR" altLang="fr-FR" sz="1200">
              <a:solidFill>
                <a:srgbClr val="000000"/>
              </a:solidFill>
            </a:endParaRPr>
          </a:p>
        </p:txBody>
      </p:sp>
      <p:sp>
        <p:nvSpPr>
          <p:cNvPr id="62465"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2466"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spcBef>
                <a:spcPts val="434"/>
              </a:spcBef>
              <a:buClrTx/>
              <a:tabLst>
                <a:tab pos="0" algn="l"/>
                <a:tab pos="431962" algn="l"/>
                <a:tab pos="865455" algn="l"/>
                <a:tab pos="1298948" algn="l"/>
                <a:tab pos="1732442" algn="l"/>
                <a:tab pos="2165935" algn="l"/>
                <a:tab pos="2599429" algn="l"/>
                <a:tab pos="3032922" algn="l"/>
                <a:tab pos="3466416" algn="l"/>
                <a:tab pos="3899909" algn="l"/>
                <a:tab pos="4333403" algn="l"/>
                <a:tab pos="4766895" algn="l"/>
                <a:tab pos="5200389" algn="l"/>
                <a:tab pos="5633882" algn="l"/>
                <a:tab pos="6067376" algn="l"/>
                <a:tab pos="6500869" algn="l"/>
                <a:tab pos="6934363" algn="l"/>
                <a:tab pos="7367856" algn="l"/>
                <a:tab pos="7801350" algn="l"/>
                <a:tab pos="8234843" algn="l"/>
                <a:tab pos="8668336" algn="l"/>
              </a:tabLst>
              <a:defRPr/>
            </a:pPr>
            <a:endParaRPr lang="fr-FR" altLang="fr-FR"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A0B7007F-6DF5-48A2-9EEA-C01C3667D306}" type="slidenum">
              <a:rPr lang="fr-FR" altLang="fr-FR" sz="1200">
                <a:solidFill>
                  <a:srgbClr val="000000"/>
                </a:solidFill>
              </a:rPr>
              <a:pPr>
                <a:defRPr/>
              </a:pPr>
              <a:t>15</a:t>
            </a:fld>
            <a:endParaRPr lang="fr-FR" altLang="fr-FR" sz="1200">
              <a:solidFill>
                <a:srgbClr val="000000"/>
              </a:solidFill>
            </a:endParaRPr>
          </a:p>
        </p:txBody>
      </p:sp>
      <p:sp>
        <p:nvSpPr>
          <p:cNvPr id="63489"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3490"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7C05A538-34A9-439F-BC17-80D755B31618}" type="slidenum">
              <a:rPr lang="fr-FR" altLang="fr-FR" sz="1200">
                <a:solidFill>
                  <a:srgbClr val="000000"/>
                </a:solidFill>
              </a:rPr>
              <a:pPr>
                <a:defRPr/>
              </a:pPr>
              <a:t>18</a:t>
            </a:fld>
            <a:endParaRPr lang="fr-FR" altLang="fr-FR" sz="1200">
              <a:solidFill>
                <a:srgbClr val="000000"/>
              </a:solidFill>
            </a:endParaRPr>
          </a:p>
        </p:txBody>
      </p:sp>
      <p:sp>
        <p:nvSpPr>
          <p:cNvPr id="6144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144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1981519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7C05A538-34A9-439F-BC17-80D755B31618}" type="slidenum">
              <a:rPr lang="fr-FR" altLang="fr-FR" sz="1200">
                <a:solidFill>
                  <a:srgbClr val="000000"/>
                </a:solidFill>
              </a:rPr>
              <a:pPr>
                <a:defRPr/>
              </a:pPr>
              <a:t>19</a:t>
            </a:fld>
            <a:endParaRPr lang="fr-FR" altLang="fr-FR" sz="1200">
              <a:solidFill>
                <a:srgbClr val="000000"/>
              </a:solidFill>
            </a:endParaRPr>
          </a:p>
        </p:txBody>
      </p:sp>
      <p:sp>
        <p:nvSpPr>
          <p:cNvPr id="6144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144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r>
              <a:rPr lang="fr-FR" dirty="0" smtClean="0">
                <a:ea typeface="ＭＳ Ｐゴシック" charset="0"/>
                <a:cs typeface="+mn-cs"/>
              </a:rPr>
              <a:t>197 demi-journées = 100 jours = 700h de travail.</a:t>
            </a:r>
            <a:r>
              <a:rPr lang="fr-FR" baseline="0" dirty="0" smtClean="0">
                <a:ea typeface="ＭＳ Ｐゴシック" charset="0"/>
                <a:cs typeface="+mn-cs"/>
              </a:rPr>
              <a:t> S</a:t>
            </a:r>
            <a:r>
              <a:rPr lang="fr-FR" dirty="0" smtClean="0">
                <a:ea typeface="ＭＳ Ｐゴシック" charset="0"/>
                <a:cs typeface="+mn-cs"/>
              </a:rPr>
              <a:t>ouvent interventions s’effectuent en binôme.</a:t>
            </a:r>
            <a:r>
              <a:rPr lang="fr-FR" baseline="0" dirty="0" smtClean="0">
                <a:ea typeface="ＭＳ Ｐゴシック" charset="0"/>
                <a:cs typeface="+mn-cs"/>
              </a:rPr>
              <a:t> </a:t>
            </a:r>
          </a:p>
          <a:p>
            <a:pPr>
              <a:buFont typeface="Times New Roman" charset="0"/>
              <a:buNone/>
              <a:defRPr/>
            </a:pPr>
            <a:r>
              <a:rPr lang="fr-FR" baseline="0" dirty="0" smtClean="0">
                <a:ea typeface="ＭＳ Ｐゴシック" charset="0"/>
                <a:cs typeface="+mn-cs"/>
              </a:rPr>
              <a:t>1ETP = 1820h / an</a:t>
            </a:r>
          </a:p>
          <a:p>
            <a:pPr>
              <a:buFont typeface="Times New Roman" charset="0"/>
              <a:buNone/>
              <a:defRPr/>
            </a:pPr>
            <a:r>
              <a:rPr lang="fr-FR" baseline="0" dirty="0" smtClean="0">
                <a:ea typeface="ＭＳ Ｐゴシック" charset="0"/>
                <a:cs typeface="+mn-cs"/>
              </a:rPr>
              <a:t>En 2016 : 25 actions pour 1363 participants</a:t>
            </a:r>
            <a:endParaRPr lang="fr-FR" dirty="0">
              <a:ea typeface="ＭＳ Ｐゴシック" charset="0"/>
              <a:cs typeface="+mn-cs"/>
            </a:endParaRPr>
          </a:p>
        </p:txBody>
      </p:sp>
    </p:spTree>
    <p:extLst>
      <p:ext uri="{BB962C8B-B14F-4D97-AF65-F5344CB8AC3E}">
        <p14:creationId xmlns:p14="http://schemas.microsoft.com/office/powerpoint/2010/main" val="968289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7C05A538-34A9-439F-BC17-80D755B31618}" type="slidenum">
              <a:rPr lang="fr-FR" altLang="fr-FR" sz="1200">
                <a:solidFill>
                  <a:srgbClr val="000000"/>
                </a:solidFill>
              </a:rPr>
              <a:pPr>
                <a:defRPr/>
              </a:pPr>
              <a:t>20</a:t>
            </a:fld>
            <a:endParaRPr lang="fr-FR" altLang="fr-FR" sz="1200">
              <a:solidFill>
                <a:srgbClr val="000000"/>
              </a:solidFill>
            </a:endParaRPr>
          </a:p>
        </p:txBody>
      </p:sp>
      <p:sp>
        <p:nvSpPr>
          <p:cNvPr id="6144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144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r>
              <a:rPr lang="fr-FR" dirty="0" smtClean="0">
                <a:ea typeface="ＭＳ Ｐゴシック" charset="0"/>
                <a:cs typeface="+mn-cs"/>
              </a:rPr>
              <a:t>Périodes COVID</a:t>
            </a:r>
            <a:endParaRPr lang="fr-FR" dirty="0">
              <a:ea typeface="ＭＳ Ｐゴシック" charset="0"/>
              <a:cs typeface="+mn-cs"/>
            </a:endParaRPr>
          </a:p>
        </p:txBody>
      </p:sp>
    </p:spTree>
    <p:extLst>
      <p:ext uri="{BB962C8B-B14F-4D97-AF65-F5344CB8AC3E}">
        <p14:creationId xmlns:p14="http://schemas.microsoft.com/office/powerpoint/2010/main" val="1731298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7C05A538-34A9-439F-BC17-80D755B31618}" type="slidenum">
              <a:rPr lang="fr-FR" altLang="fr-FR" sz="1200">
                <a:solidFill>
                  <a:srgbClr val="000000"/>
                </a:solidFill>
              </a:rPr>
              <a:pPr>
                <a:defRPr/>
              </a:pPr>
              <a:t>21</a:t>
            </a:fld>
            <a:endParaRPr lang="fr-FR" altLang="fr-FR" sz="1200">
              <a:solidFill>
                <a:srgbClr val="000000"/>
              </a:solidFill>
            </a:endParaRPr>
          </a:p>
        </p:txBody>
      </p:sp>
      <p:sp>
        <p:nvSpPr>
          <p:cNvPr id="6144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144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221657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7C05A538-34A9-439F-BC17-80D755B31618}" type="slidenum">
              <a:rPr lang="fr-FR" altLang="fr-FR" sz="1200">
                <a:solidFill>
                  <a:srgbClr val="000000"/>
                </a:solidFill>
              </a:rPr>
              <a:pPr>
                <a:defRPr/>
              </a:pPr>
              <a:t>22</a:t>
            </a:fld>
            <a:endParaRPr lang="fr-FR" altLang="fr-FR" sz="1200">
              <a:solidFill>
                <a:srgbClr val="000000"/>
              </a:solidFill>
            </a:endParaRPr>
          </a:p>
        </p:txBody>
      </p:sp>
      <p:sp>
        <p:nvSpPr>
          <p:cNvPr id="6144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144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r>
              <a:rPr lang="fr-FR" dirty="0" smtClean="0">
                <a:ea typeface="ＭＳ Ｐゴシック" charset="0"/>
                <a:cs typeface="+mn-cs"/>
              </a:rPr>
              <a:t>Périodes COVID</a:t>
            </a:r>
            <a:endParaRPr lang="fr-FR" dirty="0">
              <a:ea typeface="ＭＳ Ｐゴシック" charset="0"/>
              <a:cs typeface="+mn-cs"/>
            </a:endParaRPr>
          </a:p>
        </p:txBody>
      </p:sp>
    </p:spTree>
    <p:extLst>
      <p:ext uri="{BB962C8B-B14F-4D97-AF65-F5344CB8AC3E}">
        <p14:creationId xmlns:p14="http://schemas.microsoft.com/office/powerpoint/2010/main" val="523905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7C05A538-34A9-439F-BC17-80D755B31618}" type="slidenum">
              <a:rPr lang="fr-FR" altLang="fr-FR" sz="1200">
                <a:solidFill>
                  <a:srgbClr val="000000"/>
                </a:solidFill>
              </a:rPr>
              <a:pPr>
                <a:defRPr/>
              </a:pPr>
              <a:t>23</a:t>
            </a:fld>
            <a:endParaRPr lang="fr-FR" altLang="fr-FR" sz="1200">
              <a:solidFill>
                <a:srgbClr val="000000"/>
              </a:solidFill>
            </a:endParaRPr>
          </a:p>
        </p:txBody>
      </p:sp>
      <p:sp>
        <p:nvSpPr>
          <p:cNvPr id="6144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144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r>
              <a:rPr lang="fr-FR" dirty="0" smtClean="0">
                <a:ea typeface="ＭＳ Ｐゴシック" charset="0"/>
                <a:cs typeface="+mn-cs"/>
              </a:rPr>
              <a:t>Périodes COVID</a:t>
            </a:r>
            <a:endParaRPr lang="fr-FR" dirty="0">
              <a:ea typeface="ＭＳ Ｐゴシック" charset="0"/>
              <a:cs typeface="+mn-cs"/>
            </a:endParaRPr>
          </a:p>
        </p:txBody>
      </p:sp>
    </p:spTree>
    <p:extLst>
      <p:ext uri="{BB962C8B-B14F-4D97-AF65-F5344CB8AC3E}">
        <p14:creationId xmlns:p14="http://schemas.microsoft.com/office/powerpoint/2010/main" val="357389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fr-FR" altLang="fr-FR" sz="1200" b="0" dirty="0" smtClean="0"/>
              <a:t>Le suivi par mission a évolué en 2019 pour se centrer sur les missions « informations et conseils », « bilans diagnostics » et « documentation ». La grille allégée transmises aux instances ne concerne que celles-ci. Toutefois, lors du dernier COTEC, les</a:t>
            </a:r>
            <a:r>
              <a:rPr lang="fr-FR" altLang="fr-FR" sz="1200" b="0" baseline="0" dirty="0" smtClean="0"/>
              <a:t> professionnels ont proposé de transmettre des indicateurs concernant les missions « sensibilisations/formations » + accueil des stagiaires, « animation de réseaux » et recherche</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fr-FR" altLang="fr-FR" sz="1200" b="0" baseline="0" dirty="0" smtClean="0"/>
              <a:t>Perspectives 2022: les missions par pôles, les nouveaux projets et nouveaux partenariats, les aspects RH. Diapo sur les actions du PE et M37 + 2de ligne</a:t>
            </a:r>
            <a:endParaRPr lang="fr-FR" altLang="fr-FR" sz="1200" b="0" dirty="0" smtClean="0"/>
          </a:p>
          <a:p>
            <a:pPr>
              <a:defRPr/>
            </a:pPr>
            <a:endParaRPr lang="fr-FR" dirty="0"/>
          </a:p>
        </p:txBody>
      </p:sp>
      <p:sp>
        <p:nvSpPr>
          <p:cNvPr id="4" name="Espace réservé du numéro de diapositive 3"/>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fld id="{210FBD35-8ECB-4965-8A10-3328DDA1B69A}" type="slidenum">
              <a:rPr lang="fr-FR" altLang="fr-FR" smtClean="0"/>
              <a:pPr>
                <a:defRPr/>
              </a:pPr>
              <a:t>2</a:t>
            </a:fld>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7C05A538-34A9-439F-BC17-80D755B31618}" type="slidenum">
              <a:rPr lang="fr-FR" altLang="fr-FR" sz="1200">
                <a:solidFill>
                  <a:srgbClr val="000000"/>
                </a:solidFill>
              </a:rPr>
              <a:pPr>
                <a:defRPr/>
              </a:pPr>
              <a:t>24</a:t>
            </a:fld>
            <a:endParaRPr lang="fr-FR" altLang="fr-FR" sz="1200">
              <a:solidFill>
                <a:srgbClr val="000000"/>
              </a:solidFill>
            </a:endParaRPr>
          </a:p>
        </p:txBody>
      </p:sp>
      <p:sp>
        <p:nvSpPr>
          <p:cNvPr id="6144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144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522351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7C05A538-34A9-439F-BC17-80D755B31618}" type="slidenum">
              <a:rPr lang="fr-FR" altLang="fr-FR" sz="1200">
                <a:solidFill>
                  <a:srgbClr val="000000"/>
                </a:solidFill>
              </a:rPr>
              <a:pPr>
                <a:defRPr/>
              </a:pPr>
              <a:t>25</a:t>
            </a:fld>
            <a:endParaRPr lang="fr-FR" altLang="fr-FR" sz="1200">
              <a:solidFill>
                <a:srgbClr val="000000"/>
              </a:solidFill>
            </a:endParaRPr>
          </a:p>
        </p:txBody>
      </p:sp>
      <p:sp>
        <p:nvSpPr>
          <p:cNvPr id="6144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144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r>
              <a:rPr lang="fr-FR" dirty="0" smtClean="0">
                <a:ea typeface="ＭＳ Ｐゴシック" charset="0"/>
                <a:cs typeface="+mn-cs"/>
              </a:rPr>
              <a:t>Périodes COVID</a:t>
            </a:r>
            <a:endParaRPr lang="fr-FR" dirty="0">
              <a:ea typeface="ＭＳ Ｐゴシック" charset="0"/>
              <a:cs typeface="+mn-cs"/>
            </a:endParaRPr>
          </a:p>
        </p:txBody>
      </p:sp>
    </p:spTree>
    <p:extLst>
      <p:ext uri="{BB962C8B-B14F-4D97-AF65-F5344CB8AC3E}">
        <p14:creationId xmlns:p14="http://schemas.microsoft.com/office/powerpoint/2010/main" val="2839977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26</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1968715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Échéances de</a:t>
            </a:r>
            <a:r>
              <a:rPr lang="fr-FR" baseline="0" dirty="0" smtClean="0"/>
              <a:t> l’auto-évaluation et de l’évaluation externe seront publiées par décret en octobre 2022</a:t>
            </a:r>
          </a:p>
          <a:p>
            <a:r>
              <a:rPr lang="fr-FR" dirty="0" smtClean="0"/>
              <a:t>Satisfaction des usagers, de nombreuses actions (sensibilisations + réseaux) ayant été assurées en 2021 en </a:t>
            </a:r>
            <a:r>
              <a:rPr lang="fr-FR" dirty="0" err="1" smtClean="0"/>
              <a:t>distanciel</a:t>
            </a:r>
            <a:r>
              <a:rPr lang="fr-FR" dirty="0" smtClean="0"/>
              <a:t> en raison du contexte sanitaire, les enquêtes de satisfaction n'ont pas pu être recueillies. De plus, le suivi de la procédure de recueil de satisfaction n'a pas été assuré. Il sera assuré dorénavant par la coordinatrice du CRA Alsace (poste créé à compter du 1er janvier 2022). </a:t>
            </a:r>
            <a:endParaRPr lang="fr-FR" dirty="0"/>
          </a:p>
        </p:txBody>
      </p:sp>
      <p:sp>
        <p:nvSpPr>
          <p:cNvPr id="4" name="Espace réservé du numéro de diapositive 3"/>
          <p:cNvSpPr>
            <a:spLocks noGrp="1"/>
          </p:cNvSpPr>
          <p:nvPr>
            <p:ph type="sldNum" idx="10"/>
          </p:nvPr>
        </p:nvSpPr>
        <p:spPr/>
        <p:txBody>
          <a:bodyPr/>
          <a:lstStyle/>
          <a:p>
            <a:pPr>
              <a:defRPr/>
            </a:pPr>
            <a:fld id="{09D3B70C-CCF3-4328-B7CB-EE906C78FC75}" type="slidenum">
              <a:rPr lang="fr-FR" altLang="fr-FR" smtClean="0"/>
              <a:pPr>
                <a:defRPr/>
              </a:pPr>
              <a:t>27</a:t>
            </a:fld>
            <a:endParaRPr lang="fr-FR" altLang="fr-FR"/>
          </a:p>
        </p:txBody>
      </p:sp>
    </p:spTree>
    <p:extLst>
      <p:ext uri="{BB962C8B-B14F-4D97-AF65-F5344CB8AC3E}">
        <p14:creationId xmlns:p14="http://schemas.microsoft.com/office/powerpoint/2010/main" val="1639168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28</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r>
              <a:rPr lang="fr-FR" dirty="0" smtClean="0">
                <a:ea typeface="ＭＳ Ｐゴシック" charset="0"/>
                <a:cs typeface="+mn-cs"/>
              </a:rPr>
              <a:t>Missions</a:t>
            </a:r>
          </a:p>
          <a:p>
            <a:pPr>
              <a:buFont typeface="Times New Roman" charset="0"/>
              <a:buNone/>
              <a:defRPr/>
            </a:pPr>
            <a:r>
              <a:rPr lang="fr-FR" dirty="0" smtClean="0">
                <a:ea typeface="ＭＳ Ｐゴシック" charset="0"/>
                <a:cs typeface="+mn-cs"/>
              </a:rPr>
              <a:t>Nouveaux projets</a:t>
            </a:r>
          </a:p>
          <a:p>
            <a:pPr>
              <a:buFont typeface="Times New Roman" charset="0"/>
              <a:buNone/>
              <a:defRPr/>
            </a:pPr>
            <a:r>
              <a:rPr lang="fr-FR" dirty="0" smtClean="0">
                <a:ea typeface="ＭＳ Ｐゴシック" charset="0"/>
                <a:cs typeface="+mn-cs"/>
              </a:rPr>
              <a:t>Nouveaux partenariats</a:t>
            </a:r>
          </a:p>
          <a:p>
            <a:pPr>
              <a:buFont typeface="Times New Roman" charset="0"/>
              <a:buNone/>
              <a:defRPr/>
            </a:pPr>
            <a:r>
              <a:rPr lang="fr-FR" dirty="0" smtClean="0">
                <a:ea typeface="ＭＳ Ｐゴシック" charset="0"/>
                <a:cs typeface="+mn-cs"/>
              </a:rPr>
              <a:t>Aspects RH: mouvements et </a:t>
            </a:r>
            <a:r>
              <a:rPr lang="fr-FR" dirty="0" smtClean="0">
                <a:ea typeface="ＭＳ Ｐゴシック" charset="0"/>
                <a:cs typeface="+mn-cs"/>
              </a:rPr>
              <a:t>formation (colloque</a:t>
            </a:r>
            <a:r>
              <a:rPr lang="fr-FR" baseline="0" dirty="0" smtClean="0">
                <a:ea typeface="ＭＳ Ｐゴシック" charset="0"/>
                <a:cs typeface="+mn-cs"/>
              </a:rPr>
              <a:t> de </a:t>
            </a:r>
            <a:r>
              <a:rPr lang="fr-FR" baseline="0" dirty="0" err="1" smtClean="0">
                <a:ea typeface="ＭＳ Ｐゴシック" charset="0"/>
                <a:cs typeface="+mn-cs"/>
              </a:rPr>
              <a:t>lyon</a:t>
            </a:r>
            <a:r>
              <a:rPr lang="fr-FR" baseline="0" dirty="0" smtClean="0">
                <a:ea typeface="ＭＳ Ｐゴシック" charset="0"/>
                <a:cs typeface="+mn-cs"/>
              </a:rPr>
              <a:t> en mai et </a:t>
            </a:r>
            <a:r>
              <a:rPr lang="fr-FR" baseline="0" dirty="0" err="1" smtClean="0">
                <a:ea typeface="ＭＳ Ｐゴシック" charset="0"/>
                <a:cs typeface="+mn-cs"/>
              </a:rPr>
              <a:t>arapi</a:t>
            </a:r>
            <a:r>
              <a:rPr lang="fr-FR" baseline="0" dirty="0" smtClean="0">
                <a:ea typeface="ＭＳ Ｐゴシック" charset="0"/>
                <a:cs typeface="+mn-cs"/>
              </a:rPr>
              <a:t> au </a:t>
            </a:r>
            <a:r>
              <a:rPr lang="fr-FR" baseline="0" dirty="0" err="1" smtClean="0">
                <a:ea typeface="ＭＳ Ｐゴシック" charset="0"/>
                <a:cs typeface="+mn-cs"/>
              </a:rPr>
              <a:t>croisic</a:t>
            </a:r>
            <a:r>
              <a:rPr lang="fr-FR" baseline="0" dirty="0" smtClean="0">
                <a:ea typeface="ＭＳ Ｐゴシック" charset="0"/>
                <a:cs typeface="+mn-cs"/>
              </a:rPr>
              <a:t> </a:t>
            </a:r>
            <a:r>
              <a:rPr lang="fr-FR" baseline="0" smtClean="0">
                <a:ea typeface="ＭＳ Ｐゴシック" charset="0"/>
                <a:cs typeface="+mn-cs"/>
              </a:rPr>
              <a:t>en octobre)</a:t>
            </a:r>
            <a:endParaRPr lang="fr-FR" dirty="0" smtClean="0">
              <a:ea typeface="ＭＳ Ｐゴシック" charset="0"/>
              <a:cs typeface="+mn-cs"/>
            </a:endParaRPr>
          </a:p>
          <a:p>
            <a:pPr>
              <a:buFont typeface="Times New Roman" charset="0"/>
              <a:buNone/>
              <a:defRPr/>
            </a:pPr>
            <a:r>
              <a:rPr lang="fr-FR" dirty="0" smtClean="0">
                <a:ea typeface="ＭＳ Ｐゴシック" charset="0"/>
                <a:cs typeface="+mn-cs"/>
              </a:rPr>
              <a:t>2021 CRA Alsace : </a:t>
            </a:r>
            <a:r>
              <a:rPr lang="fr-FR" b="1" dirty="0" smtClean="0">
                <a:ea typeface="ＭＳ Ｐゴシック" charset="0"/>
                <a:cs typeface="+mn-cs"/>
              </a:rPr>
              <a:t>ETP 13,5</a:t>
            </a:r>
            <a:endParaRPr lang="fr-FR" b="1" dirty="0">
              <a:ea typeface="ＭＳ Ｐゴシック"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29</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243909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87145F77-EDD7-6E45-B2E7-A153D36B15B0}"/>
              </a:ext>
            </a:extLst>
          </p:cNvPr>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FDF33298-7FF1-354E-92E0-8497B0BDBD85}" type="slidenum">
              <a:rPr lang="fr-FR" altLang="fr-FR" sz="1200">
                <a:solidFill>
                  <a:srgbClr val="000000"/>
                </a:solidFill>
              </a:rPr>
              <a:pPr/>
              <a:t>30</a:t>
            </a:fld>
            <a:endParaRPr lang="fr-FR" altLang="fr-FR" sz="1200">
              <a:solidFill>
                <a:srgbClr val="000000"/>
              </a:solidFill>
            </a:endParaRPr>
          </a:p>
        </p:txBody>
      </p:sp>
      <p:sp>
        <p:nvSpPr>
          <p:cNvPr id="73729" name="Text Box 1">
            <a:extLst>
              <a:ext uri="{FF2B5EF4-FFF2-40B4-BE49-F238E27FC236}">
                <a16:creationId xmlns:a16="http://schemas.microsoft.com/office/drawing/2014/main" id="{191ADE0A-2DF6-0F41-BD5D-25D45E427425}"/>
              </a:ext>
            </a:extLst>
          </p:cNvPr>
          <p:cNvSpPr>
            <a:spLocks noGrp="1" noRot="1" noChangeAspect="1" noChangeArrowheads="1"/>
          </p:cNvSpPr>
          <p:nvPr>
            <p:ph type="sldImg"/>
          </p:nvPr>
        </p:nvSpPr>
        <p:spPr>
          <a:xfrm>
            <a:off x="990600" y="768350"/>
            <a:ext cx="5118100" cy="38385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a:extLst>
              <a:ext uri="{FF2B5EF4-FFF2-40B4-BE49-F238E27FC236}">
                <a16:creationId xmlns:a16="http://schemas.microsoft.com/office/drawing/2014/main" id="{0E3E4E77-5630-A74B-97FA-F854939608B3}"/>
              </a:ext>
            </a:extLst>
          </p:cNvPr>
          <p:cNvSpPr>
            <a:spLocks noGrp="1" noChangeArrowheads="1"/>
          </p:cNvSpPr>
          <p:nvPr>
            <p:ph type="body" idx="1"/>
          </p:nvPr>
        </p:nvSpPr>
        <p:spPr>
          <a:xfrm>
            <a:off x="946150" y="4862513"/>
            <a:ext cx="52085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4162118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87145F77-EDD7-6E45-B2E7-A153D36B15B0}"/>
              </a:ext>
            </a:extLst>
          </p:cNvPr>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FDF33298-7FF1-354E-92E0-8497B0BDBD85}" type="slidenum">
              <a:rPr lang="fr-FR" altLang="fr-FR" sz="1200">
                <a:solidFill>
                  <a:srgbClr val="000000"/>
                </a:solidFill>
              </a:rPr>
              <a:pPr/>
              <a:t>31</a:t>
            </a:fld>
            <a:endParaRPr lang="fr-FR" altLang="fr-FR" sz="1200">
              <a:solidFill>
                <a:srgbClr val="000000"/>
              </a:solidFill>
            </a:endParaRPr>
          </a:p>
        </p:txBody>
      </p:sp>
      <p:sp>
        <p:nvSpPr>
          <p:cNvPr id="73729" name="Text Box 1">
            <a:extLst>
              <a:ext uri="{FF2B5EF4-FFF2-40B4-BE49-F238E27FC236}">
                <a16:creationId xmlns:a16="http://schemas.microsoft.com/office/drawing/2014/main" id="{191ADE0A-2DF6-0F41-BD5D-25D45E427425}"/>
              </a:ext>
            </a:extLst>
          </p:cNvPr>
          <p:cNvSpPr>
            <a:spLocks noGrp="1" noRot="1" noChangeAspect="1" noChangeArrowheads="1"/>
          </p:cNvSpPr>
          <p:nvPr>
            <p:ph type="sldImg"/>
          </p:nvPr>
        </p:nvSpPr>
        <p:spPr>
          <a:xfrm>
            <a:off x="990600" y="768350"/>
            <a:ext cx="5118100" cy="38385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a:extLst>
              <a:ext uri="{FF2B5EF4-FFF2-40B4-BE49-F238E27FC236}">
                <a16:creationId xmlns:a16="http://schemas.microsoft.com/office/drawing/2014/main" id="{0E3E4E77-5630-A74B-97FA-F854939608B3}"/>
              </a:ext>
            </a:extLst>
          </p:cNvPr>
          <p:cNvSpPr>
            <a:spLocks noGrp="1" noChangeArrowheads="1"/>
          </p:cNvSpPr>
          <p:nvPr>
            <p:ph type="body" idx="1"/>
          </p:nvPr>
        </p:nvSpPr>
        <p:spPr>
          <a:xfrm>
            <a:off x="946150" y="4862513"/>
            <a:ext cx="52085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1272649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32</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2468877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87145F77-EDD7-6E45-B2E7-A153D36B15B0}"/>
              </a:ext>
            </a:extLst>
          </p:cNvPr>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FDF33298-7FF1-354E-92E0-8497B0BDBD85}" type="slidenum">
              <a:rPr lang="fr-FR" altLang="fr-FR" sz="1200">
                <a:solidFill>
                  <a:srgbClr val="000000"/>
                </a:solidFill>
              </a:rPr>
              <a:pPr/>
              <a:t>33</a:t>
            </a:fld>
            <a:endParaRPr lang="fr-FR" altLang="fr-FR" sz="1200">
              <a:solidFill>
                <a:srgbClr val="000000"/>
              </a:solidFill>
            </a:endParaRPr>
          </a:p>
        </p:txBody>
      </p:sp>
      <p:sp>
        <p:nvSpPr>
          <p:cNvPr id="73729" name="Text Box 1">
            <a:extLst>
              <a:ext uri="{FF2B5EF4-FFF2-40B4-BE49-F238E27FC236}">
                <a16:creationId xmlns:a16="http://schemas.microsoft.com/office/drawing/2014/main" id="{191ADE0A-2DF6-0F41-BD5D-25D45E427425}"/>
              </a:ext>
            </a:extLst>
          </p:cNvPr>
          <p:cNvSpPr>
            <a:spLocks noGrp="1" noRot="1" noChangeAspect="1" noChangeArrowheads="1"/>
          </p:cNvSpPr>
          <p:nvPr>
            <p:ph type="sldImg"/>
          </p:nvPr>
        </p:nvSpPr>
        <p:spPr>
          <a:xfrm>
            <a:off x="990600" y="768350"/>
            <a:ext cx="5118100" cy="3838575"/>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a:extLst>
              <a:ext uri="{FF2B5EF4-FFF2-40B4-BE49-F238E27FC236}">
                <a16:creationId xmlns:a16="http://schemas.microsoft.com/office/drawing/2014/main" id="{0E3E4E77-5630-A74B-97FA-F854939608B3}"/>
              </a:ext>
            </a:extLst>
          </p:cNvPr>
          <p:cNvSpPr>
            <a:spLocks noGrp="1" noChangeArrowheads="1"/>
          </p:cNvSpPr>
          <p:nvPr>
            <p:ph type="body" idx="1"/>
          </p:nvPr>
        </p:nvSpPr>
        <p:spPr>
          <a:xfrm>
            <a:off x="946150" y="4862513"/>
            <a:ext cx="5208588" cy="46053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491807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F8C604AA-6D54-430A-BAF2-B935A4081D18}" type="slidenum">
              <a:rPr lang="fr-FR" altLang="fr-FR" sz="1200">
                <a:solidFill>
                  <a:srgbClr val="000000"/>
                </a:solidFill>
              </a:rPr>
              <a:pPr>
                <a:defRPr/>
              </a:pPr>
              <a:t>3</a:t>
            </a:fld>
            <a:endParaRPr lang="fr-FR" altLang="fr-FR" sz="1200">
              <a:solidFill>
                <a:srgbClr val="000000"/>
              </a:solidFill>
            </a:endParaRPr>
          </a:p>
        </p:txBody>
      </p:sp>
      <p:sp>
        <p:nvSpPr>
          <p:cNvPr id="43009"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43010"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87145F77-EDD7-6E45-B2E7-A153D36B15B0}"/>
              </a:ext>
            </a:extLst>
          </p:cNvPr>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FDF33298-7FF1-354E-92E0-8497B0BDBD85}" type="slidenum">
              <a:rPr lang="fr-FR" altLang="fr-FR" sz="1200">
                <a:solidFill>
                  <a:srgbClr val="000000"/>
                </a:solidFill>
              </a:rPr>
              <a:pPr/>
              <a:t>34</a:t>
            </a:fld>
            <a:endParaRPr lang="fr-FR" altLang="fr-FR" sz="1200">
              <a:solidFill>
                <a:srgbClr val="000000"/>
              </a:solidFill>
            </a:endParaRPr>
          </a:p>
        </p:txBody>
      </p:sp>
      <p:sp>
        <p:nvSpPr>
          <p:cNvPr id="73729" name="Text Box 1">
            <a:extLst>
              <a:ext uri="{FF2B5EF4-FFF2-40B4-BE49-F238E27FC236}">
                <a16:creationId xmlns:a16="http://schemas.microsoft.com/office/drawing/2014/main" id="{191ADE0A-2DF6-0F41-BD5D-25D45E427425}"/>
              </a:ext>
            </a:extLst>
          </p:cNvPr>
          <p:cNvSpPr>
            <a:spLocks noGrp="1" noRot="1" noChangeAspect="1" noChangeArrowheads="1"/>
          </p:cNvSpPr>
          <p:nvPr>
            <p:ph type="sldImg"/>
          </p:nvPr>
        </p:nvSpPr>
        <p:spPr>
          <a:xfrm>
            <a:off x="990600" y="768350"/>
            <a:ext cx="5118100" cy="3838575"/>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a:extLst>
              <a:ext uri="{FF2B5EF4-FFF2-40B4-BE49-F238E27FC236}">
                <a16:creationId xmlns:a16="http://schemas.microsoft.com/office/drawing/2014/main" id="{0E3E4E77-5630-A74B-97FA-F854939608B3}"/>
              </a:ext>
            </a:extLst>
          </p:cNvPr>
          <p:cNvSpPr>
            <a:spLocks noGrp="1" noChangeArrowheads="1"/>
          </p:cNvSpPr>
          <p:nvPr>
            <p:ph type="body" idx="1"/>
          </p:nvPr>
        </p:nvSpPr>
        <p:spPr>
          <a:xfrm>
            <a:off x="946150" y="4862513"/>
            <a:ext cx="5208588" cy="46053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4110124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35</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3095806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38</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3242444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87145F77-EDD7-6E45-B2E7-A153D36B15B0}"/>
              </a:ext>
            </a:extLst>
          </p:cNvPr>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FDF33298-7FF1-354E-92E0-8497B0BDBD85}" type="slidenum">
              <a:rPr lang="fr-FR" altLang="fr-FR" sz="1200">
                <a:solidFill>
                  <a:srgbClr val="000000"/>
                </a:solidFill>
              </a:rPr>
              <a:pPr/>
              <a:t>39</a:t>
            </a:fld>
            <a:endParaRPr lang="fr-FR" altLang="fr-FR" sz="1200">
              <a:solidFill>
                <a:srgbClr val="000000"/>
              </a:solidFill>
            </a:endParaRPr>
          </a:p>
        </p:txBody>
      </p:sp>
      <p:sp>
        <p:nvSpPr>
          <p:cNvPr id="73729" name="Text Box 1">
            <a:extLst>
              <a:ext uri="{FF2B5EF4-FFF2-40B4-BE49-F238E27FC236}">
                <a16:creationId xmlns:a16="http://schemas.microsoft.com/office/drawing/2014/main" id="{191ADE0A-2DF6-0F41-BD5D-25D45E427425}"/>
              </a:ext>
            </a:extLst>
          </p:cNvPr>
          <p:cNvSpPr>
            <a:spLocks noGrp="1" noRot="1" noChangeAspect="1" noChangeArrowheads="1"/>
          </p:cNvSpPr>
          <p:nvPr>
            <p:ph type="sldImg"/>
          </p:nvPr>
        </p:nvSpPr>
        <p:spPr>
          <a:xfrm>
            <a:off x="990600" y="768350"/>
            <a:ext cx="5118100" cy="3838575"/>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a:extLst>
              <a:ext uri="{FF2B5EF4-FFF2-40B4-BE49-F238E27FC236}">
                <a16:creationId xmlns:a16="http://schemas.microsoft.com/office/drawing/2014/main" id="{0E3E4E77-5630-A74B-97FA-F854939608B3}"/>
              </a:ext>
            </a:extLst>
          </p:cNvPr>
          <p:cNvSpPr>
            <a:spLocks noGrp="1" noChangeArrowheads="1"/>
          </p:cNvSpPr>
          <p:nvPr>
            <p:ph type="body" idx="1"/>
          </p:nvPr>
        </p:nvSpPr>
        <p:spPr>
          <a:xfrm>
            <a:off x="946150" y="4862513"/>
            <a:ext cx="5208588" cy="46053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1107614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5E5A55-3C51-404E-AF94-42EDBD08A2B8}" type="slidenum">
              <a:rPr lang="fr-FR" altLang="fr-FR" sz="1200">
                <a:solidFill>
                  <a:srgbClr val="000000"/>
                </a:solidFill>
              </a:rPr>
              <a:pPr>
                <a:defRPr/>
              </a:pPr>
              <a:t>40</a:t>
            </a:fld>
            <a:endParaRPr lang="fr-FR" altLang="fr-FR" sz="1200">
              <a:solidFill>
                <a:srgbClr val="000000"/>
              </a:solidFill>
            </a:endParaRPr>
          </a:p>
        </p:txBody>
      </p:sp>
      <p:sp>
        <p:nvSpPr>
          <p:cNvPr id="6656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2571450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87145F77-EDD7-6E45-B2E7-A153D36B15B0}"/>
              </a:ext>
            </a:extLst>
          </p:cNvPr>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FDF33298-7FF1-354E-92E0-8497B0BDBD85}" type="slidenum">
              <a:rPr lang="fr-FR" altLang="fr-FR" sz="1200">
                <a:solidFill>
                  <a:srgbClr val="000000"/>
                </a:solidFill>
              </a:rPr>
              <a:pPr/>
              <a:t>41</a:t>
            </a:fld>
            <a:endParaRPr lang="fr-FR" altLang="fr-FR" sz="1200">
              <a:solidFill>
                <a:srgbClr val="000000"/>
              </a:solidFill>
            </a:endParaRPr>
          </a:p>
        </p:txBody>
      </p:sp>
      <p:sp>
        <p:nvSpPr>
          <p:cNvPr id="73729" name="Text Box 1">
            <a:extLst>
              <a:ext uri="{FF2B5EF4-FFF2-40B4-BE49-F238E27FC236}">
                <a16:creationId xmlns:a16="http://schemas.microsoft.com/office/drawing/2014/main" id="{191ADE0A-2DF6-0F41-BD5D-25D45E427425}"/>
              </a:ext>
            </a:extLst>
          </p:cNvPr>
          <p:cNvSpPr>
            <a:spLocks noGrp="1" noRot="1" noChangeAspect="1" noChangeArrowheads="1"/>
          </p:cNvSpPr>
          <p:nvPr>
            <p:ph type="sldImg"/>
          </p:nvPr>
        </p:nvSpPr>
        <p:spPr>
          <a:xfrm>
            <a:off x="990600" y="768350"/>
            <a:ext cx="5118100" cy="38385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a:extLst>
              <a:ext uri="{FF2B5EF4-FFF2-40B4-BE49-F238E27FC236}">
                <a16:creationId xmlns:a16="http://schemas.microsoft.com/office/drawing/2014/main" id="{0E3E4E77-5630-A74B-97FA-F854939608B3}"/>
              </a:ext>
            </a:extLst>
          </p:cNvPr>
          <p:cNvSpPr>
            <a:spLocks noGrp="1" noChangeArrowheads="1"/>
          </p:cNvSpPr>
          <p:nvPr>
            <p:ph type="body" idx="1"/>
          </p:nvPr>
        </p:nvSpPr>
        <p:spPr>
          <a:xfrm>
            <a:off x="946150" y="4862513"/>
            <a:ext cx="52085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3844480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87145F77-EDD7-6E45-B2E7-A153D36B15B0}"/>
              </a:ext>
            </a:extLst>
          </p:cNvPr>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FDF33298-7FF1-354E-92E0-8497B0BDBD85}" type="slidenum">
              <a:rPr lang="fr-FR" altLang="fr-FR" sz="1200">
                <a:solidFill>
                  <a:srgbClr val="000000"/>
                </a:solidFill>
              </a:rPr>
              <a:pPr/>
              <a:t>42</a:t>
            </a:fld>
            <a:endParaRPr lang="fr-FR" altLang="fr-FR" sz="1200">
              <a:solidFill>
                <a:srgbClr val="000000"/>
              </a:solidFill>
            </a:endParaRPr>
          </a:p>
        </p:txBody>
      </p:sp>
      <p:sp>
        <p:nvSpPr>
          <p:cNvPr id="73729" name="Text Box 1">
            <a:extLst>
              <a:ext uri="{FF2B5EF4-FFF2-40B4-BE49-F238E27FC236}">
                <a16:creationId xmlns:a16="http://schemas.microsoft.com/office/drawing/2014/main" id="{191ADE0A-2DF6-0F41-BD5D-25D45E427425}"/>
              </a:ext>
            </a:extLst>
          </p:cNvPr>
          <p:cNvSpPr>
            <a:spLocks noGrp="1" noRot="1" noChangeAspect="1" noChangeArrowheads="1"/>
          </p:cNvSpPr>
          <p:nvPr>
            <p:ph type="sldImg"/>
          </p:nvPr>
        </p:nvSpPr>
        <p:spPr>
          <a:xfrm>
            <a:off x="990600" y="768350"/>
            <a:ext cx="5118100" cy="38385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a:extLst>
              <a:ext uri="{FF2B5EF4-FFF2-40B4-BE49-F238E27FC236}">
                <a16:creationId xmlns:a16="http://schemas.microsoft.com/office/drawing/2014/main" id="{0E3E4E77-5630-A74B-97FA-F854939608B3}"/>
              </a:ext>
            </a:extLst>
          </p:cNvPr>
          <p:cNvSpPr>
            <a:spLocks noGrp="1" noChangeArrowheads="1"/>
          </p:cNvSpPr>
          <p:nvPr>
            <p:ph type="body" idx="1"/>
          </p:nvPr>
        </p:nvSpPr>
        <p:spPr>
          <a:xfrm>
            <a:off x="946150" y="4862513"/>
            <a:ext cx="52085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2249212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87145F77-EDD7-6E45-B2E7-A153D36B15B0}"/>
              </a:ext>
            </a:extLst>
          </p:cNvPr>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1pPr>
            <a:lvl2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2pPr>
            <a:lvl3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3pPr>
            <a:lvl4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4pPr>
            <a:lvl5pPr defTabSz="465138">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5pPr>
            <a:lvl6pPr marL="25146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6pPr>
            <a:lvl7pPr marL="29718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7pPr>
            <a:lvl8pPr marL="34290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8pPr>
            <a:lvl9pPr marL="3886200" indent="-228600" defTabSz="465138" eaLnBrk="0" fontAlgn="base" hangingPunct="0">
              <a:spcBef>
                <a:spcPct val="0"/>
              </a:spcBef>
              <a:spcAft>
                <a:spcPct val="0"/>
              </a:spcAft>
              <a:buClr>
                <a:srgbClr val="000000"/>
              </a:buClr>
              <a:buSzPct val="100000"/>
              <a:buFont typeface="Times New Roman" panose="02020603050405020304" pitchFamily="18" charset="0"/>
              <a:tabLst>
                <a:tab pos="0" algn="l"/>
                <a:tab pos="463550" algn="l"/>
                <a:tab pos="930275" algn="l"/>
                <a:tab pos="1395413" algn="l"/>
                <a:tab pos="1860550" algn="l"/>
                <a:tab pos="2327275" algn="l"/>
                <a:tab pos="2792413" algn="l"/>
                <a:tab pos="3257550" algn="l"/>
                <a:tab pos="3724275" algn="l"/>
                <a:tab pos="4189413" algn="l"/>
                <a:tab pos="4656138" algn="l"/>
                <a:tab pos="5121275" algn="l"/>
                <a:tab pos="5586413" algn="l"/>
                <a:tab pos="6053138" algn="l"/>
                <a:tab pos="6518275" algn="l"/>
                <a:tab pos="6983413" algn="l"/>
                <a:tab pos="7450138" algn="l"/>
                <a:tab pos="7915275" algn="l"/>
                <a:tab pos="8380413" algn="l"/>
                <a:tab pos="8847138" algn="l"/>
                <a:tab pos="9312275" algn="l"/>
              </a:tabLst>
              <a:defRPr sz="2400">
                <a:solidFill>
                  <a:schemeClr val="bg1"/>
                </a:solidFill>
                <a:latin typeface="Arial" panose="020B0604020202020204" pitchFamily="34" charset="0"/>
                <a:ea typeface="MS PGothic" panose="020B0600070205080204" pitchFamily="34" charset="-128"/>
              </a:defRPr>
            </a:lvl9pPr>
          </a:lstStyle>
          <a:p>
            <a:fld id="{FDF33298-7FF1-354E-92E0-8497B0BDBD85}" type="slidenum">
              <a:rPr lang="fr-FR" altLang="fr-FR" sz="1200">
                <a:solidFill>
                  <a:srgbClr val="000000"/>
                </a:solidFill>
              </a:rPr>
              <a:pPr/>
              <a:t>43</a:t>
            </a:fld>
            <a:endParaRPr lang="fr-FR" altLang="fr-FR" sz="1200">
              <a:solidFill>
                <a:srgbClr val="000000"/>
              </a:solidFill>
            </a:endParaRPr>
          </a:p>
        </p:txBody>
      </p:sp>
      <p:sp>
        <p:nvSpPr>
          <p:cNvPr id="73729" name="Text Box 1">
            <a:extLst>
              <a:ext uri="{FF2B5EF4-FFF2-40B4-BE49-F238E27FC236}">
                <a16:creationId xmlns:a16="http://schemas.microsoft.com/office/drawing/2014/main" id="{191ADE0A-2DF6-0F41-BD5D-25D45E427425}"/>
              </a:ext>
            </a:extLst>
          </p:cNvPr>
          <p:cNvSpPr>
            <a:spLocks noGrp="1" noRot="1" noChangeAspect="1" noChangeArrowheads="1"/>
          </p:cNvSpPr>
          <p:nvPr>
            <p:ph type="sldImg"/>
          </p:nvPr>
        </p:nvSpPr>
        <p:spPr>
          <a:xfrm>
            <a:off x="990600" y="768350"/>
            <a:ext cx="5118100" cy="383857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0" name="Text Box 2">
            <a:extLst>
              <a:ext uri="{FF2B5EF4-FFF2-40B4-BE49-F238E27FC236}">
                <a16:creationId xmlns:a16="http://schemas.microsoft.com/office/drawing/2014/main" id="{0E3E4E77-5630-A74B-97FA-F854939608B3}"/>
              </a:ext>
            </a:extLst>
          </p:cNvPr>
          <p:cNvSpPr>
            <a:spLocks noGrp="1" noChangeArrowheads="1"/>
          </p:cNvSpPr>
          <p:nvPr>
            <p:ph type="body" idx="1"/>
          </p:nvPr>
        </p:nvSpPr>
        <p:spPr>
          <a:xfrm>
            <a:off x="946150" y="4862513"/>
            <a:ext cx="5208588"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4787" tIns="47393" rIns="94787" bIns="47393" anchor="ctr"/>
          <a:lstStyle/>
          <a:p>
            <a:pPr>
              <a:buFont typeface="Times New Roman" charset="0"/>
              <a:buNone/>
              <a:defRPr/>
            </a:pPr>
            <a:endParaRPr lang="fr-FR">
              <a:ea typeface="ＭＳ Ｐゴシック" charset="0"/>
              <a:cs typeface="+mn-cs"/>
            </a:endParaRPr>
          </a:p>
        </p:txBody>
      </p:sp>
    </p:spTree>
    <p:extLst>
      <p:ext uri="{BB962C8B-B14F-4D97-AF65-F5344CB8AC3E}">
        <p14:creationId xmlns:p14="http://schemas.microsoft.com/office/powerpoint/2010/main" val="209883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demandes</a:t>
            </a:r>
            <a:endParaRPr lang="fr-FR" dirty="0"/>
          </a:p>
        </p:txBody>
      </p:sp>
      <p:sp>
        <p:nvSpPr>
          <p:cNvPr id="4" name="Espace réservé du numéro de diapositive 3"/>
          <p:cNvSpPr>
            <a:spLocks noGrp="1"/>
          </p:cNvSpPr>
          <p:nvPr>
            <p:ph type="sldNum" idx="10"/>
          </p:nvPr>
        </p:nvSpPr>
        <p:spPr/>
        <p:txBody>
          <a:bodyPr/>
          <a:lstStyle/>
          <a:p>
            <a:pPr>
              <a:defRPr/>
            </a:pPr>
            <a:fld id="{09D3B70C-CCF3-4328-B7CB-EE906C78FC75}" type="slidenum">
              <a:rPr lang="fr-FR" altLang="fr-FR" smtClean="0"/>
              <a:pPr>
                <a:defRPr/>
              </a:pPr>
              <a:t>4</a:t>
            </a:fld>
            <a:endParaRPr lang="fr-FR" altLang="fr-FR"/>
          </a:p>
        </p:txBody>
      </p:sp>
    </p:spTree>
    <p:extLst>
      <p:ext uri="{BB962C8B-B14F-4D97-AF65-F5344CB8AC3E}">
        <p14:creationId xmlns:p14="http://schemas.microsoft.com/office/powerpoint/2010/main" val="178501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9444BA16-2B96-48CC-8BA5-00184BE445EF}" type="slidenum">
              <a:rPr lang="fr-FR" altLang="fr-FR" sz="1200">
                <a:solidFill>
                  <a:srgbClr val="000000"/>
                </a:solidFill>
              </a:rPr>
              <a:pPr>
                <a:defRPr/>
              </a:pPr>
              <a:t>5</a:t>
            </a:fld>
            <a:endParaRPr lang="fr-FR" altLang="fr-FR" sz="1200">
              <a:solidFill>
                <a:srgbClr val="000000"/>
              </a:solidFill>
            </a:endParaRPr>
          </a:p>
        </p:txBody>
      </p:sp>
      <p:sp>
        <p:nvSpPr>
          <p:cNvPr id="45057"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45058" name="Text Box 2"/>
          <p:cNvSpPr>
            <a:spLocks noGrp="1" noChangeArrowheads="1"/>
          </p:cNvSpPr>
          <p:nvPr>
            <p:ph type="body" idx="1"/>
          </p:nvPr>
        </p:nvSpPr>
        <p:spPr>
          <a:xfrm>
            <a:off x="914508" y="4715710"/>
            <a:ext cx="5030588" cy="4466511"/>
          </a:xfrm>
          <a:noFill/>
        </p:spPr>
        <p:txBody>
          <a:bodyPr/>
          <a:lstStyle/>
          <a:p>
            <a:pPr eaLnBrk="1" hangingPunct="1">
              <a:spcBef>
                <a:spcPts val="438"/>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latin typeface="Arial" pitchFamily="34" charset="0"/>
              </a:rPr>
              <a:t>Actions réalisées</a:t>
            </a:r>
            <a:endParaRPr lang="fr-FR"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9444BA16-2B96-48CC-8BA5-00184BE445EF}" type="slidenum">
              <a:rPr lang="fr-FR" altLang="fr-FR" sz="1200">
                <a:solidFill>
                  <a:srgbClr val="000000"/>
                </a:solidFill>
              </a:rPr>
              <a:pPr>
                <a:defRPr/>
              </a:pPr>
              <a:t>6</a:t>
            </a:fld>
            <a:endParaRPr lang="fr-FR" altLang="fr-FR" sz="1200">
              <a:solidFill>
                <a:srgbClr val="000000"/>
              </a:solidFill>
            </a:endParaRPr>
          </a:p>
        </p:txBody>
      </p:sp>
      <p:sp>
        <p:nvSpPr>
          <p:cNvPr id="45057"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45058" name="Text Box 2"/>
          <p:cNvSpPr>
            <a:spLocks noGrp="1" noChangeArrowheads="1"/>
          </p:cNvSpPr>
          <p:nvPr>
            <p:ph type="body" idx="1"/>
          </p:nvPr>
        </p:nvSpPr>
        <p:spPr>
          <a:xfrm>
            <a:off x="914508" y="4715710"/>
            <a:ext cx="5030588" cy="4466511"/>
          </a:xfrm>
          <a:noFill/>
        </p:spPr>
        <p:txBody>
          <a:bodyPr/>
          <a:lstStyle/>
          <a:p>
            <a:pPr eaLnBrk="1" hangingPunct="1">
              <a:spcBef>
                <a:spcPts val="438"/>
              </a:spcBef>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latin typeface="Arial" pitchFamily="34" charset="0"/>
              </a:rPr>
              <a:t>Actions réalisées</a:t>
            </a:r>
            <a:endParaRPr lang="fr-FR" dirty="0">
              <a:latin typeface="Arial" pitchFamily="34" charset="0"/>
            </a:endParaRPr>
          </a:p>
        </p:txBody>
      </p:sp>
    </p:spTree>
    <p:extLst>
      <p:ext uri="{BB962C8B-B14F-4D97-AF65-F5344CB8AC3E}">
        <p14:creationId xmlns:p14="http://schemas.microsoft.com/office/powerpoint/2010/main" val="228396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3E4416EC-B669-4335-909D-4132802E2522}" type="slidenum">
              <a:rPr lang="fr-FR" altLang="fr-FR" sz="1200">
                <a:solidFill>
                  <a:srgbClr val="000000"/>
                </a:solidFill>
              </a:rPr>
              <a:pPr>
                <a:defRPr/>
              </a:pPr>
              <a:t>7</a:t>
            </a:fld>
            <a:endParaRPr lang="fr-FR" altLang="fr-FR" sz="1200">
              <a:solidFill>
                <a:srgbClr val="000000"/>
              </a:solidFill>
            </a:endParaRPr>
          </a:p>
        </p:txBody>
      </p:sp>
      <p:sp>
        <p:nvSpPr>
          <p:cNvPr id="46081"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46082" name="Text Box 2"/>
          <p:cNvSpPr>
            <a:spLocks noGrp="1" noChangeArrowheads="1"/>
          </p:cNvSpPr>
          <p:nvPr>
            <p:ph type="body" idx="1"/>
          </p:nvPr>
        </p:nvSpPr>
        <p:spPr>
          <a:xfrm>
            <a:off x="914508" y="4715710"/>
            <a:ext cx="5030588"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91460" tIns="45730" rIns="91460" bIns="45730" anchor="ctr"/>
          <a:lstStyle/>
          <a:p>
            <a:pPr>
              <a:buFont typeface="Times New Roman" charset="0"/>
              <a:buNone/>
              <a:defRPr/>
            </a:pPr>
            <a:endParaRPr lang="fr-FR" dirty="0">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1pPr>
            <a:lvl2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2pPr>
            <a:lvl3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3pPr>
            <a:lvl4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4pPr>
            <a:lvl5pPr defTabSz="448812">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5pPr>
            <a:lvl6pPr marL="2426338"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6pPr>
            <a:lvl7pPr marL="2867490"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7pPr>
            <a:lvl8pPr marL="3308642"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8pPr>
            <a:lvl9pPr marL="3749794" indent="-220576" defTabSz="448812" eaLnBrk="0" fontAlgn="base" hangingPunct="0">
              <a:spcBef>
                <a:spcPct val="0"/>
              </a:spcBef>
              <a:spcAft>
                <a:spcPct val="0"/>
              </a:spcAft>
              <a:buClr>
                <a:srgbClr val="000000"/>
              </a:buClr>
              <a:buSzPct val="100000"/>
              <a:buFont typeface="Times New Roman" pitchFamily="18" charset="0"/>
              <a:tabLst>
                <a:tab pos="0" algn="l"/>
                <a:tab pos="447279" algn="l"/>
                <a:tab pos="897622" algn="l"/>
                <a:tab pos="1346434" algn="l"/>
                <a:tab pos="1795245" algn="l"/>
                <a:tab pos="2245588" algn="l"/>
                <a:tab pos="2694399" algn="l"/>
                <a:tab pos="3143210" algn="l"/>
                <a:tab pos="3593553" algn="l"/>
                <a:tab pos="4042365" algn="l"/>
                <a:tab pos="4492708" algn="l"/>
                <a:tab pos="4941518" algn="l"/>
                <a:tab pos="5390330" algn="l"/>
                <a:tab pos="5840673" algn="l"/>
                <a:tab pos="6289484" algn="l"/>
                <a:tab pos="6738295" algn="l"/>
                <a:tab pos="7188638" algn="l"/>
                <a:tab pos="7637449" algn="l"/>
                <a:tab pos="8086261" algn="l"/>
                <a:tab pos="8536603" algn="l"/>
                <a:tab pos="8985414" algn="l"/>
              </a:tabLst>
              <a:defRPr sz="2300">
                <a:solidFill>
                  <a:schemeClr val="bg1"/>
                </a:solidFill>
                <a:latin typeface="Arial" pitchFamily="34" charset="0"/>
                <a:ea typeface="MS PGothic" pitchFamily="34" charset="-128"/>
              </a:defRPr>
            </a:lvl9pPr>
          </a:lstStyle>
          <a:p>
            <a:pPr>
              <a:defRPr/>
            </a:pPr>
            <a:fld id="{0A7BC180-64DE-4366-A729-D28A01A4F11A}" type="slidenum">
              <a:rPr lang="fr-FR" altLang="fr-FR" sz="1200">
                <a:solidFill>
                  <a:srgbClr val="000000"/>
                </a:solidFill>
              </a:rPr>
              <a:pPr>
                <a:defRPr/>
              </a:pPr>
              <a:t>9</a:t>
            </a:fld>
            <a:endParaRPr lang="fr-FR" altLang="fr-FR" sz="1200">
              <a:solidFill>
                <a:srgbClr val="000000"/>
              </a:solidFill>
            </a:endParaRPr>
          </a:p>
        </p:txBody>
      </p:sp>
      <p:sp>
        <p:nvSpPr>
          <p:cNvPr id="48129" name="Text Box 1"/>
          <p:cNvSpPr>
            <a:spLocks noGrp="1" noRot="1" noChangeAspect="1" noChangeArrowheads="1"/>
          </p:cNvSpPr>
          <p:nvPr>
            <p:ph type="sldImg"/>
          </p:nvPr>
        </p:nvSpPr>
        <p:spPr>
          <a:xfrm>
            <a:off x="947738" y="746125"/>
            <a:ext cx="4962525" cy="3722688"/>
          </a:xfrm>
          <a:extLs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sp>
      <p:sp>
        <p:nvSpPr>
          <p:cNvPr id="48130" name="Text Box 2"/>
          <p:cNvSpPr>
            <a:spLocks noGrp="1" noChangeArrowheads="1"/>
          </p:cNvSpPr>
          <p:nvPr>
            <p:ph type="body" idx="1"/>
          </p:nvPr>
        </p:nvSpPr>
        <p:spPr>
          <a:xfrm>
            <a:off x="685480" y="4715710"/>
            <a:ext cx="5488643" cy="4466511"/>
          </a:xfrm>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spcBef>
                <a:spcPts val="434"/>
              </a:spcBef>
              <a:buClrTx/>
              <a:tabLst>
                <a:tab pos="0" algn="l"/>
                <a:tab pos="431962" algn="l"/>
                <a:tab pos="865455" algn="l"/>
                <a:tab pos="1298948" algn="l"/>
                <a:tab pos="1732442" algn="l"/>
                <a:tab pos="2165935" algn="l"/>
                <a:tab pos="2599429" algn="l"/>
                <a:tab pos="3032922" algn="l"/>
                <a:tab pos="3466416" algn="l"/>
                <a:tab pos="3899909" algn="l"/>
                <a:tab pos="4333403" algn="l"/>
                <a:tab pos="4766895" algn="l"/>
                <a:tab pos="5200389" algn="l"/>
                <a:tab pos="5633882" algn="l"/>
                <a:tab pos="6067376" algn="l"/>
                <a:tab pos="6500869" algn="l"/>
                <a:tab pos="6934363" algn="l"/>
                <a:tab pos="7367856" algn="l"/>
                <a:tab pos="7801350" algn="l"/>
                <a:tab pos="8234843" algn="l"/>
                <a:tab pos="8668336" algn="l"/>
              </a:tabLst>
              <a:defRPr/>
            </a:pPr>
            <a:r>
              <a:rPr lang="fr-FR" altLang="fr-FR" dirty="0" smtClean="0">
                <a:latin typeface="Arial" pitchFamily="34" charset="0"/>
              </a:rPr>
              <a:t>2018 :</a:t>
            </a:r>
          </a:p>
          <a:p>
            <a:pPr eaLnBrk="1" hangingPunct="1">
              <a:spcBef>
                <a:spcPts val="434"/>
              </a:spcBef>
              <a:buClrTx/>
              <a:tabLst>
                <a:tab pos="0" algn="l"/>
                <a:tab pos="431962" algn="l"/>
                <a:tab pos="865455" algn="l"/>
                <a:tab pos="1298948" algn="l"/>
                <a:tab pos="1732442" algn="l"/>
                <a:tab pos="2165935" algn="l"/>
                <a:tab pos="2599429" algn="l"/>
                <a:tab pos="3032922" algn="l"/>
                <a:tab pos="3466416" algn="l"/>
                <a:tab pos="3899909" algn="l"/>
                <a:tab pos="4333403" algn="l"/>
                <a:tab pos="4766895" algn="l"/>
                <a:tab pos="5200389" algn="l"/>
                <a:tab pos="5633882" algn="l"/>
                <a:tab pos="6067376" algn="l"/>
                <a:tab pos="6500869" algn="l"/>
                <a:tab pos="6934363" algn="l"/>
                <a:tab pos="7367856" algn="l"/>
                <a:tab pos="7801350" algn="l"/>
                <a:tab pos="8234843" algn="l"/>
                <a:tab pos="8668336" algn="l"/>
              </a:tabLst>
              <a:defRPr/>
            </a:pPr>
            <a:r>
              <a:rPr lang="fr-FR" altLang="fr-FR" dirty="0" smtClean="0">
                <a:latin typeface="Arial" pitchFamily="34" charset="0"/>
              </a:rPr>
              <a:t>2019</a:t>
            </a:r>
          </a:p>
          <a:p>
            <a:pPr eaLnBrk="1" hangingPunct="1">
              <a:spcBef>
                <a:spcPts val="434"/>
              </a:spcBef>
              <a:buClrTx/>
              <a:tabLst>
                <a:tab pos="0" algn="l"/>
                <a:tab pos="431962" algn="l"/>
                <a:tab pos="865455" algn="l"/>
                <a:tab pos="1298948" algn="l"/>
                <a:tab pos="1732442" algn="l"/>
                <a:tab pos="2165935" algn="l"/>
                <a:tab pos="2599429" algn="l"/>
                <a:tab pos="3032922" algn="l"/>
                <a:tab pos="3466416" algn="l"/>
                <a:tab pos="3899909" algn="l"/>
                <a:tab pos="4333403" algn="l"/>
                <a:tab pos="4766895" algn="l"/>
                <a:tab pos="5200389" algn="l"/>
                <a:tab pos="5633882" algn="l"/>
                <a:tab pos="6067376" algn="l"/>
                <a:tab pos="6500869" algn="l"/>
                <a:tab pos="6934363" algn="l"/>
                <a:tab pos="7367856" algn="l"/>
                <a:tab pos="7801350" algn="l"/>
                <a:tab pos="8234843" algn="l"/>
                <a:tab pos="8668336" algn="l"/>
              </a:tabLst>
              <a:defRPr/>
            </a:pPr>
            <a:r>
              <a:rPr lang="fr-FR" altLang="fr-FR" dirty="0" smtClean="0">
                <a:latin typeface="Arial" pitchFamily="34" charset="0"/>
              </a:rPr>
              <a:t>2020</a:t>
            </a:r>
          </a:p>
          <a:p>
            <a:pPr eaLnBrk="1" hangingPunct="1">
              <a:spcBef>
                <a:spcPts val="434"/>
              </a:spcBef>
              <a:buClrTx/>
              <a:tabLst>
                <a:tab pos="0" algn="l"/>
                <a:tab pos="431962" algn="l"/>
                <a:tab pos="865455" algn="l"/>
                <a:tab pos="1298948" algn="l"/>
                <a:tab pos="1732442" algn="l"/>
                <a:tab pos="2165935" algn="l"/>
                <a:tab pos="2599429" algn="l"/>
                <a:tab pos="3032922" algn="l"/>
                <a:tab pos="3466416" algn="l"/>
                <a:tab pos="3899909" algn="l"/>
                <a:tab pos="4333403" algn="l"/>
                <a:tab pos="4766895" algn="l"/>
                <a:tab pos="5200389" algn="l"/>
                <a:tab pos="5633882" algn="l"/>
                <a:tab pos="6067376" algn="l"/>
                <a:tab pos="6500869" algn="l"/>
                <a:tab pos="6934363" algn="l"/>
                <a:tab pos="7367856" algn="l"/>
                <a:tab pos="7801350" algn="l"/>
                <a:tab pos="8234843" algn="l"/>
                <a:tab pos="8668336" algn="l"/>
              </a:tabLst>
              <a:defRPr/>
            </a:pPr>
            <a:r>
              <a:rPr lang="fr-FR" altLang="fr-FR" dirty="0" smtClean="0">
                <a:latin typeface="Arial" pitchFamily="34" charset="0"/>
              </a:rPr>
              <a:t>2021</a:t>
            </a:r>
            <a:endParaRPr lang="fr-FR" altLang="fr-FR"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r>
              <a:rPr lang="fr-FR" dirty="0" smtClean="0"/>
              <a:t>2018 : 163</a:t>
            </a:r>
          </a:p>
          <a:p>
            <a:r>
              <a:rPr lang="fr-FR" dirty="0" smtClean="0"/>
              <a:t>2019 : 170</a:t>
            </a:r>
          </a:p>
          <a:p>
            <a:r>
              <a:rPr lang="fr-FR" dirty="0" smtClean="0"/>
              <a:t>2020 : TSA et non TSA = 222</a:t>
            </a:r>
          </a:p>
          <a:p>
            <a:r>
              <a:rPr lang="fr-FR" dirty="0" smtClean="0"/>
              <a:t>2021 : TSA DI,</a:t>
            </a:r>
            <a:r>
              <a:rPr lang="fr-FR" baseline="0" dirty="0" smtClean="0"/>
              <a:t> </a:t>
            </a:r>
            <a:r>
              <a:rPr lang="fr-FR" dirty="0" smtClean="0"/>
              <a:t>TSA SDI et non TSA  = 288 bilans réalisés</a:t>
            </a:r>
            <a:endParaRPr lang="fr-FR" dirty="0"/>
          </a:p>
        </p:txBody>
      </p:sp>
      <p:sp>
        <p:nvSpPr>
          <p:cNvPr id="4" name="Espace réservé du numéro de diapositive 3"/>
          <p:cNvSpPr>
            <a:spLocks noGrp="1"/>
          </p:cNvSpPr>
          <p:nvPr>
            <p:ph type="sldNum" idx="10"/>
          </p:nvPr>
        </p:nvSpPr>
        <p:spPr/>
        <p:txBody>
          <a:bodyPr/>
          <a:lstStyle/>
          <a:p>
            <a:pPr>
              <a:defRPr/>
            </a:pPr>
            <a:fld id="{09D3B70C-CCF3-4328-B7CB-EE906C78FC75}" type="slidenum">
              <a:rPr lang="fr-FR" altLang="fr-FR" smtClean="0"/>
              <a:pPr>
                <a:defRPr/>
              </a:pPr>
              <a:t>10</a:t>
            </a:fld>
            <a:endParaRPr lang="fr-FR" altLang="fr-FR"/>
          </a:p>
        </p:txBody>
      </p:sp>
    </p:spTree>
    <p:extLst>
      <p:ext uri="{BB962C8B-B14F-4D97-AF65-F5344CB8AC3E}">
        <p14:creationId xmlns:p14="http://schemas.microsoft.com/office/powerpoint/2010/main" val="126318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A0C583F7-E89C-491B-B1F2-D02E8327FFC1}" type="slidenum">
              <a:rPr lang="fr-FR" altLang="fr-FR"/>
              <a:pPr>
                <a:defRPr/>
              </a:pPr>
              <a:t>‹N°›</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B768E7DD-FDDA-4819-9E96-3C6CC7DA3979}" type="slidenum">
              <a:rPr lang="fr-FR" altLang="fr-FR"/>
              <a:pPr>
                <a:defRPr/>
              </a:pPr>
              <a:t>‹N°›</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3513" y="609600"/>
            <a:ext cx="1941512" cy="54832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85800" y="609600"/>
            <a:ext cx="5675313" cy="54832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5E801EB8-CA6E-4AA9-801E-BB6F7B7C1848}" type="slidenum">
              <a:rPr lang="fr-FR" altLang="fr-FR"/>
              <a:pPr>
                <a:defRPr/>
              </a:pPr>
              <a:t>‹N°›</a:t>
            </a:fld>
            <a:endParaRPr lang="fr-FR"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a:t>Cliquez et modifiez le titre</a:t>
            </a:r>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4"/>
          <p:cNvSpPr>
            <a:spLocks noGrp="1" noChangeArrowheads="1"/>
          </p:cNvSpPr>
          <p:nvPr>
            <p:ph type="ftr" idx="11"/>
          </p:nvPr>
        </p:nvSpPr>
        <p:spPr>
          <a:ln/>
        </p:spPr>
        <p:txBody>
          <a:bodyPr/>
          <a:lstStyle>
            <a:lvl1pPr>
              <a:defRPr/>
            </a:lvl1pPr>
          </a:lstStyle>
          <a:p>
            <a:pPr>
              <a:defRPr/>
            </a:pPr>
            <a:endParaRPr lang="fr-FR"/>
          </a:p>
        </p:txBody>
      </p:sp>
      <p:sp>
        <p:nvSpPr>
          <p:cNvPr id="5" name="Rectangle 5"/>
          <p:cNvSpPr>
            <a:spLocks noGrp="1" noChangeArrowheads="1"/>
          </p:cNvSpPr>
          <p:nvPr>
            <p:ph type="sldNum" idx="12"/>
          </p:nvPr>
        </p:nvSpPr>
        <p:spPr>
          <a:ln/>
        </p:spPr>
        <p:txBody>
          <a:bodyPr/>
          <a:lstStyle>
            <a:lvl1pPr>
              <a:defRPr/>
            </a:lvl1pPr>
          </a:lstStyle>
          <a:p>
            <a:pPr>
              <a:defRPr/>
            </a:pPr>
            <a:fld id="{930B92CC-BD70-438F-ABCE-CB85CF5F89C3}" type="slidenum">
              <a:rPr lang="fr-FR" altLang="fr-FR"/>
              <a:pPr>
                <a:defRPr/>
              </a:pPr>
              <a:t>‹N°›</a:t>
            </a:fld>
            <a:endParaRPr lang="fr-F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a:t>Cliquez et modifiez le titre</a:t>
            </a:r>
          </a:p>
        </p:txBody>
      </p:sp>
      <p:sp>
        <p:nvSpPr>
          <p:cNvPr id="3" name="Espace réservé du graphique 2"/>
          <p:cNvSpPr>
            <a:spLocks noGrp="1"/>
          </p:cNvSpPr>
          <p:nvPr>
            <p:ph type="chart" idx="1"/>
          </p:nvPr>
        </p:nvSpPr>
        <p:spPr>
          <a:xfrm>
            <a:off x="685800" y="1981200"/>
            <a:ext cx="7769225" cy="4111625"/>
          </a:xfrm>
        </p:spPr>
        <p:txBody>
          <a:bodyPr/>
          <a:lstStyle/>
          <a:p>
            <a:pPr lvl="0"/>
            <a:endParaRPr lang="fr-FR" noProof="0"/>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7C9176A2-1099-452E-8602-644FD85F5E96}" type="slidenum">
              <a:rPr lang="fr-FR" altLang="fr-FR"/>
              <a:pPr>
                <a:defRPr/>
              </a:pPr>
              <a:t>‹N°›</a:t>
            </a:fld>
            <a:endParaRPr lang="fr-FR" alt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a:t>Cliquez et modifiez le titre</a:t>
            </a:r>
          </a:p>
        </p:txBody>
      </p:sp>
      <p:sp>
        <p:nvSpPr>
          <p:cNvPr id="3" name="Espace réservé du texte 2"/>
          <p:cNvSpPr>
            <a:spLocks noGrp="1"/>
          </p:cNvSpPr>
          <p:nvPr>
            <p:ph type="body" sz="half" idx="1"/>
          </p:nvPr>
        </p:nvSpPr>
        <p:spPr>
          <a:xfrm>
            <a:off x="685800" y="1981200"/>
            <a:ext cx="3808413" cy="41116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6613" y="1981200"/>
            <a:ext cx="3808412" cy="19796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646613" y="4113213"/>
            <a:ext cx="3808412" cy="19796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3"/>
          <p:cNvSpPr>
            <a:spLocks noGrp="1" noChangeArrowheads="1"/>
          </p:cNvSpPr>
          <p:nvPr>
            <p:ph type="dt" idx="10"/>
          </p:nvPr>
        </p:nvSpPr>
        <p:spPr>
          <a:ln/>
        </p:spPr>
        <p:txBody>
          <a:bodyPr/>
          <a:lstStyle>
            <a:lvl1pPr>
              <a:defRPr/>
            </a:lvl1pPr>
          </a:lstStyle>
          <a:p>
            <a:pPr>
              <a:defRPr/>
            </a:pPr>
            <a:endParaRPr lang="fr-FR"/>
          </a:p>
        </p:txBody>
      </p:sp>
      <p:sp>
        <p:nvSpPr>
          <p:cNvPr id="7" name="Rectangle 4"/>
          <p:cNvSpPr>
            <a:spLocks noGrp="1" noChangeArrowheads="1"/>
          </p:cNvSpPr>
          <p:nvPr>
            <p:ph type="ftr" idx="11"/>
          </p:nvPr>
        </p:nvSpPr>
        <p:spPr>
          <a:ln/>
        </p:spPr>
        <p:txBody>
          <a:bodyPr/>
          <a:lstStyle>
            <a:lvl1pPr>
              <a:defRPr/>
            </a:lvl1pPr>
          </a:lstStyle>
          <a:p>
            <a:pPr>
              <a:defRPr/>
            </a:pPr>
            <a:endParaRPr lang="fr-FR"/>
          </a:p>
        </p:txBody>
      </p:sp>
      <p:sp>
        <p:nvSpPr>
          <p:cNvPr id="8" name="Rectangle 5"/>
          <p:cNvSpPr>
            <a:spLocks noGrp="1" noChangeArrowheads="1"/>
          </p:cNvSpPr>
          <p:nvPr>
            <p:ph type="sldNum" idx="12"/>
          </p:nvPr>
        </p:nvSpPr>
        <p:spPr>
          <a:ln/>
        </p:spPr>
        <p:txBody>
          <a:bodyPr/>
          <a:lstStyle>
            <a:lvl1pPr>
              <a:defRPr/>
            </a:lvl1pPr>
          </a:lstStyle>
          <a:p>
            <a:pPr>
              <a:defRPr/>
            </a:pPr>
            <a:fld id="{CD35611C-4B1D-454E-88EC-74292CFCA509}" type="slidenum">
              <a:rPr lang="fr-FR" altLang="fr-FR"/>
              <a:pPr>
                <a:defRPr/>
              </a:pPr>
              <a:t>‹N°›</a:t>
            </a:fld>
            <a:endParaRPr lang="fr-FR" alt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a:t>Cliquez et modifiez le titre</a:t>
            </a:r>
          </a:p>
        </p:txBody>
      </p:sp>
      <p:sp>
        <p:nvSpPr>
          <p:cNvPr id="3" name="Espace réservé du tableau 2"/>
          <p:cNvSpPr>
            <a:spLocks noGrp="1"/>
          </p:cNvSpPr>
          <p:nvPr>
            <p:ph type="tbl" idx="1"/>
          </p:nvPr>
        </p:nvSpPr>
        <p:spPr>
          <a:xfrm>
            <a:off x="685800" y="1981200"/>
            <a:ext cx="7769225" cy="4111625"/>
          </a:xfrm>
        </p:spPr>
        <p:txBody>
          <a:bodyPr/>
          <a:lstStyle/>
          <a:p>
            <a:pPr lvl="0"/>
            <a:endParaRPr lang="fr-FR" noProof="0"/>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80ED58B1-54D9-4063-91B0-2330100C9B46}" type="slidenum">
              <a:rPr lang="fr-FR" altLang="fr-FR"/>
              <a:pPr>
                <a:defRPr/>
              </a:pPr>
              <a:t>‹N°›</a:t>
            </a:fld>
            <a:endParaRPr lang="fr-FR"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69225" cy="1139825"/>
          </a:xfrm>
        </p:spPr>
        <p:txBody>
          <a:bodyPr/>
          <a:lstStyle/>
          <a:p>
            <a:r>
              <a:rPr lang="fr-FR"/>
              <a:t>Cliquez pour modifier le style du titre</a:t>
            </a:r>
          </a:p>
        </p:txBody>
      </p:sp>
      <p:sp>
        <p:nvSpPr>
          <p:cNvPr id="3" name="Espace réservé du texte 2"/>
          <p:cNvSpPr>
            <a:spLocks noGrp="1"/>
          </p:cNvSpPr>
          <p:nvPr>
            <p:ph type="body" sz="half" idx="1"/>
          </p:nvPr>
        </p:nvSpPr>
        <p:spPr>
          <a:xfrm>
            <a:off x="685800" y="1981200"/>
            <a:ext cx="3808413" cy="41116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graphique 3"/>
          <p:cNvSpPr>
            <a:spLocks noGrp="1"/>
          </p:cNvSpPr>
          <p:nvPr>
            <p:ph type="chart" sz="half" idx="2"/>
          </p:nvPr>
        </p:nvSpPr>
        <p:spPr>
          <a:xfrm>
            <a:off x="4646613" y="1981200"/>
            <a:ext cx="3808412" cy="4111625"/>
          </a:xfrm>
        </p:spPr>
        <p:txBody>
          <a:bodyPr/>
          <a:lstStyle/>
          <a:p>
            <a:endParaRPr lang="fr-FR"/>
          </a:p>
        </p:txBody>
      </p:sp>
      <p:sp>
        <p:nvSpPr>
          <p:cNvPr id="5" name="Espace réservé de la date 4"/>
          <p:cNvSpPr>
            <a:spLocks noGrp="1"/>
          </p:cNvSpPr>
          <p:nvPr>
            <p:ph type="dt" idx="10"/>
          </p:nvPr>
        </p:nvSpPr>
        <p:spPr>
          <a:xfrm>
            <a:off x="685800" y="6248400"/>
            <a:ext cx="1901825" cy="454025"/>
          </a:xfrm>
        </p:spPr>
        <p:txBody>
          <a:bodyPr/>
          <a:lstStyle>
            <a:lvl1pPr>
              <a:defRPr/>
            </a:lvl1pPr>
          </a:lstStyle>
          <a:p>
            <a:pPr>
              <a:defRPr/>
            </a:pPr>
            <a:endParaRPr lang="fr-FR"/>
          </a:p>
        </p:txBody>
      </p:sp>
      <p:sp>
        <p:nvSpPr>
          <p:cNvPr id="6" name="Espace réservé du pied de page 5"/>
          <p:cNvSpPr>
            <a:spLocks noGrp="1"/>
          </p:cNvSpPr>
          <p:nvPr>
            <p:ph type="ftr" idx="11"/>
          </p:nvPr>
        </p:nvSpPr>
        <p:spPr>
          <a:xfrm>
            <a:off x="3124200" y="6248400"/>
            <a:ext cx="2892425" cy="454025"/>
          </a:xfrm>
        </p:spPr>
        <p:txBody>
          <a:bodyPr/>
          <a:lstStyle>
            <a:lvl1pPr>
              <a:defRPr/>
            </a:lvl1pPr>
          </a:lstStyle>
          <a:p>
            <a:pPr>
              <a:defRPr/>
            </a:pPr>
            <a:endParaRPr lang="fr-FR"/>
          </a:p>
        </p:txBody>
      </p:sp>
      <p:sp>
        <p:nvSpPr>
          <p:cNvPr id="7" name="Espace réservé du numéro de diapositive 6"/>
          <p:cNvSpPr>
            <a:spLocks noGrp="1"/>
          </p:cNvSpPr>
          <p:nvPr>
            <p:ph type="sldNum" idx="12"/>
          </p:nvPr>
        </p:nvSpPr>
        <p:spPr>
          <a:xfrm>
            <a:off x="6553200" y="6248400"/>
            <a:ext cx="1901825" cy="454025"/>
          </a:xfrm>
        </p:spPr>
        <p:txBody>
          <a:bodyPr/>
          <a:lstStyle>
            <a:lvl1pPr>
              <a:defRPr smtClean="0"/>
            </a:lvl1pPr>
          </a:lstStyle>
          <a:p>
            <a:pPr>
              <a:defRPr/>
            </a:pPr>
            <a:fld id="{3B6EC6DD-D121-433D-BD28-820FC61F245B}" type="slidenum">
              <a:rPr lang="fr-FR" altLang="fr-FR"/>
              <a:pPr>
                <a:defRPr/>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BEB33128-48AB-45D0-9D00-CCB2F16526F8}" type="slidenum">
              <a:rPr lang="fr-FR" altLang="fr-FR"/>
              <a:pPr>
                <a:defRPr/>
              </a:pPr>
              <a:t>‹N°›</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C1D34414-DEAA-40DE-ADE2-27DB752080C2}" type="slidenum">
              <a:rPr lang="fr-FR" altLang="fr-FR"/>
              <a:pPr>
                <a:defRPr/>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85800" y="1981200"/>
            <a:ext cx="38084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981200"/>
            <a:ext cx="38084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ABB5F93C-7933-4A11-8AA2-35B16B4618BA}" type="slidenum">
              <a:rPr lang="fr-FR" altLang="fr-FR"/>
              <a:pPr>
                <a:defRPr/>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
          <p:cNvSpPr>
            <a:spLocks noGrp="1" noChangeArrowheads="1"/>
          </p:cNvSpPr>
          <p:nvPr>
            <p:ph type="dt" idx="10"/>
          </p:nvPr>
        </p:nvSpPr>
        <p:spPr>
          <a:ln/>
        </p:spPr>
        <p:txBody>
          <a:bodyPr/>
          <a:lstStyle>
            <a:lvl1pPr>
              <a:defRPr/>
            </a:lvl1pPr>
          </a:lstStyle>
          <a:p>
            <a:pPr>
              <a:defRPr/>
            </a:pPr>
            <a:endParaRPr lang="fr-FR"/>
          </a:p>
        </p:txBody>
      </p:sp>
      <p:sp>
        <p:nvSpPr>
          <p:cNvPr id="8" name="Rectangle 4"/>
          <p:cNvSpPr>
            <a:spLocks noGrp="1" noChangeArrowheads="1"/>
          </p:cNvSpPr>
          <p:nvPr>
            <p:ph type="ftr" idx="11"/>
          </p:nvPr>
        </p:nvSpPr>
        <p:spPr>
          <a:ln/>
        </p:spPr>
        <p:txBody>
          <a:bodyPr/>
          <a:lstStyle>
            <a:lvl1pPr>
              <a:defRPr/>
            </a:lvl1pPr>
          </a:lstStyle>
          <a:p>
            <a:pPr>
              <a:defRPr/>
            </a:pPr>
            <a:endParaRPr lang="fr-FR"/>
          </a:p>
        </p:txBody>
      </p:sp>
      <p:sp>
        <p:nvSpPr>
          <p:cNvPr id="9" name="Rectangle 5"/>
          <p:cNvSpPr>
            <a:spLocks noGrp="1" noChangeArrowheads="1"/>
          </p:cNvSpPr>
          <p:nvPr>
            <p:ph type="sldNum" idx="12"/>
          </p:nvPr>
        </p:nvSpPr>
        <p:spPr>
          <a:ln/>
        </p:spPr>
        <p:txBody>
          <a:bodyPr/>
          <a:lstStyle>
            <a:lvl1pPr>
              <a:defRPr/>
            </a:lvl1pPr>
          </a:lstStyle>
          <a:p>
            <a:pPr>
              <a:defRPr/>
            </a:pPr>
            <a:fld id="{6B551C00-380A-48B0-A18D-C82F00044EC9}" type="slidenum">
              <a:rPr lang="fr-FR" altLang="fr-FR"/>
              <a:pPr>
                <a:defRPr/>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4"/>
          <p:cNvSpPr>
            <a:spLocks noGrp="1" noChangeArrowheads="1"/>
          </p:cNvSpPr>
          <p:nvPr>
            <p:ph type="ftr" idx="11"/>
          </p:nvPr>
        </p:nvSpPr>
        <p:spPr>
          <a:ln/>
        </p:spPr>
        <p:txBody>
          <a:bodyPr/>
          <a:lstStyle>
            <a:lvl1pPr>
              <a:defRPr/>
            </a:lvl1pPr>
          </a:lstStyle>
          <a:p>
            <a:pPr>
              <a:defRPr/>
            </a:pPr>
            <a:endParaRPr lang="fr-FR"/>
          </a:p>
        </p:txBody>
      </p:sp>
      <p:sp>
        <p:nvSpPr>
          <p:cNvPr id="5" name="Rectangle 5"/>
          <p:cNvSpPr>
            <a:spLocks noGrp="1" noChangeArrowheads="1"/>
          </p:cNvSpPr>
          <p:nvPr>
            <p:ph type="sldNum" idx="12"/>
          </p:nvPr>
        </p:nvSpPr>
        <p:spPr>
          <a:ln/>
        </p:spPr>
        <p:txBody>
          <a:bodyPr/>
          <a:lstStyle>
            <a:lvl1pPr>
              <a:defRPr/>
            </a:lvl1pPr>
          </a:lstStyle>
          <a:p>
            <a:pPr>
              <a:defRPr/>
            </a:pPr>
            <a:fld id="{7CF2021B-CCE3-4C90-A290-54A2DFC2B31D}" type="slidenum">
              <a:rPr lang="fr-FR" altLang="fr-FR"/>
              <a:pPr>
                <a:defRPr/>
              </a:pPr>
              <a:t>‹N°›</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FR"/>
          </a:p>
        </p:txBody>
      </p:sp>
      <p:sp>
        <p:nvSpPr>
          <p:cNvPr id="3" name="Rectangle 4"/>
          <p:cNvSpPr>
            <a:spLocks noGrp="1" noChangeArrowheads="1"/>
          </p:cNvSpPr>
          <p:nvPr>
            <p:ph type="ftr" idx="11"/>
          </p:nvPr>
        </p:nvSpPr>
        <p:spPr>
          <a:ln/>
        </p:spPr>
        <p:txBody>
          <a:bodyPr/>
          <a:lstStyle>
            <a:lvl1pPr>
              <a:defRPr/>
            </a:lvl1pPr>
          </a:lstStyle>
          <a:p>
            <a:pPr>
              <a:defRPr/>
            </a:pPr>
            <a:endParaRPr lang="fr-FR"/>
          </a:p>
        </p:txBody>
      </p:sp>
      <p:sp>
        <p:nvSpPr>
          <p:cNvPr id="4" name="Rectangle 5"/>
          <p:cNvSpPr>
            <a:spLocks noGrp="1" noChangeArrowheads="1"/>
          </p:cNvSpPr>
          <p:nvPr>
            <p:ph type="sldNum" idx="12"/>
          </p:nvPr>
        </p:nvSpPr>
        <p:spPr>
          <a:ln/>
        </p:spPr>
        <p:txBody>
          <a:bodyPr/>
          <a:lstStyle>
            <a:lvl1pPr>
              <a:defRPr/>
            </a:lvl1pPr>
          </a:lstStyle>
          <a:p>
            <a:pPr>
              <a:defRPr/>
            </a:pPr>
            <a:fld id="{E7A68196-EC8F-4614-919B-68EBE2D64F85}" type="slidenum">
              <a:rPr lang="fr-FR" altLang="fr-FR"/>
              <a:pPr>
                <a:defRPr/>
              </a:pPr>
              <a:t>‹N°›</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2A29BC63-9123-49F7-9EC8-7D4595196942}" type="slidenum">
              <a:rPr lang="fr-FR" altLang="fr-FR"/>
              <a:pPr>
                <a:defRPr/>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E1974A4D-3DA9-48BF-8920-174C906564E1}" type="slidenum">
              <a:rPr lang="fr-FR" altLang="fr-FR"/>
              <a:pPr>
                <a:defRPr/>
              </a:pPr>
              <a:t>‹N°›</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09600"/>
            <a:ext cx="7769225" cy="1139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6" name="Rectangle 2"/>
          <p:cNvSpPr>
            <a:spLocks noGrp="1" noChangeArrowheads="1"/>
          </p:cNvSpPr>
          <p:nvPr>
            <p:ph type="body" idx="1"/>
          </p:nvPr>
        </p:nvSpPr>
        <p:spPr bwMode="auto">
          <a:xfrm>
            <a:off x="685800" y="1981200"/>
            <a:ext cx="7769225" cy="4111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sp>
        <p:nvSpPr>
          <p:cNvPr id="1027" name="Rectangle 3"/>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l"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0">
                <a:solidFill>
                  <a:srgbClr val="000000"/>
                </a:solidFill>
                <a:latin typeface="Arial" charset="0"/>
                <a:ea typeface="MS PGothic" charset="0"/>
                <a:cs typeface="+mn-cs"/>
              </a:defRPr>
            </a:lvl1pPr>
          </a:lstStyle>
          <a:p>
            <a:pPr>
              <a:defRPr/>
            </a:pPr>
            <a:endParaRPr lang="fr-FR"/>
          </a:p>
        </p:txBody>
      </p:sp>
      <p:sp>
        <p:nvSpPr>
          <p:cNvPr id="1028" name="Rectangle 4"/>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l"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0">
                <a:solidFill>
                  <a:srgbClr val="000000"/>
                </a:solidFill>
                <a:latin typeface="Arial" charset="0"/>
                <a:ea typeface="MS PGothic" charset="0"/>
                <a:cs typeface="+mn-cs"/>
              </a:defRPr>
            </a:lvl1pPr>
          </a:lstStyle>
          <a:p>
            <a:pPr>
              <a:defRPr/>
            </a:pPr>
            <a:endParaRPr lang="fr-FR"/>
          </a:p>
        </p:txBody>
      </p:sp>
      <p:sp>
        <p:nvSpPr>
          <p:cNvPr id="1029" name="Rectangle 5"/>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lvl1pPr algn="l"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0">
                <a:solidFill>
                  <a:srgbClr val="000000"/>
                </a:solidFill>
                <a:cs typeface="+mn-cs"/>
              </a:defRPr>
            </a:lvl1pPr>
          </a:lstStyle>
          <a:p>
            <a:pPr>
              <a:defRPr/>
            </a:pPr>
            <a:fld id="{D89E3CBB-CA14-405E-9FE3-21963EB7FA2E}" type="slidenum">
              <a:rPr lang="fr-FR" altLang="fr-FR"/>
              <a:pPr>
                <a:defRPr/>
              </a:pPr>
              <a:t>‹N°›</a:t>
            </a:fld>
            <a:endParaRPr lang="fr-FR" altLang="fr-FR"/>
          </a:p>
        </p:txBody>
      </p:sp>
      <p:pic>
        <p:nvPicPr>
          <p:cNvPr id="1030" name="Picture 6"/>
          <p:cNvPicPr>
            <a:picLocks noChangeAspect="1" noChangeArrowheads="1"/>
          </p:cNvPicPr>
          <p:nvPr/>
        </p:nvPicPr>
        <p:blipFill>
          <a:blip r:embed="rId18"/>
          <a:srcRect/>
          <a:stretch>
            <a:fillRect/>
          </a:stretch>
        </p:blipFill>
        <p:spPr bwMode="auto">
          <a:xfrm>
            <a:off x="381000" y="5410200"/>
            <a:ext cx="1371600" cy="11541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031" name="Picture 7"/>
          <p:cNvPicPr>
            <a:picLocks noChangeAspect="1" noChangeArrowheads="1"/>
          </p:cNvPicPr>
          <p:nvPr/>
        </p:nvPicPr>
        <p:blipFill>
          <a:blip r:embed="rId18"/>
          <a:srcRect/>
          <a:stretch>
            <a:fillRect/>
          </a:stretch>
        </p:blipFill>
        <p:spPr bwMode="auto">
          <a:xfrm>
            <a:off x="381000" y="5410200"/>
            <a:ext cx="1371600" cy="11541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032" name="Picture 8"/>
          <p:cNvPicPr>
            <a:picLocks noChangeAspect="1" noChangeArrowheads="1"/>
          </p:cNvPicPr>
          <p:nvPr/>
        </p:nvPicPr>
        <p:blipFill>
          <a:blip r:embed="rId19"/>
          <a:srcRect b="46033"/>
          <a:stretch>
            <a:fillRect/>
          </a:stretch>
        </p:blipFill>
        <p:spPr bwMode="auto">
          <a:xfrm>
            <a:off x="0" y="5338763"/>
            <a:ext cx="9144000" cy="1519237"/>
          </a:xfrm>
          <a:prstGeom prst="rect">
            <a:avLst/>
          </a:prstGeom>
          <a:noFill/>
          <a:ln>
            <a:noFill/>
          </a:ln>
          <a:effectLst/>
          <a:extLst>
            <a:ext uri="{909E8E84-426E-40dd-AFC4-6F175D3DCCD1}">
              <a14:hiddenFill xmlns="" xmlns:a14="http://schemas.microsoft.com/office/drawing/2010/main">
                <a:blipFill dpi="0" rotWithShape="0">
                  <a:blip/>
                  <a:srcRect b="46033"/>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 id="2147483664" r:id="rId16"/>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S PGothic" charset="0"/>
          <a:cs typeface="MS PGothic" charset="0"/>
        </a:defRPr>
      </a:lvl5pPr>
      <a:lvl6pPr marL="25146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6pPr>
      <a:lvl7pPr marL="29718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7pPr>
      <a:lvl8pPr marL="3429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8pPr>
      <a:lvl9pPr marL="3886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MS PGothic" charset="0"/>
          <a:cs typeface="MS PGothic"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116806" y="2044984"/>
            <a:ext cx="6910387" cy="1314167"/>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b="1" dirty="0"/>
              <a:t>           </a:t>
            </a:r>
            <a:br>
              <a:rPr lang="fr-FR" altLang="fr-FR" sz="3200" b="1" dirty="0"/>
            </a:br>
            <a:r>
              <a:rPr lang="fr-FR" altLang="fr-FR" sz="3200" b="1" dirty="0"/>
              <a:t>BILAN ANNUEL </a:t>
            </a:r>
            <a:r>
              <a:rPr lang="fr-FR" altLang="fr-FR" sz="3200" b="1" dirty="0" smtClean="0"/>
              <a:t>2021 </a:t>
            </a:r>
            <a:br>
              <a:rPr lang="fr-FR" altLang="fr-FR" sz="3200" b="1" dirty="0" smtClean="0"/>
            </a:br>
            <a:r>
              <a:rPr lang="fr-FR" altLang="fr-FR" sz="3200" b="1" dirty="0" smtClean="0"/>
              <a:t>Centre </a:t>
            </a:r>
            <a:r>
              <a:rPr lang="fr-FR" altLang="fr-FR" sz="3200" b="1" dirty="0"/>
              <a:t>de Ressources Autisme </a:t>
            </a:r>
            <a:br>
              <a:rPr lang="fr-FR" altLang="fr-FR" sz="3200" b="1" dirty="0"/>
            </a:br>
            <a:r>
              <a:rPr lang="fr-FR" altLang="fr-FR" sz="3200" b="1" dirty="0"/>
              <a:t> </a:t>
            </a:r>
            <a:r>
              <a:rPr lang="fr-FR" altLang="fr-FR" sz="3200" b="1" dirty="0" smtClean="0"/>
              <a:t>ALSACE</a:t>
            </a:r>
            <a:br>
              <a:rPr lang="fr-FR" altLang="fr-FR" sz="3200" b="1" dirty="0" smtClean="0"/>
            </a:br>
            <a:r>
              <a:rPr lang="fr-FR" altLang="fr-FR" sz="3200" b="1" dirty="0"/>
              <a:t/>
            </a:r>
            <a:br>
              <a:rPr lang="fr-FR" altLang="fr-FR" sz="3200" b="1" dirty="0"/>
            </a:br>
            <a:r>
              <a:rPr lang="fr-FR" altLang="fr-FR" sz="2800" dirty="0" smtClean="0"/>
              <a:t>COS du 17 juin 2022 à Colmar</a:t>
            </a:r>
            <a:br>
              <a:rPr lang="fr-FR" altLang="fr-FR" sz="2800" dirty="0" smtClean="0"/>
            </a:br>
            <a:r>
              <a:rPr lang="fr-FR" altLang="fr-FR" sz="2800" dirty="0" smtClean="0"/>
              <a:t>CODIR 24 juin 2022 à l’</a:t>
            </a:r>
            <a:r>
              <a:rPr lang="fr-FR" altLang="fr-FR" sz="2800" dirty="0" err="1" smtClean="0"/>
              <a:t>Elsau</a:t>
            </a:r>
            <a:endParaRPr lang="fr-FR" altLang="fr-FR" sz="2800" dirty="0"/>
          </a:p>
        </p:txBody>
      </p:sp>
      <p:sp>
        <p:nvSpPr>
          <p:cNvPr id="3074" name="Rectangle 2"/>
          <p:cNvSpPr>
            <a:spLocks noGrp="1" noChangeArrowheads="1"/>
          </p:cNvSpPr>
          <p:nvPr>
            <p:ph type="subTitle" idx="4294967295"/>
          </p:nvPr>
        </p:nvSpPr>
        <p:spPr>
          <a:xfrm>
            <a:off x="1371600" y="3886200"/>
            <a:ext cx="6400800" cy="1752600"/>
          </a:xfrm>
          <a:extLst>
            <a:ext uri="{91240B29-F687-4f45-9708-019B960494DF}">
              <a14:hiddenLine xmlns="" xmlns:a14="http://schemas.microsoft.com/office/drawing/2010/main" w="9525" cap="flat">
                <a:solidFill>
                  <a:srgbClr val="808080"/>
                </a:solidFill>
                <a:round/>
                <a:headEnd/>
                <a:tailEnd/>
              </a14:hiddenLine>
            </a:ext>
          </a:extLst>
        </p:spPr>
        <p:txBody>
          <a:bodyPr/>
          <a:lstStyle/>
          <a:p>
            <a:pPr marL="457200" lvl="1" indent="0" algn="just"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dirty="0"/>
          </a:p>
          <a:p>
            <a:pPr marL="457200" lvl="1" indent="0" algn="just"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dirty="0"/>
          </a:p>
          <a:p>
            <a:pPr marL="0" indent="0" algn="ctr" eaLnBrk="1" hangingPunct="1">
              <a:spcBef>
                <a:spcPts val="600"/>
              </a:spcBef>
              <a:buClrTx/>
              <a:buFontTx/>
              <a:buNone/>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defRPr/>
            </a:pPr>
            <a:endParaRPr lang="fr-FR" sz="2400" dirty="0"/>
          </a:p>
        </p:txBody>
      </p:sp>
      <p:pic>
        <p:nvPicPr>
          <p:cNvPr id="3075" name="Picture 3"/>
          <p:cNvPicPr>
            <a:picLocks noChangeAspect="1" noChangeArrowheads="1"/>
          </p:cNvPicPr>
          <p:nvPr/>
        </p:nvPicPr>
        <p:blipFill>
          <a:blip r:embed="rId3"/>
          <a:srcRect/>
          <a:stretch>
            <a:fillRect/>
          </a:stretch>
        </p:blipFill>
        <p:spPr bwMode="auto">
          <a:xfrm>
            <a:off x="4067175" y="4572000"/>
            <a:ext cx="1081088" cy="8016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6" name="Picture 4"/>
          <p:cNvPicPr>
            <a:picLocks noChangeAspect="1" noChangeArrowheads="1"/>
          </p:cNvPicPr>
          <p:nvPr/>
        </p:nvPicPr>
        <p:blipFill>
          <a:blip r:embed="rId4"/>
          <a:srcRect/>
          <a:stretch>
            <a:fillRect/>
          </a:stretch>
        </p:blipFill>
        <p:spPr bwMode="auto">
          <a:xfrm>
            <a:off x="6659563" y="4437063"/>
            <a:ext cx="1255712" cy="88423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7" name="Picture 5"/>
          <p:cNvPicPr>
            <a:picLocks noChangeAspect="1" noChangeArrowheads="1"/>
          </p:cNvPicPr>
          <p:nvPr/>
        </p:nvPicPr>
        <p:blipFill>
          <a:blip r:embed="rId5"/>
          <a:srcRect/>
          <a:stretch>
            <a:fillRect/>
          </a:stretch>
        </p:blipFill>
        <p:spPr bwMode="auto">
          <a:xfrm>
            <a:off x="1146175" y="4591050"/>
            <a:ext cx="1584325" cy="9239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8" name="Text Box 6"/>
          <p:cNvSpPr txBox="1">
            <a:spLocks noChangeArrowheads="1"/>
          </p:cNvSpPr>
          <p:nvPr/>
        </p:nvSpPr>
        <p:spPr bwMode="auto">
          <a:xfrm>
            <a:off x="609600" y="457200"/>
            <a:ext cx="1447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0" hangingPunct="0">
              <a:buClr>
                <a:srgbClr val="000000"/>
              </a:buClr>
              <a:buFont typeface="Times New Roman" charset="0"/>
              <a:buNone/>
              <a:defRPr/>
            </a:pPr>
            <a:endParaRPr lang="fr-FR" sz="2400" b="0">
              <a:solidFill>
                <a:schemeClr val="bg1"/>
              </a:solidFill>
              <a:latin typeface="Arial" charset="0"/>
              <a:ea typeface="MS PGothic" charset="0"/>
              <a:cs typeface="+mn-cs"/>
            </a:endParaRPr>
          </a:p>
        </p:txBody>
      </p:sp>
      <p:pic>
        <p:nvPicPr>
          <p:cNvPr id="3079" name="Picture 7"/>
          <p:cNvPicPr>
            <a:picLocks noChangeAspect="1" noChangeArrowheads="1"/>
          </p:cNvPicPr>
          <p:nvPr/>
        </p:nvPicPr>
        <p:blipFill>
          <a:blip r:embed="rId6"/>
          <a:srcRect/>
          <a:stretch>
            <a:fillRect/>
          </a:stretch>
        </p:blipFill>
        <p:spPr bwMode="auto">
          <a:xfrm>
            <a:off x="3203848" y="401216"/>
            <a:ext cx="2634061" cy="95796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026"/>
          <p:cNvSpPr>
            <a:spLocks noGrp="1" noChangeArrowheads="1"/>
          </p:cNvSpPr>
          <p:nvPr>
            <p:ph type="title"/>
          </p:nvPr>
        </p:nvSpPr>
        <p:spPr>
          <a:xfrm>
            <a:off x="685800" y="152400"/>
            <a:ext cx="7769225" cy="1139825"/>
          </a:xfrm>
          <a:noFill/>
        </p:spPr>
        <p:txBody>
          <a:bodyPr/>
          <a:lstStyle/>
          <a:p>
            <a:r>
              <a:rPr lang="fr-FR" sz="2400" dirty="0" smtClean="0"/>
              <a:t>Nombre de bilans ayant fait l’objet d’une restitution</a:t>
            </a:r>
            <a:br>
              <a:rPr lang="fr-FR" sz="2400" dirty="0" smtClean="0"/>
            </a:br>
            <a:r>
              <a:rPr lang="fr-FR" sz="2400" dirty="0" smtClean="0"/>
              <a:t>par type de diagnostics </a:t>
            </a:r>
            <a:br>
              <a:rPr lang="fr-FR" sz="2400" dirty="0" smtClean="0"/>
            </a:br>
            <a:r>
              <a:rPr lang="fr-FR" sz="1800" i="1" dirty="0" smtClean="0"/>
              <a:t>CIM </a:t>
            </a:r>
            <a:r>
              <a:rPr lang="fr-FR" sz="1800" i="1" dirty="0"/>
              <a:t>10 </a:t>
            </a:r>
            <a:r>
              <a:rPr lang="fr-FR" sz="1800" i="1" dirty="0" smtClean="0"/>
              <a:t>avant 2020 / </a:t>
            </a:r>
            <a:r>
              <a:rPr lang="fr-FR" sz="1800" i="1" dirty="0"/>
              <a:t>DSM V </a:t>
            </a:r>
            <a:r>
              <a:rPr lang="fr-FR" sz="1800" i="1" dirty="0" smtClean="0"/>
              <a:t>à partir de 2020</a:t>
            </a:r>
            <a:endParaRPr lang="fr-FR" sz="1800" i="1" dirty="0"/>
          </a:p>
        </p:txBody>
      </p:sp>
      <p:grpSp>
        <p:nvGrpSpPr>
          <p:cNvPr id="3" name="Groupe 2"/>
          <p:cNvGrpSpPr/>
          <p:nvPr/>
        </p:nvGrpSpPr>
        <p:grpSpPr>
          <a:xfrm>
            <a:off x="827584" y="1292225"/>
            <a:ext cx="7406537" cy="4320479"/>
            <a:chOff x="827584" y="1292225"/>
            <a:chExt cx="7406537" cy="4320479"/>
          </a:xfrm>
        </p:grpSpPr>
        <p:pic>
          <p:nvPicPr>
            <p:cNvPr id="2" name="Image 1"/>
            <p:cNvPicPr>
              <a:picLocks noChangeAspect="1"/>
            </p:cNvPicPr>
            <p:nvPr/>
          </p:nvPicPr>
          <p:blipFill>
            <a:blip r:embed="rId3"/>
            <a:stretch>
              <a:fillRect/>
            </a:stretch>
          </p:blipFill>
          <p:spPr>
            <a:xfrm>
              <a:off x="827584" y="1292225"/>
              <a:ext cx="7406537" cy="4320479"/>
            </a:xfrm>
            <a:prstGeom prst="rect">
              <a:avLst/>
            </a:prstGeom>
          </p:spPr>
        </p:pic>
        <p:cxnSp>
          <p:nvCxnSpPr>
            <p:cNvPr id="7" name="Connecteur droit 6"/>
            <p:cNvCxnSpPr/>
            <p:nvPr/>
          </p:nvCxnSpPr>
          <p:spPr bwMode="auto">
            <a:xfrm>
              <a:off x="6732240" y="3212976"/>
              <a:ext cx="1224136" cy="0"/>
            </a:xfrm>
            <a:prstGeom prst="line">
              <a:avLst/>
            </a:prstGeom>
            <a:solidFill>
              <a:srgbClr val="00B8FF"/>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685799" y="164028"/>
            <a:ext cx="7772400" cy="1066800"/>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400" dirty="0"/>
              <a:t>Nombre de </a:t>
            </a:r>
            <a:r>
              <a:rPr lang="fr-FR" altLang="fr-FR" sz="2400" dirty="0" smtClean="0"/>
              <a:t>bilans</a:t>
            </a:r>
            <a:br>
              <a:rPr lang="fr-FR" altLang="fr-FR" sz="2400" dirty="0" smtClean="0"/>
            </a:br>
            <a:r>
              <a:rPr lang="fr-FR" altLang="fr-FR" sz="2400" dirty="0" smtClean="0"/>
              <a:t>selon l’âge </a:t>
            </a:r>
            <a:r>
              <a:rPr lang="fr-FR" altLang="fr-FR" sz="2400" dirty="0"/>
              <a:t>des </a:t>
            </a:r>
            <a:r>
              <a:rPr lang="fr-FR" altLang="fr-FR" sz="2400" dirty="0" smtClean="0"/>
              <a:t>personnes diagnostiquées</a:t>
            </a:r>
            <a:endParaRPr lang="fr-FR" altLang="fr-FR" sz="2400" dirty="0"/>
          </a:p>
        </p:txBody>
      </p:sp>
      <p:pic>
        <p:nvPicPr>
          <p:cNvPr id="5" name="Image 4"/>
          <p:cNvPicPr>
            <a:picLocks noChangeAspect="1"/>
          </p:cNvPicPr>
          <p:nvPr/>
        </p:nvPicPr>
        <p:blipFill>
          <a:blip r:embed="rId3"/>
          <a:stretch>
            <a:fillRect/>
          </a:stretch>
        </p:blipFill>
        <p:spPr>
          <a:xfrm>
            <a:off x="863587" y="1124744"/>
            <a:ext cx="7416823" cy="4457985"/>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0" name="Text Box 6"/>
          <p:cNvSpPr txBox="1">
            <a:spLocks noChangeArrowheads="1"/>
          </p:cNvSpPr>
          <p:nvPr/>
        </p:nvSpPr>
        <p:spPr bwMode="auto">
          <a:xfrm>
            <a:off x="1331639" y="548680"/>
            <a:ext cx="6480720" cy="861774"/>
          </a:xfrm>
          <a:prstGeom prst="rect">
            <a:avLst/>
          </a:prstGeom>
          <a:noFill/>
          <a:ln w="9525">
            <a:noFill/>
            <a:miter lim="800000"/>
            <a:headEnd/>
            <a:tailEnd/>
          </a:ln>
          <a:effectLst/>
        </p:spPr>
        <p:txBody>
          <a:bodyPr wrap="square">
            <a:spAutoFit/>
          </a:bodyPr>
          <a:lstStyle/>
          <a:p>
            <a:pPr>
              <a:spcBef>
                <a:spcPct val="50000"/>
              </a:spcBef>
            </a:pPr>
            <a:r>
              <a:rPr lang="fr-FR" b="0" dirty="0">
                <a:solidFill>
                  <a:schemeClr val="tx1"/>
                </a:solidFill>
              </a:rPr>
              <a:t>Délai </a:t>
            </a:r>
            <a:r>
              <a:rPr lang="fr-FR" b="0" dirty="0" smtClean="0">
                <a:solidFill>
                  <a:schemeClr val="tx1"/>
                </a:solidFill>
              </a:rPr>
              <a:t>d’attente </a:t>
            </a:r>
            <a:r>
              <a:rPr lang="fr-FR" b="0" dirty="0">
                <a:solidFill>
                  <a:schemeClr val="tx1"/>
                </a:solidFill>
              </a:rPr>
              <a:t>entre </a:t>
            </a:r>
            <a:r>
              <a:rPr lang="fr-FR" b="0" dirty="0" smtClean="0">
                <a:solidFill>
                  <a:schemeClr val="tx1"/>
                </a:solidFill>
              </a:rPr>
              <a:t>réception de la demande </a:t>
            </a:r>
          </a:p>
          <a:p>
            <a:pPr>
              <a:spcBef>
                <a:spcPct val="50000"/>
              </a:spcBef>
            </a:pPr>
            <a:r>
              <a:rPr lang="fr-FR" b="0" dirty="0" smtClean="0">
                <a:solidFill>
                  <a:schemeClr val="tx1"/>
                </a:solidFill>
              </a:rPr>
              <a:t>et restitution du bilan</a:t>
            </a:r>
            <a:endParaRPr lang="fr-FR" b="0" dirty="0">
              <a:solidFill>
                <a:schemeClr val="tx1"/>
              </a:solidFill>
            </a:endParaRPr>
          </a:p>
        </p:txBody>
      </p:sp>
      <p:pic>
        <p:nvPicPr>
          <p:cNvPr id="2" name="Image 1"/>
          <p:cNvPicPr>
            <a:picLocks noChangeAspect="1"/>
          </p:cNvPicPr>
          <p:nvPr/>
        </p:nvPicPr>
        <p:blipFill>
          <a:blip r:embed="rId2"/>
          <a:stretch>
            <a:fillRect/>
          </a:stretch>
        </p:blipFill>
        <p:spPr>
          <a:xfrm>
            <a:off x="1466734" y="1628800"/>
            <a:ext cx="6210529" cy="3732925"/>
          </a:xfrm>
          <a:prstGeom prst="rect">
            <a:avLst/>
          </a:prstGeom>
        </p:spPr>
      </p:pic>
    </p:spTree>
    <p:extLst>
      <p:ext uri="{BB962C8B-B14F-4D97-AF65-F5344CB8AC3E}">
        <p14:creationId xmlns:p14="http://schemas.microsoft.com/office/powerpoint/2010/main" val="3716499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971600" y="2132856"/>
            <a:ext cx="7126287" cy="1470025"/>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b="1" dirty="0" smtClean="0"/>
              <a:t>DOCUMENTATION</a:t>
            </a:r>
            <a:endParaRPr lang="fr-FR" altLang="fr-FR" sz="3200" b="1" dirty="0"/>
          </a:p>
        </p:txBody>
      </p:sp>
      <p:graphicFrame>
        <p:nvGraphicFramePr>
          <p:cNvPr id="24578" name="Group 2"/>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580" name="Group 4"/>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116632"/>
            <a:ext cx="7772400" cy="1143000"/>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400" dirty="0"/>
              <a:t>Nombre de demandes </a:t>
            </a:r>
            <a:r>
              <a:rPr lang="fr-FR" altLang="fr-FR" sz="2400" dirty="0" smtClean="0"/>
              <a:t/>
            </a:r>
            <a:br>
              <a:rPr lang="fr-FR" altLang="fr-FR" sz="2400" dirty="0" smtClean="0"/>
            </a:br>
            <a:r>
              <a:rPr lang="fr-FR" altLang="fr-FR" sz="2400" dirty="0" smtClean="0"/>
              <a:t>par </a:t>
            </a:r>
            <a:r>
              <a:rPr lang="fr-FR" altLang="fr-FR" sz="2400" dirty="0"/>
              <a:t>catégorie d'usagers</a:t>
            </a:r>
          </a:p>
        </p:txBody>
      </p:sp>
      <p:pic>
        <p:nvPicPr>
          <p:cNvPr id="3" name="Image 2"/>
          <p:cNvPicPr>
            <a:picLocks noChangeAspect="1"/>
          </p:cNvPicPr>
          <p:nvPr/>
        </p:nvPicPr>
        <p:blipFill>
          <a:blip r:embed="rId3"/>
          <a:stretch>
            <a:fillRect/>
          </a:stretch>
        </p:blipFill>
        <p:spPr>
          <a:xfrm>
            <a:off x="712085" y="1124744"/>
            <a:ext cx="7719829" cy="4640110"/>
          </a:xfrm>
          <a:prstGeom prst="rect">
            <a:avLst/>
          </a:prstGeom>
        </p:spPr>
      </p:pic>
    </p:spTree>
    <p:extLst>
      <p:ext uri="{BB962C8B-B14F-4D97-AF65-F5344CB8AC3E}">
        <p14:creationId xmlns:p14="http://schemas.microsoft.com/office/powerpoint/2010/main" val="123536565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685800" y="70270"/>
            <a:ext cx="7772400" cy="1143000"/>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400" dirty="0"/>
              <a:t>Thématique des demandes </a:t>
            </a:r>
          </a:p>
        </p:txBody>
      </p:sp>
      <p:pic>
        <p:nvPicPr>
          <p:cNvPr id="3" name="Image 2"/>
          <p:cNvPicPr>
            <a:picLocks noChangeAspect="1"/>
          </p:cNvPicPr>
          <p:nvPr/>
        </p:nvPicPr>
        <p:blipFill>
          <a:blip r:embed="rId3"/>
          <a:stretch>
            <a:fillRect/>
          </a:stretch>
        </p:blipFill>
        <p:spPr>
          <a:xfrm>
            <a:off x="1018207" y="980728"/>
            <a:ext cx="7107585" cy="4585060"/>
          </a:xfrm>
          <a:prstGeom prst="rect">
            <a:avLst/>
          </a:prstGeom>
        </p:spPr>
      </p:pic>
    </p:spTree>
    <p:extLst>
      <p:ext uri="{BB962C8B-B14F-4D97-AF65-F5344CB8AC3E}">
        <p14:creationId xmlns:p14="http://schemas.microsoft.com/office/powerpoint/2010/main" val="79739845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7385" y="116632"/>
            <a:ext cx="7769225" cy="1139825"/>
          </a:xfrm>
        </p:spPr>
        <p:txBody>
          <a:bodyPr/>
          <a:lstStyle/>
          <a:p>
            <a:r>
              <a:rPr lang="fr-FR" altLang="fr-FR" sz="2400" dirty="0"/>
              <a:t>Nombre de documents </a:t>
            </a:r>
            <a:r>
              <a:rPr lang="fr-FR" altLang="fr-FR" sz="2400" dirty="0" smtClean="0"/>
              <a:t>prêtés</a:t>
            </a:r>
            <a:endParaRPr lang="fr-FR" sz="2400" dirty="0"/>
          </a:p>
        </p:txBody>
      </p:sp>
      <p:pic>
        <p:nvPicPr>
          <p:cNvPr id="6" name="Image 5"/>
          <p:cNvPicPr>
            <a:picLocks noChangeAspect="1"/>
          </p:cNvPicPr>
          <p:nvPr/>
        </p:nvPicPr>
        <p:blipFill>
          <a:blip r:embed="rId2"/>
          <a:stretch>
            <a:fillRect/>
          </a:stretch>
        </p:blipFill>
        <p:spPr>
          <a:xfrm>
            <a:off x="858169" y="1052736"/>
            <a:ext cx="7427655" cy="4464496"/>
          </a:xfrm>
          <a:prstGeom prst="rect">
            <a:avLst/>
          </a:prstGeom>
        </p:spPr>
      </p:pic>
    </p:spTree>
    <p:extLst>
      <p:ext uri="{BB962C8B-B14F-4D97-AF65-F5344CB8AC3E}">
        <p14:creationId xmlns:p14="http://schemas.microsoft.com/office/powerpoint/2010/main" val="3496016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7757" y="0"/>
            <a:ext cx="7769225" cy="1139825"/>
          </a:xfrm>
        </p:spPr>
        <p:txBody>
          <a:bodyPr/>
          <a:lstStyle/>
          <a:p>
            <a:r>
              <a:rPr lang="fr-FR" altLang="fr-FR" sz="2400" dirty="0" smtClean="0"/>
              <a:t>Nombre </a:t>
            </a:r>
            <a:r>
              <a:rPr lang="fr-FR" altLang="fr-FR" sz="2400" dirty="0"/>
              <a:t>d</a:t>
            </a:r>
            <a:r>
              <a:rPr lang="fr-FR" sz="2400" dirty="0"/>
              <a:t>e visites sur le site i</a:t>
            </a:r>
            <a:r>
              <a:rPr lang="fr-FR" sz="2400" dirty="0" smtClean="0"/>
              <a:t>nternet</a:t>
            </a:r>
            <a:endParaRPr lang="fr-FR" sz="2400" dirty="0"/>
          </a:p>
        </p:txBody>
      </p:sp>
      <p:pic>
        <p:nvPicPr>
          <p:cNvPr id="4" name="Image 3"/>
          <p:cNvPicPr>
            <a:picLocks noChangeAspect="1"/>
          </p:cNvPicPr>
          <p:nvPr/>
        </p:nvPicPr>
        <p:blipFill>
          <a:blip r:embed="rId2"/>
          <a:stretch>
            <a:fillRect/>
          </a:stretch>
        </p:blipFill>
        <p:spPr>
          <a:xfrm>
            <a:off x="568523" y="980728"/>
            <a:ext cx="7727161" cy="4644517"/>
          </a:xfrm>
          <a:prstGeom prst="rect">
            <a:avLst/>
          </a:prstGeom>
        </p:spPr>
      </p:pic>
    </p:spTree>
    <p:extLst>
      <p:ext uri="{BB962C8B-B14F-4D97-AF65-F5344CB8AC3E}">
        <p14:creationId xmlns:p14="http://schemas.microsoft.com/office/powerpoint/2010/main" val="1197260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755576" y="2132856"/>
            <a:ext cx="7848872" cy="2088232"/>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b="1" dirty="0" smtClean="0"/>
              <a:t>SENSIBILISATIONS / FORMATIONS</a:t>
            </a:r>
            <a:r>
              <a:rPr lang="fr-FR" altLang="fr-FR" sz="3200" b="1" dirty="0"/>
              <a:t/>
            </a:r>
            <a:br>
              <a:rPr lang="fr-FR" altLang="fr-FR" sz="3200" b="1" dirty="0"/>
            </a:br>
            <a:r>
              <a:rPr lang="fr-FR" altLang="fr-FR" sz="3200" b="1" dirty="0" smtClean="0"/>
              <a:t> </a:t>
            </a:r>
            <a:endParaRPr lang="fr-FR" altLang="fr-FR" sz="3200" b="1" dirty="0"/>
          </a:p>
        </p:txBody>
      </p:sp>
      <p:graphicFrame>
        <p:nvGraphicFramePr>
          <p:cNvPr id="24578" name="Group 2"/>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580" name="Group 4"/>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6527785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580" name="Group 4"/>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Titre 1"/>
          <p:cNvSpPr>
            <a:spLocks noGrp="1"/>
          </p:cNvSpPr>
          <p:nvPr>
            <p:ph type="title"/>
          </p:nvPr>
        </p:nvSpPr>
        <p:spPr>
          <a:xfrm>
            <a:off x="685800" y="609601"/>
            <a:ext cx="7769225" cy="515144"/>
          </a:xfrm>
        </p:spPr>
        <p:txBody>
          <a:bodyPr/>
          <a:lstStyle/>
          <a:p>
            <a:r>
              <a:rPr lang="fr-FR" sz="2400" dirty="0"/>
              <a:t>S</a:t>
            </a:r>
            <a:r>
              <a:rPr lang="fr-FR" sz="2400" dirty="0" smtClean="0"/>
              <a:t>ensibilisations / formations</a:t>
            </a:r>
            <a:endParaRPr lang="fr-FR" sz="2400" dirty="0"/>
          </a:p>
        </p:txBody>
      </p:sp>
      <p:sp>
        <p:nvSpPr>
          <p:cNvPr id="3" name="ZoneTexte 2"/>
          <p:cNvSpPr txBox="1"/>
          <p:nvPr/>
        </p:nvSpPr>
        <p:spPr>
          <a:xfrm>
            <a:off x="539552" y="1484784"/>
            <a:ext cx="6984776" cy="4093428"/>
          </a:xfrm>
          <a:prstGeom prst="rect">
            <a:avLst/>
          </a:prstGeom>
          <a:noFill/>
        </p:spPr>
        <p:txBody>
          <a:bodyPr wrap="square" rtlCol="0">
            <a:spAutoFit/>
          </a:bodyPr>
          <a:lstStyle/>
          <a:p>
            <a:pPr algn="l"/>
            <a:endParaRPr lang="fr-FR" b="0" dirty="0" smtClean="0">
              <a:solidFill>
                <a:schemeClr val="tx1"/>
              </a:solidFill>
            </a:endParaRPr>
          </a:p>
          <a:p>
            <a:pPr algn="l"/>
            <a:endParaRPr lang="fr-FR" b="0" dirty="0">
              <a:solidFill>
                <a:schemeClr val="tx1"/>
              </a:solidFill>
            </a:endParaRPr>
          </a:p>
          <a:p>
            <a:pPr algn="l"/>
            <a:endParaRPr lang="fr-FR" b="0" dirty="0" smtClean="0">
              <a:solidFill>
                <a:schemeClr val="tx1"/>
              </a:solidFill>
            </a:endParaRPr>
          </a:p>
          <a:p>
            <a:pPr algn="l"/>
            <a:endParaRPr lang="fr-FR" b="0" dirty="0">
              <a:solidFill>
                <a:schemeClr val="tx1"/>
              </a:solidFill>
            </a:endParaRPr>
          </a:p>
          <a:p>
            <a:pPr marL="342900" indent="-342900" algn="l">
              <a:buFont typeface="Wingdings" panose="05000000000000000000" pitchFamily="2" charset="2"/>
              <a:buChar char="Ø"/>
            </a:pPr>
            <a:r>
              <a:rPr lang="fr-FR" b="0" dirty="0" smtClean="0">
                <a:solidFill>
                  <a:schemeClr val="tx1"/>
                </a:solidFill>
              </a:rPr>
              <a:t>93 actions :</a:t>
            </a:r>
          </a:p>
          <a:p>
            <a:pPr algn="l"/>
            <a:endParaRPr lang="fr-FR" dirty="0"/>
          </a:p>
          <a:p>
            <a:pPr algn="l"/>
            <a:endParaRPr lang="fr-FR" dirty="0" smtClean="0"/>
          </a:p>
          <a:p>
            <a:pPr algn="l"/>
            <a:endParaRPr lang="fr-FR" dirty="0"/>
          </a:p>
          <a:p>
            <a:pPr algn="l"/>
            <a:endParaRPr lang="fr-FR" dirty="0" smtClean="0"/>
          </a:p>
          <a:p>
            <a:pPr algn="l"/>
            <a:endParaRPr lang="fr-FR" dirty="0"/>
          </a:p>
          <a:p>
            <a:pPr marL="342900" indent="-342900" algn="l">
              <a:buFont typeface="Wingdings" panose="05000000000000000000" pitchFamily="2" charset="2"/>
              <a:buChar char="Ø"/>
            </a:pPr>
            <a:r>
              <a:rPr lang="fr-FR" b="0" dirty="0" smtClean="0">
                <a:solidFill>
                  <a:schemeClr val="tx1"/>
                </a:solidFill>
              </a:rPr>
              <a:t>190 demi-journées</a:t>
            </a:r>
          </a:p>
          <a:p>
            <a:pPr marL="342900" indent="-342900" algn="l">
              <a:buFont typeface="Wingdings" panose="05000000000000000000" pitchFamily="2" charset="2"/>
              <a:buChar char="Ø"/>
            </a:pPr>
            <a:r>
              <a:rPr lang="fr-FR" b="0" dirty="0" smtClean="0">
                <a:solidFill>
                  <a:schemeClr val="tx1"/>
                </a:solidFill>
              </a:rPr>
              <a:t>pour un total de 2138 participants </a:t>
            </a:r>
            <a:endParaRPr lang="fr-FR" dirty="0" smtClean="0"/>
          </a:p>
          <a:p>
            <a:pPr algn="l"/>
            <a:endParaRPr lang="fr-FR" dirty="0"/>
          </a:p>
        </p:txBody>
      </p:sp>
      <p:pic>
        <p:nvPicPr>
          <p:cNvPr id="4" name="Image 3"/>
          <p:cNvPicPr>
            <a:picLocks noChangeAspect="1"/>
          </p:cNvPicPr>
          <p:nvPr/>
        </p:nvPicPr>
        <p:blipFill>
          <a:blip r:embed="rId3"/>
          <a:stretch>
            <a:fillRect/>
          </a:stretch>
        </p:blipFill>
        <p:spPr>
          <a:xfrm>
            <a:off x="2843808" y="1378248"/>
            <a:ext cx="5183594" cy="3115671"/>
          </a:xfrm>
          <a:prstGeom prst="rect">
            <a:avLst/>
          </a:prstGeom>
        </p:spPr>
      </p:pic>
    </p:spTree>
    <p:extLst>
      <p:ext uri="{BB962C8B-B14F-4D97-AF65-F5344CB8AC3E}">
        <p14:creationId xmlns:p14="http://schemas.microsoft.com/office/powerpoint/2010/main" val="344473091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2"/>
          </p:nvPr>
        </p:nvSpPr>
        <p:spPr>
          <a:xfrm>
            <a:off x="467544" y="332656"/>
            <a:ext cx="7986712" cy="5616575"/>
          </a:xfrm>
        </p:spPr>
        <p:txBody>
          <a:bodyPr/>
          <a:lstStyle/>
          <a:p>
            <a:pPr marL="0" indent="0" algn="just"/>
            <a:r>
              <a:rPr lang="fr-FR" altLang="fr-FR" sz="2000" dirty="0" smtClean="0"/>
              <a:t>Depuis 2019, </a:t>
            </a:r>
            <a:r>
              <a:rPr lang="fr-FR" altLang="fr-FR" sz="2000" b="1" dirty="0" smtClean="0"/>
              <a:t>la grille allégée </a:t>
            </a:r>
            <a:r>
              <a:rPr lang="fr-FR" altLang="fr-FR" sz="2000" dirty="0" smtClean="0"/>
              <a:t>se concentre </a:t>
            </a:r>
            <a:r>
              <a:rPr lang="fr-FR" altLang="fr-FR" sz="2000" dirty="0"/>
              <a:t>sur </a:t>
            </a:r>
            <a:r>
              <a:rPr lang="fr-FR" altLang="fr-FR" sz="2000" dirty="0" smtClean="0"/>
              <a:t>les missions :</a:t>
            </a:r>
          </a:p>
          <a:p>
            <a:pPr marL="285750" indent="-285750" algn="just">
              <a:buFont typeface="Arial" panose="020B0604020202020204" pitchFamily="34" charset="0"/>
              <a:buChar char="•"/>
            </a:pPr>
            <a:r>
              <a:rPr lang="fr-FR" altLang="fr-FR" sz="2000" dirty="0"/>
              <a:t>I</a:t>
            </a:r>
            <a:r>
              <a:rPr lang="fr-FR" altLang="fr-FR" sz="2000" dirty="0" smtClean="0"/>
              <a:t>nformations et conseils</a:t>
            </a:r>
          </a:p>
          <a:p>
            <a:pPr marL="285750" indent="-285750" algn="just">
              <a:buFont typeface="Arial" panose="020B0604020202020204" pitchFamily="34" charset="0"/>
              <a:buChar char="•"/>
            </a:pPr>
            <a:r>
              <a:rPr lang="fr-FR" altLang="fr-FR" sz="2000" dirty="0"/>
              <a:t>B</a:t>
            </a:r>
            <a:r>
              <a:rPr lang="fr-FR" altLang="fr-FR" sz="2000" dirty="0" smtClean="0"/>
              <a:t>ilans diagnostiques </a:t>
            </a:r>
            <a:endParaRPr lang="fr-FR" altLang="fr-FR" sz="2000" dirty="0"/>
          </a:p>
          <a:p>
            <a:pPr marL="285750" indent="-285750" algn="just">
              <a:buFont typeface="Arial" panose="020B0604020202020204" pitchFamily="34" charset="0"/>
              <a:buChar char="•"/>
            </a:pPr>
            <a:r>
              <a:rPr lang="fr-FR" altLang="fr-FR" sz="2000" dirty="0" smtClean="0"/>
              <a:t>Documentation</a:t>
            </a:r>
          </a:p>
          <a:p>
            <a:pPr marL="285750" indent="-285750" algn="just">
              <a:buFont typeface="Arial" panose="020B0604020202020204" pitchFamily="34" charset="0"/>
              <a:buChar char="•"/>
            </a:pPr>
            <a:endParaRPr lang="fr-FR" altLang="fr-FR" sz="1000" dirty="0" smtClean="0"/>
          </a:p>
          <a:p>
            <a:pPr marL="0" indent="0" algn="just"/>
            <a:r>
              <a:rPr lang="fr-FR" altLang="fr-FR" sz="2000" b="1" dirty="0" smtClean="0"/>
              <a:t>Autres missions </a:t>
            </a:r>
            <a:r>
              <a:rPr lang="fr-FR" altLang="fr-FR" sz="2000" dirty="0" smtClean="0"/>
              <a:t>:</a:t>
            </a:r>
          </a:p>
          <a:p>
            <a:pPr algn="just">
              <a:buFont typeface="Arial" panose="020B0604020202020204" pitchFamily="34" charset="0"/>
              <a:buChar char="•"/>
            </a:pPr>
            <a:r>
              <a:rPr lang="fr-FR" altLang="fr-FR" sz="2000" dirty="0" smtClean="0"/>
              <a:t>Sensibilisations / formations</a:t>
            </a:r>
          </a:p>
          <a:p>
            <a:pPr algn="just">
              <a:buFont typeface="Arial" panose="020B0604020202020204" pitchFamily="34" charset="0"/>
              <a:buChar char="•"/>
            </a:pPr>
            <a:r>
              <a:rPr lang="fr-FR" altLang="fr-FR" sz="2000" dirty="0" smtClean="0"/>
              <a:t>Animation de réseaux</a:t>
            </a:r>
          </a:p>
          <a:p>
            <a:pPr algn="just">
              <a:buFont typeface="Arial" panose="020B0604020202020204" pitchFamily="34" charset="0"/>
              <a:buChar char="•"/>
            </a:pPr>
            <a:r>
              <a:rPr lang="fr-FR" altLang="fr-FR" sz="2000" dirty="0" smtClean="0"/>
              <a:t>Recherche</a:t>
            </a:r>
          </a:p>
          <a:p>
            <a:pPr marL="0" indent="0" algn="just"/>
            <a:endParaRPr lang="fr-FR" altLang="fr-FR" sz="1000" dirty="0" smtClean="0"/>
          </a:p>
          <a:p>
            <a:pPr marL="0" indent="0" algn="just"/>
            <a:r>
              <a:rPr lang="fr-FR" altLang="fr-FR" sz="2000" b="1" dirty="0" smtClean="0"/>
              <a:t>Démarche qualité</a:t>
            </a:r>
          </a:p>
          <a:p>
            <a:pPr marL="0" indent="0" algn="just"/>
            <a:endParaRPr lang="fr-FR" altLang="fr-FR" sz="1000" dirty="0"/>
          </a:p>
          <a:p>
            <a:pPr marL="0" indent="0" algn="just"/>
            <a:r>
              <a:rPr lang="fr-FR" altLang="fr-FR" sz="2000" b="1" dirty="0" smtClean="0"/>
              <a:t>Aspects ressources humaines</a:t>
            </a:r>
          </a:p>
          <a:p>
            <a:pPr marL="0" indent="0" algn="just"/>
            <a:endParaRPr lang="fr-FR" altLang="fr-FR" sz="1000" dirty="0"/>
          </a:p>
          <a:p>
            <a:pPr marL="0" indent="0" algn="just"/>
            <a:r>
              <a:rPr lang="fr-FR" altLang="fr-FR" sz="2000" b="1" dirty="0" smtClean="0"/>
              <a:t>Perspectives 2022</a:t>
            </a:r>
            <a:endParaRPr lang="fr-FR" altLang="fr-FR" sz="1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580" name="Group 4"/>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Titre 1"/>
          <p:cNvSpPr>
            <a:spLocks noGrp="1"/>
          </p:cNvSpPr>
          <p:nvPr>
            <p:ph type="title"/>
          </p:nvPr>
        </p:nvSpPr>
        <p:spPr>
          <a:xfrm>
            <a:off x="817943" y="362676"/>
            <a:ext cx="7769225" cy="792088"/>
          </a:xfrm>
        </p:spPr>
        <p:txBody>
          <a:bodyPr/>
          <a:lstStyle/>
          <a:p>
            <a:r>
              <a:rPr lang="fr-FR" sz="2400" dirty="0" smtClean="0"/>
              <a:t>Nombre d’heures d’accueil </a:t>
            </a:r>
            <a:br>
              <a:rPr lang="fr-FR" sz="2400" dirty="0" smtClean="0"/>
            </a:br>
            <a:r>
              <a:rPr lang="fr-FR" sz="2400" dirty="0" smtClean="0"/>
              <a:t>par type de stagiaires</a:t>
            </a:r>
            <a:endParaRPr lang="fr-FR" sz="2400" dirty="0"/>
          </a:p>
        </p:txBody>
      </p:sp>
      <p:pic>
        <p:nvPicPr>
          <p:cNvPr id="2" name="Image 1"/>
          <p:cNvPicPr>
            <a:picLocks noChangeAspect="1"/>
          </p:cNvPicPr>
          <p:nvPr/>
        </p:nvPicPr>
        <p:blipFill>
          <a:blip r:embed="rId3"/>
          <a:stretch>
            <a:fillRect/>
          </a:stretch>
        </p:blipFill>
        <p:spPr>
          <a:xfrm>
            <a:off x="1746489" y="1556792"/>
            <a:ext cx="5912135" cy="3553571"/>
          </a:xfrm>
          <a:prstGeom prst="rect">
            <a:avLst/>
          </a:prstGeom>
        </p:spPr>
      </p:pic>
      <p:sp>
        <p:nvSpPr>
          <p:cNvPr id="4" name="Rectangle 3"/>
          <p:cNvSpPr/>
          <p:nvPr/>
        </p:nvSpPr>
        <p:spPr>
          <a:xfrm>
            <a:off x="2887796" y="5121114"/>
            <a:ext cx="3629520" cy="400110"/>
          </a:xfrm>
          <a:prstGeom prst="rect">
            <a:avLst/>
          </a:prstGeom>
        </p:spPr>
        <p:txBody>
          <a:bodyPr wrap="none">
            <a:spAutoFit/>
          </a:bodyPr>
          <a:lstStyle/>
          <a:p>
            <a:pPr algn="l"/>
            <a:r>
              <a:rPr lang="fr-FR" b="0" dirty="0">
                <a:solidFill>
                  <a:schemeClr val="tx1"/>
                </a:solidFill>
              </a:rPr>
              <a:t>Nombre total d’heures : 2517  </a:t>
            </a:r>
          </a:p>
        </p:txBody>
      </p:sp>
    </p:spTree>
    <p:extLst>
      <p:ext uri="{BB962C8B-B14F-4D97-AF65-F5344CB8AC3E}">
        <p14:creationId xmlns:p14="http://schemas.microsoft.com/office/powerpoint/2010/main" val="43204336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755576" y="1844824"/>
            <a:ext cx="7848872" cy="2088232"/>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b="1" dirty="0" smtClean="0"/>
              <a:t>ANIMATION DE RESEAUX </a:t>
            </a:r>
            <a:endParaRPr lang="fr-FR" altLang="fr-FR" sz="3200" b="1" dirty="0"/>
          </a:p>
        </p:txBody>
      </p:sp>
      <p:graphicFrame>
        <p:nvGraphicFramePr>
          <p:cNvPr id="24578" name="Group 2"/>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580" name="Group 4"/>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7720046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580" name="Group 4"/>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Titre 1"/>
          <p:cNvSpPr>
            <a:spLocks noGrp="1"/>
          </p:cNvSpPr>
          <p:nvPr>
            <p:ph type="title"/>
          </p:nvPr>
        </p:nvSpPr>
        <p:spPr>
          <a:xfrm>
            <a:off x="685796" y="227653"/>
            <a:ext cx="7769225" cy="515144"/>
          </a:xfrm>
        </p:spPr>
        <p:txBody>
          <a:bodyPr/>
          <a:lstStyle/>
          <a:p>
            <a:r>
              <a:rPr lang="fr-FR" sz="2400" dirty="0" smtClean="0"/>
              <a:t>Réseaux départementaux</a:t>
            </a:r>
            <a:endParaRPr lang="fr-FR" sz="2400" dirty="0"/>
          </a:p>
        </p:txBody>
      </p:sp>
      <p:sp>
        <p:nvSpPr>
          <p:cNvPr id="3" name="ZoneTexte 2"/>
          <p:cNvSpPr txBox="1"/>
          <p:nvPr/>
        </p:nvSpPr>
        <p:spPr>
          <a:xfrm>
            <a:off x="540663" y="739145"/>
            <a:ext cx="8059489" cy="5816977"/>
          </a:xfrm>
          <a:prstGeom prst="rect">
            <a:avLst/>
          </a:prstGeom>
          <a:noFill/>
        </p:spPr>
        <p:txBody>
          <a:bodyPr wrap="square" rtlCol="0">
            <a:spAutoFit/>
          </a:bodyPr>
          <a:lstStyle/>
          <a:p>
            <a:pPr algn="l"/>
            <a:r>
              <a:rPr lang="fr-FR" b="0" u="sng" dirty="0" smtClean="0">
                <a:solidFill>
                  <a:schemeClr val="tx1"/>
                </a:solidFill>
              </a:rPr>
              <a:t>50 rencontres</a:t>
            </a:r>
            <a:r>
              <a:rPr lang="fr-FR" b="0" dirty="0" smtClean="0">
                <a:solidFill>
                  <a:schemeClr val="tx1"/>
                </a:solidFill>
              </a:rPr>
              <a:t> :</a:t>
            </a:r>
          </a:p>
          <a:p>
            <a:pPr algn="l"/>
            <a:endParaRPr lang="fr-FR" b="0" dirty="0" smtClean="0">
              <a:solidFill>
                <a:schemeClr val="tx1"/>
              </a:solidFill>
            </a:endParaRPr>
          </a:p>
          <a:p>
            <a:pPr marL="342900" indent="-342900" algn="l">
              <a:buFont typeface="Arial" panose="020B0604020202020204" pitchFamily="34" charset="0"/>
              <a:buChar char="•"/>
            </a:pPr>
            <a:r>
              <a:rPr lang="fr-FR" sz="1600" b="0" dirty="0" smtClean="0">
                <a:solidFill>
                  <a:schemeClr val="tx1"/>
                </a:solidFill>
              </a:rPr>
              <a:t>E67 : </a:t>
            </a:r>
            <a:r>
              <a:rPr lang="fr-FR" sz="1600" b="0" dirty="0">
                <a:solidFill>
                  <a:schemeClr val="tx1"/>
                </a:solidFill>
              </a:rPr>
              <a:t>réseau </a:t>
            </a:r>
            <a:r>
              <a:rPr lang="fr-FR" sz="1600" b="0" dirty="0" smtClean="0">
                <a:solidFill>
                  <a:schemeClr val="tx1"/>
                </a:solidFill>
              </a:rPr>
              <a:t>familles, réseau fratries, réseau </a:t>
            </a:r>
            <a:r>
              <a:rPr lang="fr-FR" sz="1600" b="0" dirty="0" err="1" smtClean="0">
                <a:solidFill>
                  <a:schemeClr val="tx1"/>
                </a:solidFill>
              </a:rPr>
              <a:t>inter-professionnel</a:t>
            </a:r>
            <a:r>
              <a:rPr lang="fr-FR" sz="1600" b="0" dirty="0" smtClean="0">
                <a:solidFill>
                  <a:schemeClr val="tx1"/>
                </a:solidFill>
              </a:rPr>
              <a:t>, réseau inter-établissement, réseau psychologues, réunions techniques MDPH</a:t>
            </a:r>
            <a:endParaRPr lang="fr-FR" sz="1600" b="0" dirty="0">
              <a:solidFill>
                <a:schemeClr val="tx1"/>
              </a:solidFill>
            </a:endParaRPr>
          </a:p>
          <a:p>
            <a:pPr algn="l"/>
            <a:endParaRPr lang="fr-FR" sz="1600" b="0" dirty="0" smtClean="0">
              <a:solidFill>
                <a:schemeClr val="tx1"/>
              </a:solidFill>
            </a:endParaRPr>
          </a:p>
          <a:p>
            <a:pPr marL="342900" indent="-342900" algn="l">
              <a:buFont typeface="Arial" panose="020B0604020202020204" pitchFamily="34" charset="0"/>
              <a:buChar char="•"/>
            </a:pPr>
            <a:r>
              <a:rPr lang="fr-FR" sz="1600" b="0" dirty="0" smtClean="0">
                <a:solidFill>
                  <a:schemeClr val="tx1"/>
                </a:solidFill>
              </a:rPr>
              <a:t>A67 : réseau psychologues, rencontres échanges </a:t>
            </a:r>
            <a:r>
              <a:rPr lang="fr-FR" sz="1600" b="0" dirty="0">
                <a:solidFill>
                  <a:schemeClr val="tx1"/>
                </a:solidFill>
              </a:rPr>
              <a:t>familles </a:t>
            </a:r>
            <a:r>
              <a:rPr lang="fr-FR" sz="1600" b="0" dirty="0" smtClean="0">
                <a:solidFill>
                  <a:schemeClr val="tx1"/>
                </a:solidFill>
              </a:rPr>
              <a:t>(de personnes TSA SDI), comité technique du dispositif emploi accompagné</a:t>
            </a:r>
          </a:p>
          <a:p>
            <a:pPr marL="342900" indent="-342900" algn="l">
              <a:buFont typeface="Arial" panose="020B0604020202020204" pitchFamily="34" charset="0"/>
              <a:buChar char="•"/>
            </a:pPr>
            <a:endParaRPr lang="fr-FR" sz="1600" b="0" dirty="0">
              <a:solidFill>
                <a:schemeClr val="tx1"/>
              </a:solidFill>
            </a:endParaRPr>
          </a:p>
          <a:p>
            <a:pPr marL="342900" indent="-342900" algn="l">
              <a:buFont typeface="Arial" panose="020B0604020202020204" pitchFamily="34" charset="0"/>
              <a:buChar char="•"/>
            </a:pPr>
            <a:r>
              <a:rPr lang="fr-FR" sz="1600" b="0" dirty="0" smtClean="0">
                <a:solidFill>
                  <a:schemeClr val="tx1"/>
                </a:solidFill>
              </a:rPr>
              <a:t>E+A67 : groupes OSPI « orientation </a:t>
            </a:r>
            <a:r>
              <a:rPr lang="fr-FR" sz="1600" b="0" dirty="0" err="1" smtClean="0">
                <a:solidFill>
                  <a:schemeClr val="tx1"/>
                </a:solidFill>
              </a:rPr>
              <a:t>scol</a:t>
            </a:r>
            <a:r>
              <a:rPr lang="fr-FR" sz="1600" b="0" dirty="0" smtClean="0">
                <a:solidFill>
                  <a:schemeClr val="tx1"/>
                </a:solidFill>
              </a:rPr>
              <a:t>., pro et inclusion »</a:t>
            </a:r>
          </a:p>
          <a:p>
            <a:pPr marL="342900" indent="-342900" algn="l">
              <a:buFont typeface="Arial" panose="020B0604020202020204" pitchFamily="34" charset="0"/>
              <a:buChar char="•"/>
            </a:pPr>
            <a:endParaRPr lang="fr-FR" sz="1600" b="0" dirty="0" smtClean="0">
              <a:solidFill>
                <a:schemeClr val="tx1"/>
              </a:solidFill>
            </a:endParaRPr>
          </a:p>
          <a:p>
            <a:pPr marL="342900" indent="-342900" algn="l">
              <a:buFont typeface="Arial" panose="020B0604020202020204" pitchFamily="34" charset="0"/>
              <a:buChar char="•"/>
            </a:pPr>
            <a:r>
              <a:rPr lang="fr-FR" sz="1600" b="0" dirty="0" smtClean="0">
                <a:solidFill>
                  <a:schemeClr val="tx1"/>
                </a:solidFill>
              </a:rPr>
              <a:t>E68 : réseau parents </a:t>
            </a:r>
          </a:p>
          <a:p>
            <a:pPr marL="342900" indent="-342900" algn="l">
              <a:buFont typeface="Arial" panose="020B0604020202020204" pitchFamily="34" charset="0"/>
              <a:buChar char="•"/>
            </a:pPr>
            <a:endParaRPr lang="fr-FR" sz="1600" b="0" dirty="0" smtClean="0">
              <a:solidFill>
                <a:schemeClr val="tx1"/>
              </a:solidFill>
            </a:endParaRPr>
          </a:p>
          <a:p>
            <a:pPr marL="342900" indent="-342900" algn="l">
              <a:buFont typeface="Arial" panose="020B0604020202020204" pitchFamily="34" charset="0"/>
              <a:buChar char="•"/>
            </a:pPr>
            <a:r>
              <a:rPr lang="fr-FR" sz="1600" b="0" dirty="0" smtClean="0">
                <a:solidFill>
                  <a:schemeClr val="tx1"/>
                </a:solidFill>
              </a:rPr>
              <a:t>A68 : réseau @spirit (personnes TSA SDI), groupe de parole, réseau </a:t>
            </a:r>
            <a:r>
              <a:rPr lang="fr-FR" sz="1600" b="0" dirty="0" err="1" smtClean="0">
                <a:solidFill>
                  <a:schemeClr val="tx1"/>
                </a:solidFill>
              </a:rPr>
              <a:t>interétablissement</a:t>
            </a:r>
            <a:r>
              <a:rPr lang="fr-FR" sz="1600" b="0" dirty="0" smtClean="0">
                <a:solidFill>
                  <a:schemeClr val="tx1"/>
                </a:solidFill>
              </a:rPr>
              <a:t> TSA SDI, rencontre SAMSAH, groupe neuropsychologues/ psychologues, </a:t>
            </a:r>
            <a:endParaRPr lang="fr-FR" sz="1600" b="0" dirty="0">
              <a:solidFill>
                <a:schemeClr val="tx1"/>
              </a:solidFill>
            </a:endParaRPr>
          </a:p>
          <a:p>
            <a:pPr marL="342900" indent="-342900" algn="l">
              <a:buFont typeface="Arial" panose="020B0604020202020204" pitchFamily="34" charset="0"/>
              <a:buChar char="•"/>
            </a:pPr>
            <a:endParaRPr lang="fr-FR" sz="1600" b="0" dirty="0" smtClean="0">
              <a:solidFill>
                <a:srgbClr val="FF0000"/>
              </a:solidFill>
            </a:endParaRPr>
          </a:p>
          <a:p>
            <a:pPr marL="342900" indent="-342900" algn="l">
              <a:buFont typeface="Arial" panose="020B0604020202020204" pitchFamily="34" charset="0"/>
              <a:buChar char="•"/>
            </a:pPr>
            <a:r>
              <a:rPr lang="fr-FR" sz="1600" b="0" dirty="0" smtClean="0">
                <a:solidFill>
                  <a:schemeClr val="tx1"/>
                </a:solidFill>
              </a:rPr>
              <a:t>E+A 68 : réseau 4x4, réseau </a:t>
            </a:r>
            <a:r>
              <a:rPr lang="fr-FR" sz="1600" b="0" dirty="0" err="1" smtClean="0">
                <a:solidFill>
                  <a:schemeClr val="tx1"/>
                </a:solidFill>
              </a:rPr>
              <a:t>interétablissement</a:t>
            </a:r>
            <a:endParaRPr lang="fr-FR" sz="1600" b="0" dirty="0" smtClean="0">
              <a:solidFill>
                <a:schemeClr val="tx1"/>
              </a:solidFill>
            </a:endParaRPr>
          </a:p>
          <a:p>
            <a:pPr marL="342900" indent="-342900" algn="l">
              <a:buFont typeface="Arial" panose="020B0604020202020204" pitchFamily="34" charset="0"/>
              <a:buChar char="•"/>
            </a:pPr>
            <a:endParaRPr lang="fr-FR" sz="1600" b="0" dirty="0">
              <a:solidFill>
                <a:schemeClr val="tx1"/>
              </a:solidFill>
            </a:endParaRPr>
          </a:p>
          <a:p>
            <a:pPr marL="342900" indent="-342900" algn="l">
              <a:buFont typeface="Arial" panose="020B0604020202020204" pitchFamily="34" charset="0"/>
              <a:buChar char="•"/>
            </a:pPr>
            <a:r>
              <a:rPr lang="fr-FR" sz="1600" b="0" dirty="0" smtClean="0">
                <a:solidFill>
                  <a:schemeClr val="tx1"/>
                </a:solidFill>
              </a:rPr>
              <a:t>E+A67 + E+A68 : réunions cliniques </a:t>
            </a:r>
            <a:r>
              <a:rPr lang="fr-FR" sz="1600" b="0" dirty="0" err="1" smtClean="0">
                <a:solidFill>
                  <a:schemeClr val="tx1"/>
                </a:solidFill>
              </a:rPr>
              <a:t>interpôles</a:t>
            </a:r>
            <a:endParaRPr lang="fr-FR" sz="1600" b="0" dirty="0" smtClean="0">
              <a:solidFill>
                <a:schemeClr val="tx1"/>
              </a:solidFill>
            </a:endParaRPr>
          </a:p>
          <a:p>
            <a:pPr algn="l"/>
            <a:endParaRPr lang="fr-FR" b="0" dirty="0" smtClean="0">
              <a:solidFill>
                <a:schemeClr val="tx1"/>
              </a:solidFill>
            </a:endParaRPr>
          </a:p>
          <a:p>
            <a:pPr algn="l"/>
            <a:r>
              <a:rPr lang="fr-FR" b="0" u="sng" dirty="0" smtClean="0">
                <a:solidFill>
                  <a:schemeClr val="tx1"/>
                </a:solidFill>
              </a:rPr>
              <a:t>461 participants</a:t>
            </a:r>
            <a:endParaRPr lang="fr-FR" b="0" u="sng" dirty="0">
              <a:solidFill>
                <a:schemeClr val="tx1"/>
              </a:solidFill>
            </a:endParaRPr>
          </a:p>
          <a:p>
            <a:pPr algn="l"/>
            <a:endParaRPr lang="fr-FR" b="0" dirty="0">
              <a:solidFill>
                <a:schemeClr val="tx1"/>
              </a:solidFill>
            </a:endParaRPr>
          </a:p>
        </p:txBody>
      </p:sp>
    </p:spTree>
    <p:extLst>
      <p:ext uri="{BB962C8B-B14F-4D97-AF65-F5344CB8AC3E}">
        <p14:creationId xmlns:p14="http://schemas.microsoft.com/office/powerpoint/2010/main" val="335352398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580" name="Group 4"/>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Titre 1"/>
          <p:cNvSpPr>
            <a:spLocks noGrp="1"/>
          </p:cNvSpPr>
          <p:nvPr>
            <p:ph type="title"/>
          </p:nvPr>
        </p:nvSpPr>
        <p:spPr>
          <a:xfrm>
            <a:off x="685796" y="692696"/>
            <a:ext cx="7769225" cy="515144"/>
          </a:xfrm>
        </p:spPr>
        <p:txBody>
          <a:bodyPr/>
          <a:lstStyle/>
          <a:p>
            <a:r>
              <a:rPr lang="fr-FR" sz="2400" dirty="0" smtClean="0"/>
              <a:t>Rencontres régionales et nationales</a:t>
            </a:r>
            <a:endParaRPr lang="fr-FR" sz="2400" dirty="0"/>
          </a:p>
        </p:txBody>
      </p:sp>
      <p:sp>
        <p:nvSpPr>
          <p:cNvPr id="3" name="ZoneTexte 2"/>
          <p:cNvSpPr txBox="1"/>
          <p:nvPr/>
        </p:nvSpPr>
        <p:spPr>
          <a:xfrm>
            <a:off x="540663" y="1916832"/>
            <a:ext cx="8059489" cy="2862322"/>
          </a:xfrm>
          <a:prstGeom prst="rect">
            <a:avLst/>
          </a:prstGeom>
          <a:noFill/>
        </p:spPr>
        <p:txBody>
          <a:bodyPr wrap="square" rtlCol="0">
            <a:spAutoFit/>
          </a:bodyPr>
          <a:lstStyle/>
          <a:p>
            <a:pPr algn="l"/>
            <a:r>
              <a:rPr lang="fr-FR" b="0" u="sng" dirty="0" smtClean="0">
                <a:solidFill>
                  <a:schemeClr val="tx1"/>
                </a:solidFill>
              </a:rPr>
              <a:t>Participation du CRA Alsace aux instances</a:t>
            </a:r>
            <a:r>
              <a:rPr lang="fr-FR" b="0" dirty="0" smtClean="0">
                <a:solidFill>
                  <a:schemeClr val="tx1"/>
                </a:solidFill>
              </a:rPr>
              <a:t> :</a:t>
            </a:r>
          </a:p>
          <a:p>
            <a:pPr algn="l"/>
            <a:endParaRPr lang="fr-FR" b="0" dirty="0" smtClean="0">
              <a:solidFill>
                <a:schemeClr val="tx1"/>
              </a:solidFill>
            </a:endParaRPr>
          </a:p>
          <a:p>
            <a:pPr marL="342900" indent="-342900" algn="l">
              <a:buFont typeface="Wingdings" panose="05000000000000000000" pitchFamily="2" charset="2"/>
              <a:buChar char="Ø"/>
            </a:pPr>
            <a:r>
              <a:rPr lang="fr-FR" b="0" dirty="0">
                <a:solidFill>
                  <a:schemeClr val="tx1"/>
                </a:solidFill>
              </a:rPr>
              <a:t>Régionales : </a:t>
            </a:r>
            <a:r>
              <a:rPr lang="fr-FR" b="0" dirty="0" smtClean="0">
                <a:solidFill>
                  <a:schemeClr val="tx1"/>
                </a:solidFill>
              </a:rPr>
              <a:t>réunions avec l’ARS Grand Est et les CRA Lorraine et Champagne-Ardenne, CTRA, réunions avec l’ARS et le GNCRA</a:t>
            </a:r>
          </a:p>
          <a:p>
            <a:pPr marL="342900" indent="-342900" algn="l">
              <a:buFont typeface="Wingdings" panose="05000000000000000000" pitchFamily="2" charset="2"/>
              <a:buChar char="Ø"/>
            </a:pPr>
            <a:endParaRPr lang="fr-FR" b="0" dirty="0">
              <a:solidFill>
                <a:schemeClr val="tx1"/>
              </a:solidFill>
            </a:endParaRPr>
          </a:p>
          <a:p>
            <a:pPr marL="342900" indent="-342900" algn="l">
              <a:buFont typeface="Wingdings" panose="05000000000000000000" pitchFamily="2" charset="2"/>
              <a:buChar char="Ø"/>
            </a:pPr>
            <a:endParaRPr lang="fr-FR" b="0" dirty="0" smtClean="0">
              <a:solidFill>
                <a:schemeClr val="tx1"/>
              </a:solidFill>
            </a:endParaRPr>
          </a:p>
          <a:p>
            <a:pPr marL="342900" indent="-342900" algn="l">
              <a:buFont typeface="Wingdings" panose="05000000000000000000" pitchFamily="2" charset="2"/>
              <a:buChar char="Ø"/>
            </a:pPr>
            <a:r>
              <a:rPr lang="fr-FR" b="0" dirty="0" smtClean="0">
                <a:solidFill>
                  <a:schemeClr val="tx1"/>
                </a:solidFill>
              </a:rPr>
              <a:t>GNCRA : comité directeurs / coordinateurs, AG, bureau directeur, conseil </a:t>
            </a:r>
            <a:r>
              <a:rPr lang="fr-FR" b="0" dirty="0">
                <a:solidFill>
                  <a:schemeClr val="tx1"/>
                </a:solidFill>
              </a:rPr>
              <a:t>des </a:t>
            </a:r>
            <a:r>
              <a:rPr lang="fr-FR" b="0" dirty="0" smtClean="0">
                <a:solidFill>
                  <a:schemeClr val="tx1"/>
                </a:solidFill>
              </a:rPr>
              <a:t>professionnels, groupes de travail DITP et thématiques (Insertion pro, TSA SDI) </a:t>
            </a:r>
            <a:endParaRPr lang="fr-FR" b="0" dirty="0">
              <a:solidFill>
                <a:schemeClr val="tx1"/>
              </a:solidFill>
            </a:endParaRPr>
          </a:p>
        </p:txBody>
      </p:sp>
    </p:spTree>
    <p:extLst>
      <p:ext uri="{BB962C8B-B14F-4D97-AF65-F5344CB8AC3E}">
        <p14:creationId xmlns:p14="http://schemas.microsoft.com/office/powerpoint/2010/main" val="27389335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755576" y="1844824"/>
            <a:ext cx="7848872" cy="2088232"/>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b="1" dirty="0" smtClean="0"/>
              <a:t>RECHERCHE </a:t>
            </a:r>
            <a:endParaRPr lang="fr-FR" altLang="fr-FR" sz="3200" b="1" dirty="0"/>
          </a:p>
        </p:txBody>
      </p:sp>
      <p:graphicFrame>
        <p:nvGraphicFramePr>
          <p:cNvPr id="24578" name="Group 2"/>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580" name="Group 4"/>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2724051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580" name="Group 4"/>
          <p:cNvGraphicFramePr>
            <a:graphicFrameLocks noGrp="1"/>
          </p:cNvGraphicFramePr>
          <p:nvPr/>
        </p:nvGraphicFramePr>
        <p:xfrm>
          <a:off x="1905000" y="-1736725"/>
          <a:ext cx="765175" cy="534987"/>
        </p:xfrm>
        <a:graphic>
          <a:graphicData uri="http://schemas.openxmlformats.org/drawingml/2006/table">
            <a:tbl>
              <a:tblPr/>
              <a:tblGrid>
                <a:gridCol w="765175">
                  <a:extLst>
                    <a:ext uri="{9D8B030D-6E8A-4147-A177-3AD203B41FA5}">
                      <a16:colId xmlns:a16="http://schemas.microsoft.com/office/drawing/2014/main" val="20000"/>
                    </a:ext>
                  </a:extLst>
                </a:gridCol>
              </a:tblGrid>
              <a:tr h="534987">
                <a:tc>
                  <a:txBody>
                    <a:bodyPr/>
                    <a:lstStyle/>
                    <a:p>
                      <a:pPr marL="0" marR="0" lvl="0" indent="0" algn="l" defTabSz="449263" rtl="0" eaLnBrk="1" fontAlgn="base" latinLnBrk="0" hangingPunct="1">
                        <a:lnSpc>
                          <a:spcPct val="87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0" i="0" u="none" strike="noStrike" cap="none" normalizeH="0" baseline="0">
                        <a:ln>
                          <a:noFill/>
                        </a:ln>
                        <a:solidFill>
                          <a:srgbClr val="000000"/>
                        </a:solidFill>
                        <a:effectLst/>
                        <a:latin typeface="Arial" charset="0"/>
                        <a:ea typeface="MS PGothic" charset="0"/>
                        <a:cs typeface="MS PGothic" charset="0"/>
                      </a:endParaRPr>
                    </a:p>
                  </a:txBody>
                  <a:tcPr marL="90000" marR="90000" marT="117111" marB="46644"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Titre 1"/>
          <p:cNvSpPr>
            <a:spLocks noGrp="1"/>
          </p:cNvSpPr>
          <p:nvPr>
            <p:ph type="title"/>
          </p:nvPr>
        </p:nvSpPr>
        <p:spPr>
          <a:xfrm>
            <a:off x="685796" y="692696"/>
            <a:ext cx="7769225" cy="515144"/>
          </a:xfrm>
        </p:spPr>
        <p:txBody>
          <a:bodyPr/>
          <a:lstStyle/>
          <a:p>
            <a:r>
              <a:rPr lang="fr-FR" sz="2400" dirty="0">
                <a:solidFill>
                  <a:schemeClr val="tx1"/>
                </a:solidFill>
              </a:rPr>
              <a:t>Projet </a:t>
            </a:r>
            <a:r>
              <a:rPr lang="fr-FR" sz="2400" dirty="0" smtClean="0">
                <a:solidFill>
                  <a:schemeClr val="tx1"/>
                </a:solidFill>
              </a:rPr>
              <a:t>psychoéducation </a:t>
            </a:r>
            <a:br>
              <a:rPr lang="fr-FR" sz="2400" dirty="0" smtClean="0">
                <a:solidFill>
                  <a:schemeClr val="tx1"/>
                </a:solidFill>
              </a:rPr>
            </a:br>
            <a:r>
              <a:rPr lang="fr-FR" sz="2400" dirty="0" smtClean="0">
                <a:solidFill>
                  <a:schemeClr val="tx1"/>
                </a:solidFill>
              </a:rPr>
              <a:t>pour personnes avec TSA SDI</a:t>
            </a:r>
            <a:endParaRPr lang="fr-FR" sz="2400" dirty="0"/>
          </a:p>
        </p:txBody>
      </p:sp>
      <p:sp>
        <p:nvSpPr>
          <p:cNvPr id="3" name="ZoneTexte 2"/>
          <p:cNvSpPr txBox="1"/>
          <p:nvPr/>
        </p:nvSpPr>
        <p:spPr>
          <a:xfrm>
            <a:off x="540663" y="1916832"/>
            <a:ext cx="8059489" cy="2862322"/>
          </a:xfrm>
          <a:prstGeom prst="rect">
            <a:avLst/>
          </a:prstGeom>
          <a:noFill/>
        </p:spPr>
        <p:txBody>
          <a:bodyPr wrap="square" rtlCol="0">
            <a:spAutoFit/>
          </a:bodyPr>
          <a:lstStyle/>
          <a:p>
            <a:pPr algn="l"/>
            <a:endParaRPr lang="fr-FR" b="0" dirty="0">
              <a:solidFill>
                <a:schemeClr val="tx1"/>
              </a:solidFill>
            </a:endParaRPr>
          </a:p>
          <a:p>
            <a:pPr marL="342900" indent="-342900" algn="l">
              <a:buFont typeface="Wingdings" panose="05000000000000000000" pitchFamily="2" charset="2"/>
              <a:buChar char="Ø"/>
            </a:pPr>
            <a:r>
              <a:rPr lang="fr-FR" b="0" dirty="0" smtClean="0">
                <a:solidFill>
                  <a:schemeClr val="tx1"/>
                </a:solidFill>
              </a:rPr>
              <a:t>CRA Alsace Pôle A68 / UNISTRA</a:t>
            </a:r>
          </a:p>
          <a:p>
            <a:pPr algn="l"/>
            <a:endParaRPr lang="fr-FR" b="0" dirty="0" smtClean="0">
              <a:solidFill>
                <a:schemeClr val="tx1"/>
              </a:solidFill>
            </a:endParaRPr>
          </a:p>
          <a:p>
            <a:pPr marL="342900" indent="-342900" algn="l">
              <a:buFont typeface="Wingdings" panose="05000000000000000000" pitchFamily="2" charset="2"/>
              <a:buChar char="Ø"/>
            </a:pPr>
            <a:r>
              <a:rPr lang="fr-FR" b="0" dirty="0" smtClean="0">
                <a:solidFill>
                  <a:schemeClr val="tx1"/>
                </a:solidFill>
              </a:rPr>
              <a:t>26 rencontres</a:t>
            </a:r>
          </a:p>
          <a:p>
            <a:pPr marL="342900" indent="-342900" algn="l">
              <a:buFont typeface="Wingdings" panose="05000000000000000000" pitchFamily="2" charset="2"/>
              <a:buChar char="Ø"/>
            </a:pPr>
            <a:endParaRPr lang="fr-FR" b="0" dirty="0" smtClean="0">
              <a:solidFill>
                <a:schemeClr val="tx1"/>
              </a:solidFill>
            </a:endParaRPr>
          </a:p>
          <a:p>
            <a:pPr marL="342900" indent="-342900" algn="l">
              <a:buFont typeface="Wingdings" panose="05000000000000000000" pitchFamily="2" charset="2"/>
              <a:buChar char="Ø"/>
            </a:pPr>
            <a:r>
              <a:rPr lang="fr-FR" b="0" dirty="0" smtClean="0">
                <a:solidFill>
                  <a:schemeClr val="tx1"/>
                </a:solidFill>
              </a:rPr>
              <a:t>entre </a:t>
            </a:r>
            <a:r>
              <a:rPr lang="fr-FR" b="0" dirty="0">
                <a:solidFill>
                  <a:schemeClr val="tx1"/>
                </a:solidFill>
              </a:rPr>
              <a:t>2 et 4 </a:t>
            </a:r>
            <a:r>
              <a:rPr lang="fr-FR" b="0" dirty="0" smtClean="0">
                <a:solidFill>
                  <a:schemeClr val="tx1"/>
                </a:solidFill>
              </a:rPr>
              <a:t>participants selon </a:t>
            </a:r>
            <a:r>
              <a:rPr lang="fr-FR" b="0" dirty="0">
                <a:solidFill>
                  <a:schemeClr val="tx1"/>
                </a:solidFill>
              </a:rPr>
              <a:t>la </a:t>
            </a:r>
            <a:r>
              <a:rPr lang="fr-FR" b="0" dirty="0" smtClean="0">
                <a:solidFill>
                  <a:schemeClr val="tx1"/>
                </a:solidFill>
              </a:rPr>
              <a:t>séance</a:t>
            </a:r>
          </a:p>
          <a:p>
            <a:pPr algn="l"/>
            <a:endParaRPr lang="fr-FR" b="0" dirty="0" smtClean="0">
              <a:solidFill>
                <a:schemeClr val="tx1"/>
              </a:solidFill>
            </a:endParaRPr>
          </a:p>
          <a:p>
            <a:pPr marL="342900" indent="-342900" algn="l">
              <a:buFont typeface="Wingdings" panose="05000000000000000000" pitchFamily="2" charset="2"/>
              <a:buChar char="Ø"/>
            </a:pPr>
            <a:r>
              <a:rPr lang="fr-FR" b="0" dirty="0" smtClean="0">
                <a:solidFill>
                  <a:schemeClr val="tx1"/>
                </a:solidFill>
              </a:rPr>
              <a:t>67 h</a:t>
            </a:r>
            <a:endParaRPr lang="fr-FR" b="0" dirty="0">
              <a:solidFill>
                <a:schemeClr val="tx1"/>
              </a:solidFill>
            </a:endParaRPr>
          </a:p>
          <a:p>
            <a:pPr marL="342900" indent="-342900" algn="l">
              <a:buFont typeface="Wingdings" panose="05000000000000000000" pitchFamily="2" charset="2"/>
              <a:buChar char="Ø"/>
            </a:pPr>
            <a:endParaRPr lang="fr-FR" b="0" dirty="0">
              <a:solidFill>
                <a:schemeClr val="tx1"/>
              </a:solidFill>
            </a:endParaRPr>
          </a:p>
        </p:txBody>
      </p:sp>
    </p:spTree>
    <p:extLst>
      <p:ext uri="{BB962C8B-B14F-4D97-AF65-F5344CB8AC3E}">
        <p14:creationId xmlns:p14="http://schemas.microsoft.com/office/powerpoint/2010/main" val="164790569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224755" y="1700808"/>
            <a:ext cx="6694487" cy="1470025"/>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solidFill>
                  <a:schemeClr val="tx1"/>
                </a:solidFill>
              </a:rPr>
              <a:t>DEMARCHE QUALITE</a:t>
            </a:r>
            <a:endParaRPr lang="fr-FR" sz="3200" dirty="0">
              <a:solidFill>
                <a:schemeClr val="tx1"/>
              </a:solidFill>
            </a:endParaRPr>
          </a:p>
        </p:txBody>
      </p:sp>
    </p:spTree>
    <p:extLst>
      <p:ext uri="{BB962C8B-B14F-4D97-AF65-F5344CB8AC3E}">
        <p14:creationId xmlns:p14="http://schemas.microsoft.com/office/powerpoint/2010/main" val="174858300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3EE52CD-8260-1A44-AD62-02583D13AAF2}"/>
              </a:ext>
            </a:extLst>
          </p:cNvPr>
          <p:cNvSpPr txBox="1">
            <a:spLocks noChangeArrowheads="1"/>
          </p:cNvSpPr>
          <p:nvPr/>
        </p:nvSpPr>
        <p:spPr bwMode="auto">
          <a:xfrm>
            <a:off x="323528" y="332656"/>
            <a:ext cx="8496300"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panose="020B0604020202020204" pitchFamily="34" charset="0"/>
                <a:ea typeface="MS PGothic" panose="020B0600070205080204" pitchFamily="34" charset="-128"/>
              </a:defRPr>
            </a:lvl1pPr>
            <a:lvl2pPr marL="1028700">
              <a:defRPr sz="2400">
                <a:solidFill>
                  <a:schemeClr val="bg1"/>
                </a:solidFill>
                <a:latin typeface="Arial" panose="020B0604020202020204" pitchFamily="34" charset="0"/>
                <a:ea typeface="MS PGothic" panose="020B0600070205080204" pitchFamily="34" charset="-128"/>
              </a:defRPr>
            </a:lvl2pPr>
            <a:lvl3pPr>
              <a:defRPr sz="2400">
                <a:solidFill>
                  <a:schemeClr val="bg1"/>
                </a:solidFill>
                <a:latin typeface="Arial" panose="020B0604020202020204" pitchFamily="34" charset="0"/>
                <a:ea typeface="MS PGothic" panose="020B0600070205080204" pitchFamily="34" charset="-128"/>
              </a:defRPr>
            </a:lvl3pPr>
            <a:lvl4pPr>
              <a:defRPr sz="2400">
                <a:solidFill>
                  <a:schemeClr val="bg1"/>
                </a:solidFill>
                <a:latin typeface="Arial" panose="020B0604020202020204" pitchFamily="34" charset="0"/>
                <a:ea typeface="MS PGothic" panose="020B0600070205080204" pitchFamily="34" charset="-128"/>
              </a:defRPr>
            </a:lvl4pPr>
            <a:lvl5pPr>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9pPr>
          </a:lstStyle>
          <a:p>
            <a:pPr algn="just"/>
            <a:endParaRPr lang="fr-FR" altLang="fr-FR" sz="1800" dirty="0" smtClean="0">
              <a:solidFill>
                <a:srgbClr val="404040"/>
              </a:solidFill>
            </a:endParaRPr>
          </a:p>
          <a:p>
            <a:pPr marL="285750" indent="-285750" algn="just">
              <a:buFont typeface="Arial" panose="020B0604020202020204" pitchFamily="34" charset="0"/>
              <a:buChar char="•"/>
            </a:pPr>
            <a:r>
              <a:rPr lang="fr-FR" altLang="fr-FR" sz="2000" b="0" dirty="0" smtClean="0">
                <a:solidFill>
                  <a:srgbClr val="404040"/>
                </a:solidFill>
              </a:rPr>
              <a:t>Évaluation interne : 2013</a:t>
            </a:r>
          </a:p>
          <a:p>
            <a:pPr marL="285750" indent="-285750" algn="just">
              <a:buFont typeface="Arial" panose="020B0604020202020204" pitchFamily="34" charset="0"/>
              <a:buChar char="•"/>
            </a:pPr>
            <a:r>
              <a:rPr lang="fr-FR" altLang="fr-FR" sz="2000" b="0" dirty="0" smtClean="0">
                <a:solidFill>
                  <a:srgbClr val="404040"/>
                </a:solidFill>
              </a:rPr>
              <a:t>Evaluation externe : 2014</a:t>
            </a:r>
          </a:p>
          <a:p>
            <a:pPr marL="285750" indent="-285750" algn="just">
              <a:buFont typeface="Wingdings" panose="05000000000000000000" pitchFamily="2" charset="2"/>
              <a:buChar char="Ø"/>
            </a:pPr>
            <a:r>
              <a:rPr lang="fr-FR" altLang="fr-FR" sz="2000" b="0" dirty="0" smtClean="0">
                <a:solidFill>
                  <a:srgbClr val="404040"/>
                </a:solidFill>
              </a:rPr>
              <a:t>Référentiel d’évaluation de la qualité des ESMS</a:t>
            </a:r>
            <a:endParaRPr lang="fr-FR" altLang="fr-FR" sz="2000" b="0" dirty="0">
              <a:solidFill>
                <a:srgbClr val="404040"/>
              </a:solidFill>
            </a:endParaRPr>
          </a:p>
          <a:p>
            <a:pPr marL="285750" indent="-285750" algn="just">
              <a:buFont typeface="Arial" panose="020B0604020202020204" pitchFamily="34" charset="0"/>
              <a:buChar char="•"/>
            </a:pPr>
            <a:endParaRPr lang="fr-FR" altLang="fr-FR" sz="2000" b="0" dirty="0" smtClean="0">
              <a:solidFill>
                <a:srgbClr val="404040"/>
              </a:solidFill>
            </a:endParaRPr>
          </a:p>
          <a:p>
            <a:pPr marL="285750" indent="-285750" algn="just">
              <a:buFont typeface="Arial" panose="020B0604020202020204" pitchFamily="34" charset="0"/>
              <a:buChar char="•"/>
            </a:pPr>
            <a:endParaRPr lang="fr-FR" altLang="fr-FR" sz="2000" b="0" dirty="0" smtClean="0">
              <a:solidFill>
                <a:srgbClr val="404040"/>
              </a:solidFill>
            </a:endParaRPr>
          </a:p>
          <a:p>
            <a:pPr marL="285750" indent="-285750" algn="just">
              <a:buFont typeface="Arial" panose="020B0604020202020204" pitchFamily="34" charset="0"/>
              <a:buChar char="•"/>
            </a:pPr>
            <a:r>
              <a:rPr lang="fr-FR" altLang="fr-FR" sz="2000" b="0" dirty="0">
                <a:solidFill>
                  <a:srgbClr val="404040"/>
                </a:solidFill>
              </a:rPr>
              <a:t>Autorisation de fonctionnement du CRA Alsace : renouvellement en 2020 (valable 15 ans) </a:t>
            </a:r>
            <a:endParaRPr lang="fr-FR" altLang="fr-FR" sz="2000" b="0" dirty="0" smtClean="0">
              <a:solidFill>
                <a:srgbClr val="404040"/>
              </a:solidFill>
            </a:endParaRPr>
          </a:p>
          <a:p>
            <a:pPr marL="285750" indent="-285750" algn="just">
              <a:buFont typeface="Arial" panose="020B0604020202020204" pitchFamily="34" charset="0"/>
              <a:buChar char="•"/>
            </a:pPr>
            <a:endParaRPr lang="fr-FR" altLang="fr-FR" sz="2000" b="0" dirty="0" smtClean="0">
              <a:solidFill>
                <a:srgbClr val="404040"/>
              </a:solidFill>
            </a:endParaRPr>
          </a:p>
          <a:p>
            <a:pPr marL="285750" indent="-285750" algn="just">
              <a:buFont typeface="Arial" panose="020B0604020202020204" pitchFamily="34" charset="0"/>
              <a:buChar char="•"/>
            </a:pPr>
            <a:endParaRPr lang="fr-FR" altLang="fr-FR" sz="2000" b="0" dirty="0">
              <a:solidFill>
                <a:srgbClr val="404040"/>
              </a:solidFill>
            </a:endParaRPr>
          </a:p>
          <a:p>
            <a:pPr marL="285750" indent="-285750" algn="just">
              <a:buFont typeface="Arial" panose="020B0604020202020204" pitchFamily="34" charset="0"/>
              <a:buChar char="•"/>
            </a:pPr>
            <a:r>
              <a:rPr lang="fr-FR" altLang="fr-FR" sz="2000" b="0" dirty="0" smtClean="0">
                <a:solidFill>
                  <a:srgbClr val="404040"/>
                </a:solidFill>
              </a:rPr>
              <a:t>Projet d’établissement : 2020-2024</a:t>
            </a:r>
          </a:p>
          <a:p>
            <a:pPr marL="285750" indent="-285750" algn="just">
              <a:buFont typeface="Arial" panose="020B0604020202020204" pitchFamily="34" charset="0"/>
              <a:buChar char="•"/>
            </a:pPr>
            <a:endParaRPr lang="fr-FR" altLang="fr-FR" sz="2000" b="0" dirty="0" smtClean="0">
              <a:solidFill>
                <a:srgbClr val="404040"/>
              </a:solidFill>
            </a:endParaRPr>
          </a:p>
          <a:p>
            <a:pPr marL="285750" indent="-285750" algn="just">
              <a:buFont typeface="Arial" panose="020B0604020202020204" pitchFamily="34" charset="0"/>
              <a:buChar char="•"/>
            </a:pPr>
            <a:endParaRPr lang="fr-FR" altLang="fr-FR" sz="2000" b="0" dirty="0" smtClean="0">
              <a:solidFill>
                <a:srgbClr val="404040"/>
              </a:solidFill>
            </a:endParaRPr>
          </a:p>
          <a:p>
            <a:pPr marL="285750" indent="-285750" algn="just">
              <a:buFont typeface="Arial" panose="020B0604020202020204" pitchFamily="34" charset="0"/>
              <a:buChar char="•"/>
            </a:pPr>
            <a:r>
              <a:rPr lang="fr-FR" altLang="fr-FR" sz="2000" b="0" dirty="0" smtClean="0">
                <a:solidFill>
                  <a:srgbClr val="404040"/>
                </a:solidFill>
              </a:rPr>
              <a:t>Modalité de participation des usagers : </a:t>
            </a:r>
          </a:p>
          <a:p>
            <a:pPr marL="1314450" lvl="1" algn="just">
              <a:buFont typeface="Courier New" panose="02070309020205020404" pitchFamily="49" charset="0"/>
              <a:buChar char="o"/>
            </a:pPr>
            <a:r>
              <a:rPr lang="fr-FR" altLang="fr-FR" sz="2000" b="0" dirty="0" smtClean="0">
                <a:solidFill>
                  <a:srgbClr val="404040"/>
                </a:solidFill>
              </a:rPr>
              <a:t>COS</a:t>
            </a:r>
          </a:p>
          <a:p>
            <a:pPr marL="1314450" lvl="1" algn="just">
              <a:buFont typeface="Courier New" panose="02070309020205020404" pitchFamily="49" charset="0"/>
              <a:buChar char="o"/>
            </a:pPr>
            <a:r>
              <a:rPr lang="fr-FR" altLang="fr-FR" sz="2000" b="0" dirty="0">
                <a:solidFill>
                  <a:srgbClr val="404040"/>
                </a:solidFill>
              </a:rPr>
              <a:t>e</a:t>
            </a:r>
            <a:r>
              <a:rPr lang="fr-FR" altLang="fr-FR" sz="2000" b="0" dirty="0" smtClean="0">
                <a:solidFill>
                  <a:srgbClr val="404040"/>
                </a:solidFill>
              </a:rPr>
              <a:t>nquêtes de satisfaction</a:t>
            </a:r>
            <a:endParaRPr lang="fr-FR" altLang="fr-FR" sz="1800" b="0" dirty="0">
              <a:solidFill>
                <a:srgbClr val="404040"/>
              </a:solidFill>
            </a:endParaRPr>
          </a:p>
          <a:p>
            <a:pPr>
              <a:buFont typeface="Wingdings" pitchFamily="2" charset="2"/>
              <a:buChar char="Ø"/>
            </a:pPr>
            <a:endParaRPr lang="fr-FR" altLang="fr-FR" sz="1800" dirty="0">
              <a:solidFill>
                <a:srgbClr val="595959"/>
              </a:solidFill>
            </a:endParaRPr>
          </a:p>
        </p:txBody>
      </p:sp>
    </p:spTree>
    <p:extLst>
      <p:ext uri="{BB962C8B-B14F-4D97-AF65-F5344CB8AC3E}">
        <p14:creationId xmlns:p14="http://schemas.microsoft.com/office/powerpoint/2010/main" val="2622693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259632" y="2060848"/>
            <a:ext cx="6694487" cy="1470025"/>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4000" b="1" dirty="0"/>
              <a:t>PERSPECTIVES </a:t>
            </a:r>
            <a:r>
              <a:rPr lang="fr-FR" sz="4000" b="1" dirty="0" smtClean="0"/>
              <a:t>2022</a:t>
            </a:r>
            <a:endParaRPr lang="fr-FR" sz="4000"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990167" y="1700808"/>
            <a:ext cx="7163666" cy="1470025"/>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solidFill>
                  <a:srgbClr val="0070C0"/>
                </a:solidFill>
              </a:rPr>
              <a:t>Pôle </a:t>
            </a:r>
            <a:r>
              <a:rPr lang="fr-FR" sz="3200" b="1" dirty="0">
                <a:solidFill>
                  <a:srgbClr val="0070C0"/>
                </a:solidFill>
              </a:rPr>
              <a:t>Enfants Adolescents 67</a:t>
            </a:r>
            <a:endParaRPr lang="fr-FR" sz="3200" dirty="0">
              <a:solidFill>
                <a:srgbClr val="0070C0"/>
              </a:solidFill>
            </a:endParaRPr>
          </a:p>
        </p:txBody>
      </p:sp>
    </p:spTree>
    <p:extLst>
      <p:ext uri="{BB962C8B-B14F-4D97-AF65-F5344CB8AC3E}">
        <p14:creationId xmlns:p14="http://schemas.microsoft.com/office/powerpoint/2010/main" val="115516867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152525" y="1484784"/>
            <a:ext cx="6838950" cy="1470025"/>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400" b="1" dirty="0"/>
              <a:t/>
            </a:r>
            <a:br>
              <a:rPr lang="fr-FR" altLang="fr-FR" sz="2400" b="1" dirty="0"/>
            </a:br>
            <a:r>
              <a:rPr lang="fr-FR" altLang="fr-FR" sz="2400" b="1" dirty="0"/>
              <a:t/>
            </a:r>
            <a:br>
              <a:rPr lang="fr-FR" altLang="fr-FR" sz="2400" b="1" dirty="0"/>
            </a:br>
            <a:r>
              <a:rPr lang="fr-FR" altLang="fr-FR" sz="3200" b="1" dirty="0"/>
              <a:t>INFORMATIONS ET </a:t>
            </a:r>
            <a:r>
              <a:rPr lang="fr-FR" altLang="fr-FR" sz="3200" b="1" dirty="0" smtClean="0"/>
              <a:t>CONSEILS</a:t>
            </a:r>
            <a:endParaRPr lang="fr-FR" altLang="fr-FR" sz="3200" b="1"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ZoneTexte 2">
            <a:extLst>
              <a:ext uri="{FF2B5EF4-FFF2-40B4-BE49-F238E27FC236}">
                <a16:creationId xmlns:a16="http://schemas.microsoft.com/office/drawing/2014/main" id="{C3EE52CD-8260-1A44-AD62-02583D13AAF2}"/>
              </a:ext>
            </a:extLst>
          </p:cNvPr>
          <p:cNvSpPr txBox="1">
            <a:spLocks noChangeArrowheads="1"/>
          </p:cNvSpPr>
          <p:nvPr/>
        </p:nvSpPr>
        <p:spPr bwMode="auto">
          <a:xfrm>
            <a:off x="322217" y="621655"/>
            <a:ext cx="84963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panose="020B0604020202020204" pitchFamily="34" charset="0"/>
                <a:ea typeface="MS PGothic" panose="020B0600070205080204" pitchFamily="34" charset="-128"/>
              </a:defRPr>
            </a:lvl1pPr>
            <a:lvl2pPr marL="1028700">
              <a:defRPr sz="2400">
                <a:solidFill>
                  <a:schemeClr val="bg1"/>
                </a:solidFill>
                <a:latin typeface="Arial" panose="020B0604020202020204" pitchFamily="34" charset="0"/>
                <a:ea typeface="MS PGothic" panose="020B0600070205080204" pitchFamily="34" charset="-128"/>
              </a:defRPr>
            </a:lvl2pPr>
            <a:lvl3pPr>
              <a:defRPr sz="2400">
                <a:solidFill>
                  <a:schemeClr val="bg1"/>
                </a:solidFill>
                <a:latin typeface="Arial" panose="020B0604020202020204" pitchFamily="34" charset="0"/>
                <a:ea typeface="MS PGothic" panose="020B0600070205080204" pitchFamily="34" charset="-128"/>
              </a:defRPr>
            </a:lvl3pPr>
            <a:lvl4pPr>
              <a:defRPr sz="2400">
                <a:solidFill>
                  <a:schemeClr val="bg1"/>
                </a:solidFill>
                <a:latin typeface="Arial" panose="020B0604020202020204" pitchFamily="34" charset="0"/>
                <a:ea typeface="MS PGothic" panose="020B0600070205080204" pitchFamily="34" charset="-128"/>
              </a:defRPr>
            </a:lvl4pPr>
            <a:lvl5pPr>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9pPr>
          </a:lstStyle>
          <a:p>
            <a:pPr marL="285750" indent="-285750" algn="just">
              <a:buFont typeface="Arial" panose="020B0604020202020204" pitchFamily="34" charset="0"/>
              <a:buChar char="•"/>
            </a:pPr>
            <a:r>
              <a:rPr lang="fr-FR" altLang="fr-FR" sz="1600" dirty="0">
                <a:solidFill>
                  <a:srgbClr val="404040"/>
                </a:solidFill>
              </a:rPr>
              <a:t>M</a:t>
            </a:r>
            <a:r>
              <a:rPr lang="fr-FR" altLang="fr-FR" sz="1600" dirty="0" smtClean="0">
                <a:solidFill>
                  <a:srgbClr val="404040"/>
                </a:solidFill>
              </a:rPr>
              <a:t>issions du CRA</a:t>
            </a:r>
          </a:p>
          <a:p>
            <a:pPr algn="just"/>
            <a:r>
              <a:rPr lang="fr-FR" altLang="fr-FR" sz="1200" dirty="0" smtClean="0">
                <a:solidFill>
                  <a:srgbClr val="404040"/>
                </a:solidFill>
              </a:rPr>
              <a:t>	</a:t>
            </a:r>
            <a:r>
              <a:rPr lang="fr-FR" altLang="fr-FR" sz="1200" b="0" dirty="0" smtClean="0">
                <a:solidFill>
                  <a:srgbClr val="404040"/>
                </a:solidFill>
              </a:rPr>
              <a:t>- Poursuite des évaluations complexes avec poursuite de la réduction des files d’attente par le recrutement d’un 	temps plein de psychologue supplémentaire</a:t>
            </a:r>
          </a:p>
          <a:p>
            <a:pPr algn="just"/>
            <a:r>
              <a:rPr lang="fr-FR" altLang="fr-FR" sz="1200" b="0" dirty="0">
                <a:solidFill>
                  <a:srgbClr val="404040"/>
                </a:solidFill>
              </a:rPr>
              <a:t>	</a:t>
            </a:r>
            <a:r>
              <a:rPr lang="fr-FR" altLang="fr-FR" sz="1200" b="0" dirty="0" smtClean="0">
                <a:solidFill>
                  <a:srgbClr val="404040"/>
                </a:solidFill>
              </a:rPr>
              <a:t>- Poursuite du travail de réseau avec le secteur sanitaire, médico-social, </a:t>
            </a:r>
            <a:r>
              <a:rPr lang="fr-FR" altLang="fr-FR" sz="1200" b="0" dirty="0">
                <a:solidFill>
                  <a:srgbClr val="404040"/>
                </a:solidFill>
              </a:rPr>
              <a:t>social, </a:t>
            </a:r>
            <a:r>
              <a:rPr lang="fr-FR" altLang="fr-FR" sz="1200" b="0" dirty="0" smtClean="0">
                <a:solidFill>
                  <a:srgbClr val="404040"/>
                </a:solidFill>
              </a:rPr>
              <a:t>de la </a:t>
            </a:r>
            <a:r>
              <a:rPr lang="fr-FR" altLang="fr-FR" sz="1200" b="0" dirty="0">
                <a:solidFill>
                  <a:srgbClr val="404040"/>
                </a:solidFill>
              </a:rPr>
              <a:t>petite </a:t>
            </a:r>
            <a:r>
              <a:rPr lang="fr-FR" altLang="fr-FR" sz="1200" b="0" dirty="0" smtClean="0">
                <a:solidFill>
                  <a:srgbClr val="404040"/>
                </a:solidFill>
              </a:rPr>
              <a:t>enfance, l’Education 	Nationale, les familles : réunions, consultations conjointes avec mise en place de conventions</a:t>
            </a:r>
          </a:p>
          <a:p>
            <a:pPr algn="just"/>
            <a:r>
              <a:rPr lang="fr-FR" altLang="fr-FR" sz="1200" b="0" dirty="0">
                <a:solidFill>
                  <a:srgbClr val="404040"/>
                </a:solidFill>
              </a:rPr>
              <a:t>	</a:t>
            </a:r>
            <a:r>
              <a:rPr lang="fr-FR" altLang="fr-FR" sz="1200" b="0" dirty="0" smtClean="0">
                <a:solidFill>
                  <a:srgbClr val="404040"/>
                </a:solidFill>
              </a:rPr>
              <a:t>- Création du réseau animateurs</a:t>
            </a:r>
          </a:p>
          <a:p>
            <a:pPr algn="just"/>
            <a:r>
              <a:rPr lang="fr-FR" altLang="fr-FR" sz="1200" b="0" dirty="0">
                <a:solidFill>
                  <a:srgbClr val="404040"/>
                </a:solidFill>
              </a:rPr>
              <a:t>	</a:t>
            </a:r>
            <a:r>
              <a:rPr lang="fr-FR" altLang="fr-FR" sz="1200" b="0" dirty="0" smtClean="0">
                <a:solidFill>
                  <a:srgbClr val="404040"/>
                </a:solidFill>
              </a:rPr>
              <a:t>- Suivi du projet </a:t>
            </a:r>
            <a:r>
              <a:rPr lang="fr-FR" altLang="fr-FR" sz="1200" b="0" dirty="0" err="1" smtClean="0">
                <a:solidFill>
                  <a:srgbClr val="404040"/>
                </a:solidFill>
              </a:rPr>
              <a:t>Ema</a:t>
            </a:r>
            <a:r>
              <a:rPr lang="fr-FR" altLang="fr-FR" sz="1200" b="0" dirty="0" smtClean="0">
                <a:solidFill>
                  <a:srgbClr val="404040"/>
                </a:solidFill>
              </a:rPr>
              <a:t> Santé en lien avec </a:t>
            </a:r>
            <a:r>
              <a:rPr lang="fr-FR" altLang="fr-FR" sz="1200" b="0" dirty="0" err="1" smtClean="0">
                <a:solidFill>
                  <a:srgbClr val="404040"/>
                </a:solidFill>
              </a:rPr>
              <a:t>Ema</a:t>
            </a:r>
            <a:r>
              <a:rPr lang="fr-FR" altLang="fr-FR" sz="1200" b="0" dirty="0" smtClean="0">
                <a:solidFill>
                  <a:srgbClr val="404040"/>
                </a:solidFill>
              </a:rPr>
              <a:t> Hop</a:t>
            </a:r>
          </a:p>
          <a:p>
            <a:pPr algn="just"/>
            <a:r>
              <a:rPr lang="fr-FR" altLang="fr-FR" sz="1200" b="0" dirty="0">
                <a:solidFill>
                  <a:srgbClr val="404040"/>
                </a:solidFill>
              </a:rPr>
              <a:t>	</a:t>
            </a:r>
            <a:r>
              <a:rPr lang="fr-FR" altLang="fr-FR" sz="1200" b="0" dirty="0" smtClean="0">
                <a:solidFill>
                  <a:srgbClr val="404040"/>
                </a:solidFill>
              </a:rPr>
              <a:t>- Réunions cas complexes avec les EPDA, les autres pôles du CRA, le Centre Schizophrénie et le CRTLA </a:t>
            </a:r>
          </a:p>
          <a:p>
            <a:pPr algn="just"/>
            <a:r>
              <a:rPr lang="fr-FR" altLang="fr-FR" sz="1200" b="0" dirty="0">
                <a:solidFill>
                  <a:srgbClr val="404040"/>
                </a:solidFill>
              </a:rPr>
              <a:t>	</a:t>
            </a:r>
            <a:r>
              <a:rPr lang="fr-FR" altLang="fr-FR" sz="1200" b="0" dirty="0" smtClean="0">
                <a:solidFill>
                  <a:srgbClr val="404040"/>
                </a:solidFill>
              </a:rPr>
              <a:t>- Poursuite des sensibilisations et formations des étudiants et des professionnels (petite enfance, Education 	Nationale, centres de loisirs, RAM, secteur sanitaire, médico-social</a:t>
            </a:r>
            <a:r>
              <a:rPr lang="fr-FR" altLang="fr-FR" sz="1200" b="0" dirty="0">
                <a:solidFill>
                  <a:srgbClr val="404040"/>
                </a:solidFill>
              </a:rPr>
              <a:t>), </a:t>
            </a:r>
            <a:r>
              <a:rPr lang="fr-FR" altLang="fr-FR" sz="1200" b="0" dirty="0" smtClean="0">
                <a:solidFill>
                  <a:srgbClr val="404040"/>
                </a:solidFill>
              </a:rPr>
              <a:t>aidants </a:t>
            </a:r>
            <a:r>
              <a:rPr lang="fr-FR" altLang="fr-FR" sz="1200" b="0" dirty="0">
                <a:solidFill>
                  <a:srgbClr val="404040"/>
                </a:solidFill>
              </a:rPr>
              <a:t>familiaux </a:t>
            </a:r>
            <a:r>
              <a:rPr lang="fr-FR" altLang="fr-FR" sz="1200" b="0" dirty="0" smtClean="0">
                <a:solidFill>
                  <a:srgbClr val="404040"/>
                </a:solidFill>
              </a:rPr>
              <a:t>: conférences, cours, ateliers 	interactifs et accueil sur site</a:t>
            </a:r>
          </a:p>
          <a:p>
            <a:pPr algn="just"/>
            <a:endParaRPr lang="fr-FR" altLang="fr-FR" sz="1200" b="0" dirty="0" smtClean="0">
              <a:solidFill>
                <a:srgbClr val="404040"/>
              </a:solidFill>
            </a:endParaRPr>
          </a:p>
          <a:p>
            <a:pPr marL="1200150" lvl="1" indent="-171450" algn="just">
              <a:buFont typeface="Arial" panose="020B0604020202020204" pitchFamily="34" charset="0"/>
              <a:buChar char="•"/>
            </a:pPr>
            <a:r>
              <a:rPr lang="fr-FR" altLang="fr-FR" sz="1200" dirty="0" smtClean="0">
                <a:solidFill>
                  <a:srgbClr val="404040"/>
                </a:solidFill>
              </a:rPr>
              <a:t>Autres :</a:t>
            </a:r>
          </a:p>
          <a:p>
            <a:pPr algn="just"/>
            <a:r>
              <a:rPr lang="fr-FR" altLang="fr-FR" sz="1200" b="0" dirty="0">
                <a:solidFill>
                  <a:srgbClr val="404040"/>
                </a:solidFill>
              </a:rPr>
              <a:t>	</a:t>
            </a:r>
            <a:r>
              <a:rPr lang="fr-FR" altLang="fr-FR" sz="1200" b="0" dirty="0" smtClean="0">
                <a:solidFill>
                  <a:srgbClr val="404040"/>
                </a:solidFill>
              </a:rPr>
              <a:t>- Poursuite DASCAA et UEMA</a:t>
            </a:r>
          </a:p>
          <a:p>
            <a:pPr algn="just"/>
            <a:r>
              <a:rPr lang="fr-FR" altLang="fr-FR" sz="1200" b="0" dirty="0">
                <a:solidFill>
                  <a:srgbClr val="404040"/>
                </a:solidFill>
              </a:rPr>
              <a:t>	</a:t>
            </a:r>
            <a:r>
              <a:rPr lang="fr-FR" altLang="fr-FR" sz="1200" b="0" dirty="0" smtClean="0">
                <a:solidFill>
                  <a:srgbClr val="404040"/>
                </a:solidFill>
              </a:rPr>
              <a:t>- Participation aux travaux régionaux et nationaux (ARS, GNCRA, </a:t>
            </a:r>
            <a:r>
              <a:rPr lang="fr-FR" altLang="fr-FR" sz="1200" b="0" dirty="0" err="1" smtClean="0">
                <a:solidFill>
                  <a:srgbClr val="404040"/>
                </a:solidFill>
              </a:rPr>
              <a:t>Strassend</a:t>
            </a:r>
            <a:r>
              <a:rPr lang="fr-FR" altLang="fr-FR" sz="1200" b="0" dirty="0" smtClean="0">
                <a:solidFill>
                  <a:srgbClr val="404040"/>
                </a:solidFill>
              </a:rPr>
              <a:t>, MDPH)</a:t>
            </a:r>
          </a:p>
          <a:p>
            <a:pPr algn="just"/>
            <a:r>
              <a:rPr lang="fr-FR" altLang="fr-FR" sz="1200" b="0" dirty="0">
                <a:solidFill>
                  <a:srgbClr val="404040"/>
                </a:solidFill>
              </a:rPr>
              <a:t>	</a:t>
            </a:r>
            <a:r>
              <a:rPr lang="fr-FR" altLang="fr-FR" sz="1200" b="0" dirty="0" smtClean="0">
                <a:solidFill>
                  <a:srgbClr val="404040"/>
                </a:solidFill>
              </a:rPr>
              <a:t>- Participation aux COPIL et CODIR des EPDA, DASCA, DAR</a:t>
            </a:r>
          </a:p>
          <a:p>
            <a:pPr marL="285750" indent="-285750" algn="just">
              <a:buFont typeface="Arial" panose="020B0604020202020204" pitchFamily="34" charset="0"/>
              <a:buChar char="•"/>
            </a:pPr>
            <a:endParaRPr lang="fr-FR" altLang="fr-FR" sz="1600" dirty="0">
              <a:solidFill>
                <a:srgbClr val="404040"/>
              </a:solidFill>
            </a:endParaRPr>
          </a:p>
          <a:p>
            <a:pPr marL="285750" indent="-285750" algn="just">
              <a:buFont typeface="Arial" panose="020B0604020202020204" pitchFamily="34" charset="0"/>
              <a:buChar char="•"/>
            </a:pPr>
            <a:r>
              <a:rPr lang="fr-FR" altLang="fr-FR" sz="1600" dirty="0" smtClean="0">
                <a:solidFill>
                  <a:srgbClr val="404040"/>
                </a:solidFill>
              </a:rPr>
              <a:t>Nouveaux projets</a:t>
            </a:r>
          </a:p>
          <a:p>
            <a:pPr algn="just"/>
            <a:r>
              <a:rPr lang="fr-FR" altLang="fr-FR" sz="1600" b="0" dirty="0">
                <a:solidFill>
                  <a:srgbClr val="404040"/>
                </a:solidFill>
              </a:rPr>
              <a:t>	</a:t>
            </a:r>
            <a:r>
              <a:rPr lang="fr-FR" altLang="fr-FR" sz="1400" dirty="0" smtClean="0">
                <a:solidFill>
                  <a:srgbClr val="404040"/>
                </a:solidFill>
              </a:rPr>
              <a:t>- </a:t>
            </a:r>
            <a:r>
              <a:rPr lang="fr-FR" altLang="fr-FR" sz="1200" b="0" dirty="0" smtClean="0">
                <a:solidFill>
                  <a:srgbClr val="404040"/>
                </a:solidFill>
              </a:rPr>
              <a:t>Journée Autisme et Santé 29/09/22</a:t>
            </a:r>
          </a:p>
          <a:p>
            <a:pPr algn="just"/>
            <a:r>
              <a:rPr lang="fr-FR" altLang="fr-FR" sz="1200" b="0" dirty="0">
                <a:solidFill>
                  <a:srgbClr val="404040"/>
                </a:solidFill>
              </a:rPr>
              <a:t>	</a:t>
            </a:r>
            <a:r>
              <a:rPr lang="fr-FR" altLang="fr-FR" sz="1200" b="0" dirty="0" smtClean="0">
                <a:solidFill>
                  <a:srgbClr val="404040"/>
                </a:solidFill>
              </a:rPr>
              <a:t>-  Convention avec l’Education Nationale pour mise à disposition d’un enseignant pour les évaluations</a:t>
            </a:r>
          </a:p>
          <a:p>
            <a:pPr algn="just"/>
            <a:r>
              <a:rPr lang="fr-FR" altLang="fr-FR" sz="1200" b="0" dirty="0">
                <a:solidFill>
                  <a:srgbClr val="404040"/>
                </a:solidFill>
              </a:rPr>
              <a:t>	</a:t>
            </a:r>
            <a:r>
              <a:rPr lang="fr-FR" altLang="fr-FR" sz="1200" b="0" dirty="0" smtClean="0">
                <a:solidFill>
                  <a:srgbClr val="404040"/>
                </a:solidFill>
              </a:rPr>
              <a:t>-  Préparation de la Journée Partenariat début 2023</a:t>
            </a:r>
          </a:p>
          <a:p>
            <a:pPr algn="just"/>
            <a:r>
              <a:rPr lang="fr-FR" altLang="fr-FR" sz="1200" b="0" dirty="0">
                <a:solidFill>
                  <a:srgbClr val="404040"/>
                </a:solidFill>
              </a:rPr>
              <a:t>	</a:t>
            </a:r>
            <a:r>
              <a:rPr lang="fr-FR" altLang="fr-FR" sz="1200" b="0" dirty="0" smtClean="0">
                <a:solidFill>
                  <a:srgbClr val="404040"/>
                </a:solidFill>
              </a:rPr>
              <a:t>-  Création du Réseau animateurs</a:t>
            </a:r>
          </a:p>
          <a:p>
            <a:pPr algn="just"/>
            <a:r>
              <a:rPr lang="fr-FR" altLang="fr-FR" sz="1200" b="0" dirty="0">
                <a:solidFill>
                  <a:srgbClr val="404040"/>
                </a:solidFill>
              </a:rPr>
              <a:t>	</a:t>
            </a:r>
            <a:r>
              <a:rPr lang="fr-FR" altLang="fr-FR" sz="1200" b="0" dirty="0" smtClean="0">
                <a:solidFill>
                  <a:srgbClr val="404040"/>
                </a:solidFill>
              </a:rPr>
              <a:t>-  Participation à un projet universitaire de diffusion grand public de connaissances des TSA</a:t>
            </a:r>
          </a:p>
          <a:p>
            <a:pPr algn="just"/>
            <a:r>
              <a:rPr lang="fr-FR" altLang="fr-FR" sz="1200" b="0" dirty="0">
                <a:solidFill>
                  <a:srgbClr val="404040"/>
                </a:solidFill>
              </a:rPr>
              <a:t>	</a:t>
            </a:r>
            <a:r>
              <a:rPr lang="fr-FR" altLang="fr-FR" sz="1200" b="0" dirty="0" smtClean="0">
                <a:solidFill>
                  <a:srgbClr val="404040"/>
                </a:solidFill>
              </a:rPr>
              <a:t>-  Tablettes numériques pour évaluation (bilans psychologiques et observations)</a:t>
            </a:r>
          </a:p>
          <a:p>
            <a:pPr algn="just"/>
            <a:r>
              <a:rPr lang="fr-FR" altLang="fr-FR" sz="1200" b="0" dirty="0">
                <a:solidFill>
                  <a:srgbClr val="404040"/>
                </a:solidFill>
              </a:rPr>
              <a:t>	</a:t>
            </a:r>
            <a:r>
              <a:rPr lang="fr-FR" altLang="fr-FR" sz="1200" b="0" dirty="0" smtClean="0">
                <a:solidFill>
                  <a:srgbClr val="404040"/>
                </a:solidFill>
              </a:rPr>
              <a:t>-  Expertises judiciaires ASE/JE</a:t>
            </a:r>
          </a:p>
          <a:p>
            <a:pPr algn="just"/>
            <a:r>
              <a:rPr lang="fr-FR" altLang="fr-FR" sz="1200" b="0" dirty="0">
                <a:solidFill>
                  <a:srgbClr val="404040"/>
                </a:solidFill>
              </a:rPr>
              <a:t>	</a:t>
            </a:r>
            <a:r>
              <a:rPr lang="fr-FR" altLang="fr-FR" sz="1200" b="0" dirty="0" smtClean="0">
                <a:solidFill>
                  <a:srgbClr val="404040"/>
                </a:solidFill>
              </a:rPr>
              <a:t>-  Projet lunettes 3 D pour préparation aux soins somatiques</a:t>
            </a:r>
            <a:endParaRPr lang="fr-FR" altLang="fr-FR" sz="1400" b="0" dirty="0" smtClean="0">
              <a:solidFill>
                <a:srgbClr val="404040"/>
              </a:solidFill>
            </a:endParaRPr>
          </a:p>
          <a:p>
            <a:pPr algn="just"/>
            <a:endParaRPr lang="fr-FR" altLang="fr-FR" sz="1600" b="0" dirty="0" smtClean="0">
              <a:solidFill>
                <a:srgbClr val="404040"/>
              </a:solidFill>
            </a:endParaRPr>
          </a:p>
          <a:p>
            <a:pPr algn="just"/>
            <a:endParaRPr lang="fr-FR" altLang="fr-FR" sz="1800" dirty="0" smtClean="0">
              <a:solidFill>
                <a:srgbClr val="404040"/>
              </a:solidFill>
            </a:endParaRPr>
          </a:p>
          <a:p>
            <a:pPr>
              <a:buFont typeface="Wingdings" pitchFamily="2" charset="2"/>
              <a:buChar char="Ø"/>
            </a:pPr>
            <a:endParaRPr lang="fr-FR" altLang="fr-FR" sz="1800" dirty="0">
              <a:solidFill>
                <a:srgbClr val="595959"/>
              </a:solidFill>
            </a:endParaRPr>
          </a:p>
        </p:txBody>
      </p:sp>
    </p:spTree>
    <p:extLst>
      <p:ext uri="{BB962C8B-B14F-4D97-AF65-F5344CB8AC3E}">
        <p14:creationId xmlns:p14="http://schemas.microsoft.com/office/powerpoint/2010/main" val="32768562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ZoneTexte 2">
            <a:extLst>
              <a:ext uri="{FF2B5EF4-FFF2-40B4-BE49-F238E27FC236}">
                <a16:creationId xmlns:a16="http://schemas.microsoft.com/office/drawing/2014/main" id="{C3EE52CD-8260-1A44-AD62-02583D13AAF2}"/>
              </a:ext>
            </a:extLst>
          </p:cNvPr>
          <p:cNvSpPr txBox="1">
            <a:spLocks noChangeArrowheads="1"/>
          </p:cNvSpPr>
          <p:nvPr/>
        </p:nvSpPr>
        <p:spPr bwMode="auto">
          <a:xfrm>
            <a:off x="322217" y="621655"/>
            <a:ext cx="84963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panose="020B0604020202020204" pitchFamily="34" charset="0"/>
                <a:ea typeface="MS PGothic" panose="020B0600070205080204" pitchFamily="34" charset="-128"/>
              </a:defRPr>
            </a:lvl1pPr>
            <a:lvl2pPr marL="1028700">
              <a:defRPr sz="2400">
                <a:solidFill>
                  <a:schemeClr val="bg1"/>
                </a:solidFill>
                <a:latin typeface="Arial" panose="020B0604020202020204" pitchFamily="34" charset="0"/>
                <a:ea typeface="MS PGothic" panose="020B0600070205080204" pitchFamily="34" charset="-128"/>
              </a:defRPr>
            </a:lvl2pPr>
            <a:lvl3pPr>
              <a:defRPr sz="2400">
                <a:solidFill>
                  <a:schemeClr val="bg1"/>
                </a:solidFill>
                <a:latin typeface="Arial" panose="020B0604020202020204" pitchFamily="34" charset="0"/>
                <a:ea typeface="MS PGothic" panose="020B0600070205080204" pitchFamily="34" charset="-128"/>
              </a:defRPr>
            </a:lvl3pPr>
            <a:lvl4pPr>
              <a:defRPr sz="2400">
                <a:solidFill>
                  <a:schemeClr val="bg1"/>
                </a:solidFill>
                <a:latin typeface="Arial" panose="020B0604020202020204" pitchFamily="34" charset="0"/>
                <a:ea typeface="MS PGothic" panose="020B0600070205080204" pitchFamily="34" charset="-128"/>
              </a:defRPr>
            </a:lvl4pPr>
            <a:lvl5pPr>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9pPr>
          </a:lstStyle>
          <a:p>
            <a:pPr algn="just"/>
            <a:endParaRPr lang="fr-FR" altLang="fr-FR" sz="1400" dirty="0" smtClean="0">
              <a:solidFill>
                <a:srgbClr val="404040"/>
              </a:solidFill>
            </a:endParaRPr>
          </a:p>
          <a:p>
            <a:pPr marL="285750" indent="-285750" algn="just">
              <a:buFont typeface="Arial" panose="020B0604020202020204" pitchFamily="34" charset="0"/>
              <a:buChar char="•"/>
            </a:pPr>
            <a:endParaRPr lang="fr-FR" altLang="fr-FR" sz="1400" dirty="0">
              <a:solidFill>
                <a:srgbClr val="404040"/>
              </a:solidFill>
            </a:endParaRPr>
          </a:p>
          <a:p>
            <a:pPr marL="285750" lvl="0" indent="-285750" algn="just">
              <a:buFont typeface="Arial" panose="020B0604020202020204" pitchFamily="34" charset="0"/>
              <a:buChar char="•"/>
            </a:pPr>
            <a:r>
              <a:rPr lang="fr-FR" altLang="fr-FR" sz="1600" dirty="0">
                <a:solidFill>
                  <a:srgbClr val="404040"/>
                </a:solidFill>
              </a:rPr>
              <a:t>Nouveaux partenariats</a:t>
            </a:r>
          </a:p>
          <a:p>
            <a:pPr lvl="0" algn="just"/>
            <a:r>
              <a:rPr lang="fr-FR" altLang="fr-FR" sz="1600" dirty="0">
                <a:solidFill>
                  <a:srgbClr val="404040"/>
                </a:solidFill>
              </a:rPr>
              <a:t>	</a:t>
            </a:r>
            <a:r>
              <a:rPr lang="fr-FR" altLang="fr-FR" sz="1200" b="0" dirty="0">
                <a:solidFill>
                  <a:srgbClr val="404040"/>
                </a:solidFill>
              </a:rPr>
              <a:t>- Association </a:t>
            </a:r>
            <a:r>
              <a:rPr lang="fr-FR" altLang="fr-FR" sz="1200" b="0" dirty="0" err="1">
                <a:solidFill>
                  <a:srgbClr val="404040"/>
                </a:solidFill>
              </a:rPr>
              <a:t>Typik</a:t>
            </a:r>
            <a:r>
              <a:rPr lang="fr-FR" altLang="fr-FR" sz="1200" b="0" dirty="0">
                <a:solidFill>
                  <a:srgbClr val="404040"/>
                </a:solidFill>
              </a:rPr>
              <a:t> </a:t>
            </a:r>
            <a:r>
              <a:rPr lang="fr-FR" altLang="fr-FR" sz="1200" b="0" dirty="0" err="1">
                <a:solidFill>
                  <a:srgbClr val="404040"/>
                </a:solidFill>
              </a:rPr>
              <a:t>Atypik</a:t>
            </a:r>
            <a:r>
              <a:rPr lang="fr-FR" altLang="fr-FR" sz="1200" b="0" dirty="0">
                <a:solidFill>
                  <a:srgbClr val="404040"/>
                </a:solidFill>
              </a:rPr>
              <a:t> et Association La Courte Echelle</a:t>
            </a:r>
          </a:p>
          <a:p>
            <a:pPr lvl="0" algn="just"/>
            <a:r>
              <a:rPr lang="fr-FR" altLang="fr-FR" sz="1200" b="0" dirty="0">
                <a:solidFill>
                  <a:srgbClr val="404040"/>
                </a:solidFill>
              </a:rPr>
              <a:t>	- Milieu médical spécialisé (ORL et implants cochléaires)</a:t>
            </a:r>
          </a:p>
          <a:p>
            <a:pPr lvl="0" algn="just"/>
            <a:r>
              <a:rPr lang="fr-FR" altLang="fr-FR" sz="1200" b="0" dirty="0">
                <a:solidFill>
                  <a:srgbClr val="404040"/>
                </a:solidFill>
              </a:rPr>
              <a:t>	- </a:t>
            </a:r>
            <a:r>
              <a:rPr lang="fr-FR" altLang="fr-FR" sz="1200" b="0" dirty="0" err="1">
                <a:solidFill>
                  <a:srgbClr val="404040"/>
                </a:solidFill>
              </a:rPr>
              <a:t>Ema</a:t>
            </a:r>
            <a:r>
              <a:rPr lang="fr-FR" altLang="fr-FR" sz="1200" b="0" dirty="0">
                <a:solidFill>
                  <a:srgbClr val="404040"/>
                </a:solidFill>
              </a:rPr>
              <a:t> Hop</a:t>
            </a:r>
          </a:p>
          <a:p>
            <a:pPr lvl="0" algn="just"/>
            <a:r>
              <a:rPr lang="fr-FR" altLang="fr-FR" sz="1200" b="0" dirty="0">
                <a:solidFill>
                  <a:srgbClr val="404040"/>
                </a:solidFill>
              </a:rPr>
              <a:t>	- Neuropsychologues libéraux</a:t>
            </a:r>
          </a:p>
          <a:p>
            <a:pPr algn="just"/>
            <a:endParaRPr lang="fr-FR" altLang="fr-FR" sz="1400" dirty="0">
              <a:solidFill>
                <a:srgbClr val="404040"/>
              </a:solidFill>
            </a:endParaRPr>
          </a:p>
          <a:p>
            <a:pPr algn="just"/>
            <a:endParaRPr lang="fr-FR" altLang="fr-FR" sz="1400" dirty="0">
              <a:solidFill>
                <a:srgbClr val="404040"/>
              </a:solidFill>
            </a:endParaRPr>
          </a:p>
          <a:p>
            <a:pPr marL="285750" indent="-285750" algn="just">
              <a:buFont typeface="Arial" panose="020B0604020202020204" pitchFamily="34" charset="0"/>
              <a:buChar char="•"/>
            </a:pPr>
            <a:r>
              <a:rPr lang="fr-FR" altLang="fr-FR" sz="1600" dirty="0" smtClean="0">
                <a:solidFill>
                  <a:srgbClr val="404040"/>
                </a:solidFill>
              </a:rPr>
              <a:t>Formation – ressources humaines</a:t>
            </a:r>
          </a:p>
          <a:p>
            <a:pPr algn="just"/>
            <a:r>
              <a:rPr lang="fr-FR" altLang="fr-FR" sz="1400" b="0" dirty="0" smtClean="0">
                <a:solidFill>
                  <a:srgbClr val="404040"/>
                </a:solidFill>
              </a:rPr>
              <a:t>	1. </a:t>
            </a:r>
            <a:r>
              <a:rPr lang="fr-FR" altLang="fr-FR" sz="1400" b="0" dirty="0">
                <a:solidFill>
                  <a:srgbClr val="404040"/>
                </a:solidFill>
              </a:rPr>
              <a:t>F</a:t>
            </a:r>
            <a:r>
              <a:rPr lang="fr-FR" altLang="fr-FR" sz="1400" b="0" dirty="0" smtClean="0">
                <a:solidFill>
                  <a:srgbClr val="404040"/>
                </a:solidFill>
              </a:rPr>
              <a:t>ormation du personnel</a:t>
            </a:r>
            <a:endParaRPr lang="fr-FR" altLang="fr-FR" sz="1200" b="0" dirty="0" smtClean="0">
              <a:solidFill>
                <a:srgbClr val="404040"/>
              </a:solidFill>
            </a:endParaRPr>
          </a:p>
          <a:p>
            <a:pPr algn="just"/>
            <a:r>
              <a:rPr lang="fr-FR" altLang="fr-FR" sz="1400" dirty="0">
                <a:solidFill>
                  <a:srgbClr val="404040"/>
                </a:solidFill>
              </a:rPr>
              <a:t>	</a:t>
            </a:r>
            <a:r>
              <a:rPr lang="fr-FR" altLang="fr-FR" sz="1200" b="0" dirty="0" smtClean="0">
                <a:solidFill>
                  <a:srgbClr val="404040"/>
                </a:solidFill>
              </a:rPr>
              <a:t>	- Colloque international du GNCRA à Lyon en mai 2022</a:t>
            </a:r>
          </a:p>
          <a:p>
            <a:pPr algn="just"/>
            <a:r>
              <a:rPr lang="fr-FR" altLang="fr-FR" sz="1200" b="0" dirty="0">
                <a:solidFill>
                  <a:srgbClr val="404040"/>
                </a:solidFill>
              </a:rPr>
              <a:t>	</a:t>
            </a:r>
            <a:r>
              <a:rPr lang="fr-FR" altLang="fr-FR" sz="1200" b="0" dirty="0" smtClean="0">
                <a:solidFill>
                  <a:srgbClr val="404040"/>
                </a:solidFill>
              </a:rPr>
              <a:t>	- Congrès national de la SFPEADA à Nancy en juin 2022</a:t>
            </a:r>
          </a:p>
          <a:p>
            <a:pPr algn="just"/>
            <a:r>
              <a:rPr lang="fr-FR" altLang="fr-FR" sz="1200" b="0" dirty="0">
                <a:solidFill>
                  <a:srgbClr val="404040"/>
                </a:solidFill>
              </a:rPr>
              <a:t>	</a:t>
            </a:r>
            <a:r>
              <a:rPr lang="fr-FR" altLang="fr-FR" sz="1200" b="0" dirty="0" smtClean="0">
                <a:solidFill>
                  <a:srgbClr val="404040"/>
                </a:solidFill>
              </a:rPr>
              <a:t>	- Webinaires sommeil, SFPEA, AAPA, régulation des émotions</a:t>
            </a:r>
          </a:p>
          <a:p>
            <a:pPr algn="just"/>
            <a:r>
              <a:rPr lang="fr-FR" altLang="fr-FR" sz="1200" b="0" dirty="0">
                <a:solidFill>
                  <a:srgbClr val="404040"/>
                </a:solidFill>
              </a:rPr>
              <a:t>	</a:t>
            </a:r>
            <a:r>
              <a:rPr lang="fr-FR" altLang="fr-FR" sz="1200" b="0" dirty="0" smtClean="0">
                <a:solidFill>
                  <a:srgbClr val="404040"/>
                </a:solidFill>
              </a:rPr>
              <a:t>	- Colloque de l’ARAPI en octobre 2022</a:t>
            </a:r>
          </a:p>
          <a:p>
            <a:pPr algn="just"/>
            <a:r>
              <a:rPr lang="fr-FR" altLang="fr-FR" sz="1200" b="0" dirty="0">
                <a:solidFill>
                  <a:srgbClr val="404040"/>
                </a:solidFill>
              </a:rPr>
              <a:t>	</a:t>
            </a:r>
            <a:r>
              <a:rPr lang="fr-FR" altLang="fr-FR" sz="1200" b="0" dirty="0" smtClean="0">
                <a:solidFill>
                  <a:srgbClr val="404040"/>
                </a:solidFill>
              </a:rPr>
              <a:t>	- GIS autisme et TND </a:t>
            </a:r>
          </a:p>
          <a:p>
            <a:pPr algn="just"/>
            <a:r>
              <a:rPr lang="fr-FR" altLang="fr-FR" sz="1200" b="0" dirty="0">
                <a:solidFill>
                  <a:srgbClr val="404040"/>
                </a:solidFill>
              </a:rPr>
              <a:t>	</a:t>
            </a:r>
            <a:r>
              <a:rPr lang="fr-FR" altLang="fr-FR" sz="1200" b="0" dirty="0" smtClean="0">
                <a:solidFill>
                  <a:srgbClr val="404040"/>
                </a:solidFill>
              </a:rPr>
              <a:t>	</a:t>
            </a:r>
            <a:endParaRPr lang="fr-FR" altLang="fr-FR" sz="1400" dirty="0" smtClean="0">
              <a:solidFill>
                <a:srgbClr val="404040"/>
              </a:solidFill>
            </a:endParaRPr>
          </a:p>
          <a:p>
            <a:pPr algn="just"/>
            <a:r>
              <a:rPr lang="fr-FR" altLang="fr-FR" sz="1400" b="0" dirty="0" smtClean="0">
                <a:solidFill>
                  <a:srgbClr val="404040"/>
                </a:solidFill>
              </a:rPr>
              <a:t>	2. Mouvements du personnel</a:t>
            </a:r>
          </a:p>
          <a:p>
            <a:pPr algn="just"/>
            <a:r>
              <a:rPr lang="fr-FR" altLang="fr-FR" sz="1400" dirty="0">
                <a:solidFill>
                  <a:srgbClr val="404040"/>
                </a:solidFill>
              </a:rPr>
              <a:t>	</a:t>
            </a:r>
            <a:r>
              <a:rPr lang="fr-FR" altLang="fr-FR" sz="1400" dirty="0" smtClean="0">
                <a:solidFill>
                  <a:srgbClr val="404040"/>
                </a:solidFill>
              </a:rPr>
              <a:t>	</a:t>
            </a:r>
            <a:r>
              <a:rPr lang="fr-FR" altLang="fr-FR" sz="1200" b="0" dirty="0" smtClean="0">
                <a:solidFill>
                  <a:srgbClr val="404040"/>
                </a:solidFill>
              </a:rPr>
              <a:t>- retour de Mme </a:t>
            </a:r>
            <a:r>
              <a:rPr lang="fr-FR" altLang="fr-FR" sz="1200" b="0" dirty="0" err="1" smtClean="0">
                <a:solidFill>
                  <a:srgbClr val="404040"/>
                </a:solidFill>
              </a:rPr>
              <a:t>Waldmann</a:t>
            </a:r>
            <a:r>
              <a:rPr lang="fr-FR" altLang="fr-FR" sz="1200" b="0" dirty="0" smtClean="0">
                <a:solidFill>
                  <a:srgbClr val="404040"/>
                </a:solidFill>
              </a:rPr>
              <a:t> psychologue de son congé de maternité</a:t>
            </a:r>
            <a:endParaRPr lang="fr-FR" altLang="fr-FR" sz="1200" b="0" dirty="0">
              <a:solidFill>
                <a:srgbClr val="404040"/>
              </a:solidFill>
            </a:endParaRPr>
          </a:p>
          <a:p>
            <a:pPr algn="just"/>
            <a:r>
              <a:rPr lang="fr-FR" altLang="fr-FR" sz="1200" b="0" dirty="0" smtClean="0">
                <a:solidFill>
                  <a:srgbClr val="404040"/>
                </a:solidFill>
              </a:rPr>
              <a:t>		- départ de Mme </a:t>
            </a:r>
            <a:r>
              <a:rPr lang="fr-FR" altLang="fr-FR" sz="1200" b="0" dirty="0" err="1" smtClean="0">
                <a:solidFill>
                  <a:srgbClr val="404040"/>
                </a:solidFill>
              </a:rPr>
              <a:t>Rahimi</a:t>
            </a:r>
            <a:r>
              <a:rPr lang="fr-FR" altLang="fr-FR" sz="1200" b="0" dirty="0" smtClean="0">
                <a:solidFill>
                  <a:srgbClr val="404040"/>
                </a:solidFill>
              </a:rPr>
              <a:t> psychologue en septembre (20 %) – remplacement prévu</a:t>
            </a:r>
          </a:p>
          <a:p>
            <a:pPr algn="just"/>
            <a:r>
              <a:rPr lang="fr-FR" altLang="fr-FR" sz="1200" b="0" dirty="0">
                <a:solidFill>
                  <a:srgbClr val="404040"/>
                </a:solidFill>
              </a:rPr>
              <a:t>	</a:t>
            </a:r>
            <a:r>
              <a:rPr lang="fr-FR" altLang="fr-FR" sz="1200" b="0" dirty="0" smtClean="0">
                <a:solidFill>
                  <a:srgbClr val="404040"/>
                </a:solidFill>
              </a:rPr>
              <a:t>	- financement 80 % de temps de psychologue : </a:t>
            </a:r>
            <a:r>
              <a:rPr lang="fr-FR" altLang="fr-FR" sz="1200" b="0" dirty="0">
                <a:solidFill>
                  <a:srgbClr val="404040"/>
                </a:solidFill>
              </a:rPr>
              <a:t>	</a:t>
            </a:r>
            <a:r>
              <a:rPr lang="fr-FR" altLang="fr-FR" sz="1200" b="0" dirty="0" smtClean="0">
                <a:solidFill>
                  <a:srgbClr val="404040"/>
                </a:solidFill>
              </a:rPr>
              <a:t>	</a:t>
            </a:r>
          </a:p>
          <a:p>
            <a:pPr algn="just"/>
            <a:r>
              <a:rPr lang="fr-FR" altLang="fr-FR" sz="1200" b="0" dirty="0">
                <a:solidFill>
                  <a:srgbClr val="404040"/>
                </a:solidFill>
              </a:rPr>
              <a:t>	</a:t>
            </a:r>
            <a:r>
              <a:rPr lang="fr-FR" altLang="fr-FR" sz="1200" b="0" dirty="0" smtClean="0">
                <a:solidFill>
                  <a:srgbClr val="404040"/>
                </a:solidFill>
              </a:rPr>
              <a:t>	- nombreuses absences de la secrétaire qui a dû remplacer ses collègues dans le service du SPEA</a:t>
            </a:r>
          </a:p>
          <a:p>
            <a:pPr algn="just"/>
            <a:r>
              <a:rPr lang="fr-FR" altLang="fr-FR" sz="1600" b="0" dirty="0">
                <a:solidFill>
                  <a:srgbClr val="404040"/>
                </a:solidFill>
              </a:rPr>
              <a:t>	</a:t>
            </a:r>
            <a:r>
              <a:rPr lang="fr-FR" altLang="fr-FR" sz="1600" b="0" dirty="0" smtClean="0">
                <a:solidFill>
                  <a:srgbClr val="404040"/>
                </a:solidFill>
              </a:rPr>
              <a:t>	</a:t>
            </a:r>
            <a:endParaRPr lang="fr-FR" altLang="fr-FR" sz="1800" dirty="0">
              <a:solidFill>
                <a:srgbClr val="595959"/>
              </a:solidFill>
            </a:endParaRPr>
          </a:p>
        </p:txBody>
      </p:sp>
    </p:spTree>
    <p:extLst>
      <p:ext uri="{BB962C8B-B14F-4D97-AF65-F5344CB8AC3E}">
        <p14:creationId xmlns:p14="http://schemas.microsoft.com/office/powerpoint/2010/main" val="311336334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990167" y="1700808"/>
            <a:ext cx="7163666" cy="1470025"/>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solidFill>
                  <a:srgbClr val="0070C0"/>
                </a:solidFill>
              </a:rPr>
              <a:t>Pôle </a:t>
            </a:r>
            <a:r>
              <a:rPr lang="fr-FR" sz="3200" b="1" dirty="0">
                <a:solidFill>
                  <a:srgbClr val="0070C0"/>
                </a:solidFill>
              </a:rPr>
              <a:t>Enfants Adolescents 68</a:t>
            </a:r>
            <a:endParaRPr lang="fr-FR" sz="3200" dirty="0">
              <a:solidFill>
                <a:srgbClr val="0070C0"/>
              </a:solidFill>
            </a:endParaRPr>
          </a:p>
        </p:txBody>
      </p:sp>
    </p:spTree>
    <p:extLst>
      <p:ext uri="{BB962C8B-B14F-4D97-AF65-F5344CB8AC3E}">
        <p14:creationId xmlns:p14="http://schemas.microsoft.com/office/powerpoint/2010/main" val="215702834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ZoneTexte 2">
            <a:extLst>
              <a:ext uri="{FF2B5EF4-FFF2-40B4-BE49-F238E27FC236}">
                <a16:creationId xmlns:a16="http://schemas.microsoft.com/office/drawing/2014/main" id="{C3EE52CD-8260-1A44-AD62-02583D13AAF2}"/>
              </a:ext>
            </a:extLst>
          </p:cNvPr>
          <p:cNvSpPr txBox="1">
            <a:spLocks noChangeArrowheads="1"/>
          </p:cNvSpPr>
          <p:nvPr/>
        </p:nvSpPr>
        <p:spPr bwMode="auto">
          <a:xfrm>
            <a:off x="323528" y="404664"/>
            <a:ext cx="8496300" cy="5539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panose="020B0604020202020204" pitchFamily="34" charset="0"/>
                <a:ea typeface="MS PGothic" panose="020B0600070205080204" pitchFamily="34" charset="-128"/>
              </a:defRPr>
            </a:lvl1pPr>
            <a:lvl2pPr marL="1028700">
              <a:defRPr sz="2400">
                <a:solidFill>
                  <a:schemeClr val="bg1"/>
                </a:solidFill>
                <a:latin typeface="Arial" panose="020B0604020202020204" pitchFamily="34" charset="0"/>
                <a:ea typeface="MS PGothic" panose="020B0600070205080204" pitchFamily="34" charset="-128"/>
              </a:defRPr>
            </a:lvl2pPr>
            <a:lvl3pPr>
              <a:defRPr sz="2400">
                <a:solidFill>
                  <a:schemeClr val="bg1"/>
                </a:solidFill>
                <a:latin typeface="Arial" panose="020B0604020202020204" pitchFamily="34" charset="0"/>
                <a:ea typeface="MS PGothic" panose="020B0600070205080204" pitchFamily="34" charset="-128"/>
              </a:defRPr>
            </a:lvl3pPr>
            <a:lvl4pPr>
              <a:defRPr sz="2400">
                <a:solidFill>
                  <a:schemeClr val="bg1"/>
                </a:solidFill>
                <a:latin typeface="Arial" panose="020B0604020202020204" pitchFamily="34" charset="0"/>
                <a:ea typeface="MS PGothic" panose="020B0600070205080204" pitchFamily="34" charset="-128"/>
              </a:defRPr>
            </a:lvl4pPr>
            <a:lvl5pPr>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9pPr>
          </a:lstStyle>
          <a:p>
            <a:pPr marL="285750" indent="-285750" algn="just">
              <a:buFont typeface="Arial" panose="020B0604020202020204" pitchFamily="34" charset="0"/>
              <a:buChar char="•"/>
            </a:pPr>
            <a:r>
              <a:rPr lang="fr-FR" altLang="fr-FR" sz="1800" dirty="0">
                <a:solidFill>
                  <a:srgbClr val="404040"/>
                </a:solidFill>
              </a:rPr>
              <a:t>M</a:t>
            </a:r>
            <a:r>
              <a:rPr lang="fr-FR" altLang="fr-FR" sz="1800" dirty="0" smtClean="0">
                <a:solidFill>
                  <a:srgbClr val="404040"/>
                </a:solidFill>
              </a:rPr>
              <a:t>issions du CRA</a:t>
            </a:r>
          </a:p>
          <a:p>
            <a:pPr algn="just"/>
            <a:r>
              <a:rPr lang="fr-FR" altLang="fr-FR" sz="1400" dirty="0">
                <a:solidFill>
                  <a:srgbClr val="404040"/>
                </a:solidFill>
              </a:rPr>
              <a:t> </a:t>
            </a:r>
            <a:r>
              <a:rPr lang="fr-FR" altLang="fr-FR" sz="1400" i="1" dirty="0" smtClean="0">
                <a:solidFill>
                  <a:srgbClr val="404040"/>
                </a:solidFill>
              </a:rPr>
              <a:t>     Evaluations :</a:t>
            </a:r>
          </a:p>
          <a:p>
            <a:pPr marL="1314450" lvl="1" algn="just">
              <a:buFontTx/>
              <a:buChar char="-"/>
            </a:pPr>
            <a:r>
              <a:rPr lang="fr-FR" altLang="fr-FR" sz="1400" b="0" dirty="0" smtClean="0">
                <a:solidFill>
                  <a:srgbClr val="404040"/>
                </a:solidFill>
              </a:rPr>
              <a:t>Poursuite des évaluations diagnostiques complexes.</a:t>
            </a:r>
          </a:p>
          <a:p>
            <a:pPr marL="1314450" lvl="1" algn="just">
              <a:buFontTx/>
              <a:buChar char="-"/>
            </a:pPr>
            <a:r>
              <a:rPr lang="fr-FR" altLang="fr-FR" sz="1400" b="0" dirty="0" smtClean="0">
                <a:solidFill>
                  <a:srgbClr val="404040"/>
                </a:solidFill>
              </a:rPr>
              <a:t>Développement des évaluations diagnostiques partagées avec des équipes du sanitaire et du médico-social.</a:t>
            </a:r>
          </a:p>
          <a:p>
            <a:pPr marL="1314450" lvl="1" algn="just">
              <a:buFontTx/>
              <a:buChar char="-"/>
            </a:pPr>
            <a:r>
              <a:rPr lang="fr-FR" altLang="fr-FR" sz="1400" b="0" dirty="0" smtClean="0">
                <a:solidFill>
                  <a:srgbClr val="404040"/>
                </a:solidFill>
              </a:rPr>
              <a:t>Développement des « staffs cliniques » : réflexion autour des diagnostics qui interrogent des équipes du sanitaire et du médico-social.</a:t>
            </a:r>
          </a:p>
          <a:p>
            <a:pPr marL="285750" indent="-285750" algn="just">
              <a:buFontTx/>
              <a:buChar char="-"/>
            </a:pPr>
            <a:endParaRPr lang="fr-FR" altLang="fr-FR" sz="1400" b="0" dirty="0">
              <a:solidFill>
                <a:srgbClr val="404040"/>
              </a:solidFill>
            </a:endParaRPr>
          </a:p>
          <a:p>
            <a:pPr algn="just"/>
            <a:r>
              <a:rPr lang="fr-FR" altLang="fr-FR" sz="1400" b="0" dirty="0" smtClean="0">
                <a:solidFill>
                  <a:srgbClr val="404040"/>
                </a:solidFill>
              </a:rPr>
              <a:t>      </a:t>
            </a:r>
            <a:r>
              <a:rPr lang="fr-FR" altLang="fr-FR" sz="1400" i="1" dirty="0" smtClean="0">
                <a:solidFill>
                  <a:srgbClr val="404040"/>
                </a:solidFill>
              </a:rPr>
              <a:t>Formation / sensibilisation :</a:t>
            </a:r>
          </a:p>
          <a:p>
            <a:pPr marL="1314450" lvl="1" algn="just">
              <a:buFontTx/>
              <a:buChar char="-"/>
            </a:pPr>
            <a:r>
              <a:rPr lang="fr-FR" altLang="fr-FR" sz="1400" b="0" dirty="0" smtClean="0">
                <a:solidFill>
                  <a:srgbClr val="404040"/>
                </a:solidFill>
              </a:rPr>
              <a:t>Poursuite formation des médecins généralistes du 68 avec l’équipe de la PCO et des différents professionnels qui ont contractualisé avec elle.</a:t>
            </a:r>
          </a:p>
          <a:p>
            <a:pPr marL="1314450" lvl="1" algn="just">
              <a:buFontTx/>
              <a:buChar char="-"/>
            </a:pPr>
            <a:r>
              <a:rPr lang="fr-FR" altLang="fr-FR" sz="1400" b="0" dirty="0" smtClean="0">
                <a:solidFill>
                  <a:srgbClr val="404040"/>
                </a:solidFill>
              </a:rPr>
              <a:t>Poursuite formation / sensibilisation à différents professionnels, étudiants, internes</a:t>
            </a:r>
            <a:r>
              <a:rPr lang="mr-IN" altLang="fr-FR" sz="1400" b="0" dirty="0" smtClean="0">
                <a:solidFill>
                  <a:srgbClr val="404040"/>
                </a:solidFill>
              </a:rPr>
              <a:t>…</a:t>
            </a:r>
            <a:endParaRPr lang="fr-FR" altLang="fr-FR" sz="1400" b="0" dirty="0">
              <a:solidFill>
                <a:srgbClr val="404040"/>
              </a:solidFill>
            </a:endParaRPr>
          </a:p>
          <a:p>
            <a:pPr marL="285750" indent="-285750" algn="just">
              <a:buFontTx/>
              <a:buChar char="-"/>
            </a:pPr>
            <a:endParaRPr lang="fr-FR" altLang="fr-FR" sz="1400" b="0" dirty="0" smtClean="0">
              <a:solidFill>
                <a:srgbClr val="404040"/>
              </a:solidFill>
            </a:endParaRPr>
          </a:p>
          <a:p>
            <a:pPr algn="just"/>
            <a:r>
              <a:rPr lang="fr-FR" altLang="fr-FR" sz="1400" b="0" dirty="0" smtClean="0">
                <a:solidFill>
                  <a:srgbClr val="404040"/>
                </a:solidFill>
              </a:rPr>
              <a:t>      </a:t>
            </a:r>
            <a:r>
              <a:rPr lang="fr-FR" altLang="fr-FR" sz="1400" i="1" dirty="0" smtClean="0">
                <a:solidFill>
                  <a:srgbClr val="404040"/>
                </a:solidFill>
              </a:rPr>
              <a:t>Groupe de travail / Projet d’établissement :</a:t>
            </a:r>
          </a:p>
          <a:p>
            <a:pPr marL="1314450" lvl="1" algn="just">
              <a:buFontTx/>
              <a:buChar char="-"/>
            </a:pPr>
            <a:r>
              <a:rPr lang="fr-FR" altLang="fr-FR" sz="1400" b="0" dirty="0" smtClean="0">
                <a:solidFill>
                  <a:srgbClr val="404040"/>
                </a:solidFill>
              </a:rPr>
              <a:t>Participation groupe de travail (groupes thématiques DITP).</a:t>
            </a:r>
          </a:p>
          <a:p>
            <a:pPr marL="1314450" lvl="1" algn="just">
              <a:buFontTx/>
              <a:buChar char="-"/>
            </a:pPr>
            <a:r>
              <a:rPr lang="fr-FR" altLang="fr-FR" sz="1400" b="0" dirty="0" smtClean="0">
                <a:solidFill>
                  <a:srgbClr val="404040"/>
                </a:solidFill>
              </a:rPr>
              <a:t>Participation aux études cliniques (cas complexes TSA/Schizophrénie).</a:t>
            </a:r>
          </a:p>
          <a:p>
            <a:pPr algn="just"/>
            <a:endParaRPr lang="fr-FR" altLang="fr-FR" sz="1400" b="0" dirty="0">
              <a:solidFill>
                <a:srgbClr val="404040"/>
              </a:solidFill>
            </a:endParaRPr>
          </a:p>
          <a:p>
            <a:pPr marL="284400" algn="l"/>
            <a:r>
              <a:rPr lang="fr-FR" altLang="fr-FR" sz="1400" i="1" dirty="0" smtClean="0">
                <a:solidFill>
                  <a:srgbClr val="404040"/>
                </a:solidFill>
              </a:rPr>
              <a:t>Réseaux :</a:t>
            </a:r>
          </a:p>
          <a:p>
            <a:pPr marL="1314450" lvl="1" algn="l">
              <a:buFontTx/>
              <a:buChar char="-"/>
            </a:pPr>
            <a:r>
              <a:rPr lang="fr-FR" altLang="fr-FR" sz="1400" b="0" dirty="0" smtClean="0">
                <a:solidFill>
                  <a:srgbClr val="404040"/>
                </a:solidFill>
              </a:rPr>
              <a:t>Poursuite des différents réseaux dont 4x4, parents, Education Nationale.</a:t>
            </a:r>
          </a:p>
          <a:p>
            <a:pPr marL="285750" indent="-285750" algn="l">
              <a:buFontTx/>
              <a:buChar char="-"/>
            </a:pPr>
            <a:endParaRPr lang="fr-FR" altLang="fr-FR" sz="1400" b="0" dirty="0">
              <a:solidFill>
                <a:srgbClr val="404040"/>
              </a:solidFill>
            </a:endParaRPr>
          </a:p>
          <a:p>
            <a:pPr algn="l"/>
            <a:r>
              <a:rPr lang="fr-FR" altLang="fr-FR" sz="1400" b="0" dirty="0" smtClean="0">
                <a:solidFill>
                  <a:srgbClr val="404040"/>
                </a:solidFill>
              </a:rPr>
              <a:t>  </a:t>
            </a:r>
            <a:r>
              <a:rPr lang="fr-FR" altLang="fr-FR" sz="1400" i="1" dirty="0" smtClean="0">
                <a:solidFill>
                  <a:srgbClr val="404040"/>
                </a:solidFill>
              </a:rPr>
              <a:t>    Soutien aux familles, aux professionnels</a:t>
            </a:r>
          </a:p>
          <a:p>
            <a:pPr algn="l"/>
            <a:endParaRPr lang="fr-FR" altLang="fr-FR" sz="1400" i="1" dirty="0">
              <a:solidFill>
                <a:srgbClr val="404040"/>
              </a:solidFill>
            </a:endParaRPr>
          </a:p>
          <a:p>
            <a:pPr algn="l"/>
            <a:r>
              <a:rPr lang="fr-FR" altLang="fr-FR" sz="1400" i="1" dirty="0" smtClean="0">
                <a:solidFill>
                  <a:srgbClr val="404040"/>
                </a:solidFill>
              </a:rPr>
              <a:t>      Formation de l’équipe du Pôle 68 Enfants et Adolescents.</a:t>
            </a:r>
          </a:p>
          <a:p>
            <a:pPr marL="285750" indent="-285750" algn="l">
              <a:buFontTx/>
              <a:buChar char="-"/>
            </a:pPr>
            <a:endParaRPr lang="fr-FR" altLang="fr-FR" sz="1400" b="0" dirty="0">
              <a:solidFill>
                <a:srgbClr val="404040"/>
              </a:solidFill>
            </a:endParaRPr>
          </a:p>
          <a:p>
            <a:pPr algn="l"/>
            <a:r>
              <a:rPr lang="fr-FR" altLang="fr-FR" sz="1400" b="0" dirty="0" smtClean="0">
                <a:solidFill>
                  <a:srgbClr val="404040"/>
                </a:solidFill>
              </a:rPr>
              <a:t>	</a:t>
            </a:r>
            <a:endParaRPr lang="fr-FR" altLang="fr-FR" sz="1800" dirty="0">
              <a:solidFill>
                <a:srgbClr val="595959"/>
              </a:solidFill>
            </a:endParaRPr>
          </a:p>
        </p:txBody>
      </p:sp>
    </p:spTree>
    <p:extLst>
      <p:ext uri="{BB962C8B-B14F-4D97-AF65-F5344CB8AC3E}">
        <p14:creationId xmlns:p14="http://schemas.microsoft.com/office/powerpoint/2010/main" val="38987828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ZoneTexte 2">
            <a:extLst>
              <a:ext uri="{FF2B5EF4-FFF2-40B4-BE49-F238E27FC236}">
                <a16:creationId xmlns:a16="http://schemas.microsoft.com/office/drawing/2014/main" id="{C3EE52CD-8260-1A44-AD62-02583D13AAF2}"/>
              </a:ext>
            </a:extLst>
          </p:cNvPr>
          <p:cNvSpPr txBox="1">
            <a:spLocks noChangeArrowheads="1"/>
          </p:cNvSpPr>
          <p:nvPr/>
        </p:nvSpPr>
        <p:spPr bwMode="auto">
          <a:xfrm>
            <a:off x="322217" y="621655"/>
            <a:ext cx="8496300" cy="3816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panose="020B0604020202020204" pitchFamily="34" charset="0"/>
                <a:ea typeface="MS PGothic" panose="020B0600070205080204" pitchFamily="34" charset="-128"/>
              </a:defRPr>
            </a:lvl1pPr>
            <a:lvl2pPr marL="1028700">
              <a:defRPr sz="2400">
                <a:solidFill>
                  <a:schemeClr val="bg1"/>
                </a:solidFill>
                <a:latin typeface="Arial" panose="020B0604020202020204" pitchFamily="34" charset="0"/>
                <a:ea typeface="MS PGothic" panose="020B0600070205080204" pitchFamily="34" charset="-128"/>
              </a:defRPr>
            </a:lvl2pPr>
            <a:lvl3pPr>
              <a:defRPr sz="2400">
                <a:solidFill>
                  <a:schemeClr val="bg1"/>
                </a:solidFill>
                <a:latin typeface="Arial" panose="020B0604020202020204" pitchFamily="34" charset="0"/>
                <a:ea typeface="MS PGothic" panose="020B0600070205080204" pitchFamily="34" charset="-128"/>
              </a:defRPr>
            </a:lvl3pPr>
            <a:lvl4pPr>
              <a:defRPr sz="2400">
                <a:solidFill>
                  <a:schemeClr val="bg1"/>
                </a:solidFill>
                <a:latin typeface="Arial" panose="020B0604020202020204" pitchFamily="34" charset="0"/>
                <a:ea typeface="MS PGothic" panose="020B0600070205080204" pitchFamily="34" charset="-128"/>
              </a:defRPr>
            </a:lvl4pPr>
            <a:lvl5pPr>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9pPr>
          </a:lstStyle>
          <a:p>
            <a:pPr marL="285750" indent="-285750" algn="l">
              <a:buFontTx/>
              <a:buChar char="-"/>
            </a:pPr>
            <a:endParaRPr lang="fr-FR" altLang="fr-FR" sz="1400" b="0" dirty="0">
              <a:solidFill>
                <a:srgbClr val="404040"/>
              </a:solidFill>
            </a:endParaRPr>
          </a:p>
          <a:p>
            <a:pPr algn="l"/>
            <a:r>
              <a:rPr lang="fr-FR" altLang="fr-FR" sz="1400" b="0" dirty="0" smtClean="0">
                <a:solidFill>
                  <a:srgbClr val="404040"/>
                </a:solidFill>
              </a:rPr>
              <a:t>	</a:t>
            </a:r>
          </a:p>
          <a:p>
            <a:pPr algn="just"/>
            <a:endParaRPr lang="fr-FR" altLang="fr-FR" sz="1800" b="0" dirty="0" smtClean="0">
              <a:solidFill>
                <a:srgbClr val="404040"/>
              </a:solidFill>
            </a:endParaRPr>
          </a:p>
          <a:p>
            <a:pPr marL="285750" indent="-285750" algn="just">
              <a:buFont typeface="Arial" panose="020B0604020202020204" pitchFamily="34" charset="0"/>
              <a:buChar char="•"/>
            </a:pPr>
            <a:r>
              <a:rPr lang="fr-FR" altLang="fr-FR" sz="1800" dirty="0" smtClean="0">
                <a:solidFill>
                  <a:srgbClr val="404040"/>
                </a:solidFill>
              </a:rPr>
              <a:t>Nouveaux projets</a:t>
            </a:r>
          </a:p>
          <a:p>
            <a:pPr algn="just"/>
            <a:r>
              <a:rPr lang="fr-FR" altLang="fr-FR" sz="1800" b="0" dirty="0">
                <a:solidFill>
                  <a:srgbClr val="404040"/>
                </a:solidFill>
              </a:rPr>
              <a:t> </a:t>
            </a:r>
            <a:r>
              <a:rPr lang="fr-FR" altLang="fr-FR" sz="1800" b="0" dirty="0" smtClean="0">
                <a:solidFill>
                  <a:srgbClr val="404040"/>
                </a:solidFill>
              </a:rPr>
              <a:t>   Sensibilisation des stagiaires psychologues du Centre Hospitalier de Rouffach.</a:t>
            </a:r>
          </a:p>
          <a:p>
            <a:pPr algn="just"/>
            <a:endParaRPr lang="fr-FR" altLang="fr-FR" sz="1800" b="0" dirty="0" smtClean="0">
              <a:solidFill>
                <a:srgbClr val="404040"/>
              </a:solidFill>
            </a:endParaRPr>
          </a:p>
          <a:p>
            <a:pPr marL="285750" indent="-285750" algn="just">
              <a:buFont typeface="Arial" panose="020B0604020202020204" pitchFamily="34" charset="0"/>
              <a:buChar char="•"/>
            </a:pPr>
            <a:r>
              <a:rPr lang="fr-FR" altLang="fr-FR" sz="1800" dirty="0" smtClean="0">
                <a:solidFill>
                  <a:srgbClr val="404040"/>
                </a:solidFill>
              </a:rPr>
              <a:t>Nouveaux partenariats</a:t>
            </a:r>
          </a:p>
          <a:p>
            <a:pPr algn="just"/>
            <a:r>
              <a:rPr lang="fr-FR" altLang="fr-FR" sz="1800" dirty="0">
                <a:solidFill>
                  <a:srgbClr val="404040"/>
                </a:solidFill>
              </a:rPr>
              <a:t> </a:t>
            </a:r>
            <a:r>
              <a:rPr lang="fr-FR" altLang="fr-FR" sz="1800" dirty="0" smtClean="0">
                <a:solidFill>
                  <a:srgbClr val="404040"/>
                </a:solidFill>
              </a:rPr>
              <a:t>   </a:t>
            </a:r>
            <a:r>
              <a:rPr lang="fr-FR" altLang="fr-FR" sz="1800" b="0" dirty="0" smtClean="0">
                <a:solidFill>
                  <a:srgbClr val="404040"/>
                </a:solidFill>
              </a:rPr>
              <a:t>DAR Colmar</a:t>
            </a:r>
          </a:p>
          <a:p>
            <a:pPr algn="just"/>
            <a:r>
              <a:rPr lang="fr-FR" altLang="fr-FR" sz="1800" b="0" dirty="0">
                <a:solidFill>
                  <a:srgbClr val="404040"/>
                </a:solidFill>
              </a:rPr>
              <a:t> </a:t>
            </a:r>
            <a:r>
              <a:rPr lang="fr-FR" altLang="fr-FR" sz="1800" b="0" dirty="0" smtClean="0">
                <a:solidFill>
                  <a:srgbClr val="404040"/>
                </a:solidFill>
              </a:rPr>
              <a:t>   Le Phare à Illzach</a:t>
            </a:r>
          </a:p>
          <a:p>
            <a:pPr algn="just"/>
            <a:endParaRPr lang="fr-FR" altLang="fr-FR" sz="1800" dirty="0" smtClean="0">
              <a:solidFill>
                <a:srgbClr val="404040"/>
              </a:solidFill>
            </a:endParaRPr>
          </a:p>
          <a:p>
            <a:pPr marL="285750" indent="-285750" algn="just">
              <a:buFont typeface="Arial" panose="020B0604020202020204" pitchFamily="34" charset="0"/>
              <a:buChar char="•"/>
            </a:pPr>
            <a:r>
              <a:rPr lang="fr-FR" altLang="fr-FR" sz="1800" dirty="0" smtClean="0">
                <a:solidFill>
                  <a:srgbClr val="404040"/>
                </a:solidFill>
              </a:rPr>
              <a:t>Aspects ressources humaines (formation, recrutement, etc.)</a:t>
            </a:r>
          </a:p>
          <a:p>
            <a:pPr algn="just"/>
            <a:r>
              <a:rPr lang="fr-FR" altLang="fr-FR" sz="1800" dirty="0" smtClean="0">
                <a:solidFill>
                  <a:srgbClr val="404040"/>
                </a:solidFill>
              </a:rPr>
              <a:t> </a:t>
            </a:r>
            <a:r>
              <a:rPr lang="fr-FR" altLang="fr-FR" sz="1800" dirty="0">
                <a:solidFill>
                  <a:srgbClr val="404040"/>
                </a:solidFill>
              </a:rPr>
              <a:t> </a:t>
            </a:r>
            <a:r>
              <a:rPr lang="fr-FR" altLang="fr-FR" sz="1800" dirty="0" smtClean="0">
                <a:solidFill>
                  <a:srgbClr val="404040"/>
                </a:solidFill>
              </a:rPr>
              <a:t> </a:t>
            </a:r>
            <a:r>
              <a:rPr lang="fr-FR" altLang="fr-FR" sz="1800" b="0" dirty="0" smtClean="0">
                <a:solidFill>
                  <a:srgbClr val="404040"/>
                </a:solidFill>
              </a:rPr>
              <a:t>Recrutement :</a:t>
            </a:r>
            <a:r>
              <a:rPr lang="fr-FR" altLang="fr-FR" sz="1800" dirty="0" smtClean="0">
                <a:solidFill>
                  <a:srgbClr val="404040"/>
                </a:solidFill>
              </a:rPr>
              <a:t> </a:t>
            </a:r>
            <a:r>
              <a:rPr lang="fr-FR" altLang="fr-FR" sz="1800" b="0" dirty="0" smtClean="0">
                <a:solidFill>
                  <a:srgbClr val="404040"/>
                </a:solidFill>
              </a:rPr>
              <a:t>1 ETP psychologue, 0,5 ETP éducatrice (disponibilité sur 1 an).</a:t>
            </a:r>
            <a:r>
              <a:rPr lang="fr-FR" altLang="fr-FR" sz="1800" dirty="0" smtClean="0">
                <a:solidFill>
                  <a:srgbClr val="404040"/>
                </a:solidFill>
              </a:rPr>
              <a:t>	</a:t>
            </a:r>
            <a:r>
              <a:rPr lang="fr-FR" sz="1600" dirty="0" smtClean="0"/>
              <a:t>1 </a:t>
            </a:r>
            <a:r>
              <a:rPr lang="fr-FR" sz="1600" dirty="0"/>
              <a:t>ETP psychologue, 0,5 ETP éducatrice (disponibilité sur 1 an).</a:t>
            </a:r>
          </a:p>
          <a:p>
            <a:pPr>
              <a:buFont typeface="Wingdings" pitchFamily="2" charset="2"/>
              <a:buChar char="Ø"/>
            </a:pPr>
            <a:endParaRPr lang="fr-FR" altLang="fr-FR" sz="1800" dirty="0">
              <a:solidFill>
                <a:srgbClr val="595959"/>
              </a:solidFill>
            </a:endParaRPr>
          </a:p>
        </p:txBody>
      </p:sp>
    </p:spTree>
    <p:extLst>
      <p:ext uri="{BB962C8B-B14F-4D97-AF65-F5344CB8AC3E}">
        <p14:creationId xmlns:p14="http://schemas.microsoft.com/office/powerpoint/2010/main" val="46318919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224755" y="1700808"/>
            <a:ext cx="6694487" cy="1470025"/>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solidFill>
                  <a:srgbClr val="0070C0"/>
                </a:solidFill>
              </a:rPr>
              <a:t>Pôle </a:t>
            </a:r>
            <a:r>
              <a:rPr lang="fr-FR" sz="3200" b="1" dirty="0">
                <a:solidFill>
                  <a:srgbClr val="0070C0"/>
                </a:solidFill>
              </a:rPr>
              <a:t>Adultes 67</a:t>
            </a:r>
            <a:endParaRPr lang="fr-FR" sz="3200" dirty="0">
              <a:solidFill>
                <a:srgbClr val="0070C0"/>
              </a:solidFill>
            </a:endParaRPr>
          </a:p>
        </p:txBody>
      </p:sp>
    </p:spTree>
    <p:extLst>
      <p:ext uri="{BB962C8B-B14F-4D97-AF65-F5344CB8AC3E}">
        <p14:creationId xmlns:p14="http://schemas.microsoft.com/office/powerpoint/2010/main" val="244253576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3EE52CD-8260-1A44-AD62-02583D13AAF2}"/>
              </a:ext>
            </a:extLst>
          </p:cNvPr>
          <p:cNvSpPr txBox="1">
            <a:spLocks noChangeArrowheads="1"/>
          </p:cNvSpPr>
          <p:nvPr/>
        </p:nvSpPr>
        <p:spPr bwMode="auto">
          <a:xfrm>
            <a:off x="322217" y="621655"/>
            <a:ext cx="8496300"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panose="020B0604020202020204" pitchFamily="34" charset="0"/>
                <a:ea typeface="MS PGothic" panose="020B0600070205080204" pitchFamily="34" charset="-128"/>
              </a:defRPr>
            </a:lvl1pPr>
            <a:lvl2pPr marL="1028700">
              <a:defRPr sz="2400">
                <a:solidFill>
                  <a:schemeClr val="bg1"/>
                </a:solidFill>
                <a:latin typeface="Arial" panose="020B0604020202020204" pitchFamily="34" charset="0"/>
                <a:ea typeface="MS PGothic" panose="020B0600070205080204" pitchFamily="34" charset="-128"/>
              </a:defRPr>
            </a:lvl2pPr>
            <a:lvl3pPr>
              <a:defRPr sz="2400">
                <a:solidFill>
                  <a:schemeClr val="bg1"/>
                </a:solidFill>
                <a:latin typeface="Arial" panose="020B0604020202020204" pitchFamily="34" charset="0"/>
                <a:ea typeface="MS PGothic" panose="020B0600070205080204" pitchFamily="34" charset="-128"/>
              </a:defRPr>
            </a:lvl3pPr>
            <a:lvl4pPr>
              <a:defRPr sz="2400">
                <a:solidFill>
                  <a:schemeClr val="bg1"/>
                </a:solidFill>
                <a:latin typeface="Arial" panose="020B0604020202020204" pitchFamily="34" charset="0"/>
                <a:ea typeface="MS PGothic" panose="020B0600070205080204" pitchFamily="34" charset="-128"/>
              </a:defRPr>
            </a:lvl4pPr>
            <a:lvl5pPr>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9pPr>
          </a:lstStyle>
          <a:p>
            <a:pPr marL="285750" indent="-285750" algn="just">
              <a:buFont typeface="Arial" panose="020B0604020202020204" pitchFamily="34" charset="0"/>
              <a:buChar char="•"/>
            </a:pPr>
            <a:r>
              <a:rPr lang="fr-FR" altLang="fr-FR" sz="1800" dirty="0">
                <a:solidFill>
                  <a:srgbClr val="404040"/>
                </a:solidFill>
              </a:rPr>
              <a:t>M</a:t>
            </a:r>
            <a:r>
              <a:rPr lang="fr-FR" altLang="fr-FR" sz="1800" dirty="0" smtClean="0">
                <a:solidFill>
                  <a:srgbClr val="404040"/>
                </a:solidFill>
              </a:rPr>
              <a:t>issions du CRA</a:t>
            </a:r>
          </a:p>
          <a:p>
            <a:pPr marL="625475" algn="just"/>
            <a:endParaRPr lang="fr-FR" altLang="fr-FR" sz="1800" b="0" i="1" u="sng" dirty="0" smtClean="0">
              <a:solidFill>
                <a:srgbClr val="404040"/>
              </a:solidFill>
            </a:endParaRPr>
          </a:p>
          <a:p>
            <a:pPr marL="625475" algn="just"/>
            <a:r>
              <a:rPr lang="fr-FR" altLang="fr-FR" sz="1800" b="0" i="1" u="sng" dirty="0" smtClean="0">
                <a:solidFill>
                  <a:srgbClr val="404040"/>
                </a:solidFill>
              </a:rPr>
              <a:t>Bilans diagnostiques </a:t>
            </a:r>
            <a:r>
              <a:rPr lang="fr-FR" altLang="fr-FR" sz="1800" b="0" dirty="0" smtClean="0">
                <a:solidFill>
                  <a:srgbClr val="404040"/>
                </a:solidFill>
              </a:rPr>
              <a:t>: </a:t>
            </a:r>
          </a:p>
          <a:p>
            <a:pPr marL="625475" algn="just"/>
            <a:endParaRPr lang="fr-FR" altLang="fr-FR" sz="1800" b="0" dirty="0" smtClean="0">
              <a:solidFill>
                <a:srgbClr val="404040"/>
              </a:solidFill>
            </a:endParaRPr>
          </a:p>
          <a:p>
            <a:pPr marL="625475" algn="just"/>
            <a:r>
              <a:rPr lang="fr-FR" altLang="fr-FR" sz="1800" b="0" dirty="0" smtClean="0">
                <a:solidFill>
                  <a:srgbClr val="404040"/>
                </a:solidFill>
              </a:rPr>
              <a:t>Création d’outils d’évaluation de la cognition sociale. Mise en </a:t>
            </a:r>
            <a:r>
              <a:rPr lang="fr-FR" altLang="fr-FR" sz="1800" b="0" smtClean="0">
                <a:solidFill>
                  <a:srgbClr val="404040"/>
                </a:solidFill>
              </a:rPr>
              <a:t>place d’évaluations </a:t>
            </a:r>
            <a:r>
              <a:rPr lang="fr-FR" altLang="fr-FR" sz="1800" b="0" dirty="0" smtClean="0">
                <a:solidFill>
                  <a:srgbClr val="404040"/>
                </a:solidFill>
              </a:rPr>
              <a:t>en milieu écologique</a:t>
            </a:r>
          </a:p>
          <a:p>
            <a:pPr marL="625475" algn="just"/>
            <a:endParaRPr lang="fr-FR" altLang="fr-FR" sz="1800" b="0" u="sng" dirty="0" smtClean="0">
              <a:solidFill>
                <a:srgbClr val="404040"/>
              </a:solidFill>
            </a:endParaRPr>
          </a:p>
          <a:p>
            <a:pPr marL="625475" algn="just"/>
            <a:r>
              <a:rPr lang="fr-FR" altLang="fr-FR" sz="1800" b="0" i="1" u="sng" dirty="0" smtClean="0">
                <a:solidFill>
                  <a:srgbClr val="404040"/>
                </a:solidFill>
              </a:rPr>
              <a:t>Sensibilisations / formations</a:t>
            </a:r>
            <a:r>
              <a:rPr lang="fr-FR" altLang="fr-FR" sz="1800" b="0" dirty="0" smtClean="0">
                <a:solidFill>
                  <a:srgbClr val="404040"/>
                </a:solidFill>
              </a:rPr>
              <a:t> :</a:t>
            </a:r>
          </a:p>
          <a:p>
            <a:pPr marL="625475" algn="just"/>
            <a:endParaRPr lang="fr-FR" altLang="fr-FR" sz="1800" b="0" dirty="0" smtClean="0">
              <a:solidFill>
                <a:srgbClr val="404040"/>
              </a:solidFill>
            </a:endParaRPr>
          </a:p>
          <a:p>
            <a:pPr marL="625475" algn="just"/>
            <a:r>
              <a:rPr lang="fr-FR" altLang="fr-FR" sz="1800" b="0" dirty="0" smtClean="0">
                <a:solidFill>
                  <a:srgbClr val="404040"/>
                </a:solidFill>
              </a:rPr>
              <a:t>Formation proches aidants « pour personnes + 16 ans TSA DI » :</a:t>
            </a:r>
          </a:p>
          <a:p>
            <a:pPr marL="625475" algn="just"/>
            <a:r>
              <a:rPr lang="fr-FR" altLang="fr-FR" sz="1800" b="0" dirty="0" smtClean="0">
                <a:solidFill>
                  <a:srgbClr val="404040"/>
                </a:solidFill>
              </a:rPr>
              <a:t>Création d’un catalogue d’outils d’accompagnement (transférable aux professionnels des ESMS)</a:t>
            </a:r>
          </a:p>
          <a:p>
            <a:pPr marL="625475" algn="just"/>
            <a:endParaRPr lang="fr-FR" altLang="fr-FR" sz="1800" b="0" dirty="0" smtClean="0">
              <a:solidFill>
                <a:srgbClr val="404040"/>
              </a:solidFill>
            </a:endParaRPr>
          </a:p>
          <a:p>
            <a:pPr marL="625475" algn="just"/>
            <a:r>
              <a:rPr lang="fr-FR" altLang="fr-FR" sz="1800" b="0" dirty="0">
                <a:solidFill>
                  <a:srgbClr val="404040"/>
                </a:solidFill>
              </a:rPr>
              <a:t>S</a:t>
            </a:r>
            <a:r>
              <a:rPr lang="fr-FR" altLang="fr-FR" sz="1800" b="0" dirty="0" smtClean="0">
                <a:solidFill>
                  <a:srgbClr val="404040"/>
                </a:solidFill>
              </a:rPr>
              <a:t>ensibilisation des acteurs du monde du travail « </a:t>
            </a:r>
            <a:r>
              <a:rPr lang="fr-FR" altLang="fr-FR" sz="1800" b="0" dirty="0" err="1" smtClean="0">
                <a:solidFill>
                  <a:srgbClr val="404040"/>
                </a:solidFill>
              </a:rPr>
              <a:t>Kit’Com</a:t>
            </a:r>
            <a:r>
              <a:rPr lang="fr-FR" altLang="fr-FR" sz="1800" b="0" dirty="0" smtClean="0">
                <a:solidFill>
                  <a:srgbClr val="404040"/>
                </a:solidFill>
              </a:rPr>
              <a:t> » :</a:t>
            </a:r>
          </a:p>
          <a:p>
            <a:pPr marL="625475" algn="just"/>
            <a:r>
              <a:rPr lang="fr-FR" altLang="fr-FR" sz="1800" b="0" dirty="0" smtClean="0">
                <a:solidFill>
                  <a:srgbClr val="404040"/>
                </a:solidFill>
              </a:rPr>
              <a:t>Déploiement de l’outil en Alsace et en Lorraine</a:t>
            </a:r>
            <a:endParaRPr lang="fr-FR" altLang="fr-FR" sz="1800" b="0" dirty="0">
              <a:solidFill>
                <a:srgbClr val="404040"/>
              </a:solidFill>
            </a:endParaRPr>
          </a:p>
          <a:p>
            <a:pPr>
              <a:buFont typeface="Wingdings" pitchFamily="2" charset="2"/>
              <a:buChar char="Ø"/>
            </a:pPr>
            <a:endParaRPr lang="fr-FR" altLang="fr-FR" sz="1800" dirty="0">
              <a:solidFill>
                <a:srgbClr val="595959"/>
              </a:solidFill>
            </a:endParaRPr>
          </a:p>
        </p:txBody>
      </p:sp>
    </p:spTree>
    <p:extLst>
      <p:ext uri="{BB962C8B-B14F-4D97-AF65-F5344CB8AC3E}">
        <p14:creationId xmlns:p14="http://schemas.microsoft.com/office/powerpoint/2010/main" val="2723308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3EE52CD-8260-1A44-AD62-02583D13AAF2}"/>
              </a:ext>
            </a:extLst>
          </p:cNvPr>
          <p:cNvSpPr txBox="1">
            <a:spLocks noChangeArrowheads="1"/>
          </p:cNvSpPr>
          <p:nvPr/>
        </p:nvSpPr>
        <p:spPr bwMode="auto">
          <a:xfrm>
            <a:off x="322217" y="621655"/>
            <a:ext cx="8282231" cy="535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anose="020B0604020202020204" pitchFamily="34" charset="0"/>
                <a:ea typeface="MS PGothic" panose="020B0600070205080204" pitchFamily="34" charset="-128"/>
              </a:defRPr>
            </a:lvl1pPr>
            <a:lvl2pPr marL="1028700">
              <a:defRPr sz="2400">
                <a:solidFill>
                  <a:schemeClr val="bg1"/>
                </a:solidFill>
                <a:latin typeface="Arial" panose="020B0604020202020204" pitchFamily="34" charset="0"/>
                <a:ea typeface="MS PGothic" panose="020B0600070205080204" pitchFamily="34" charset="-128"/>
              </a:defRPr>
            </a:lvl2pPr>
            <a:lvl3pPr>
              <a:defRPr sz="2400">
                <a:solidFill>
                  <a:schemeClr val="bg1"/>
                </a:solidFill>
                <a:latin typeface="Arial" panose="020B0604020202020204" pitchFamily="34" charset="0"/>
                <a:ea typeface="MS PGothic" panose="020B0600070205080204" pitchFamily="34" charset="-128"/>
              </a:defRPr>
            </a:lvl3pPr>
            <a:lvl4pPr>
              <a:defRPr sz="2400">
                <a:solidFill>
                  <a:schemeClr val="bg1"/>
                </a:solidFill>
                <a:latin typeface="Arial" panose="020B0604020202020204" pitchFamily="34" charset="0"/>
                <a:ea typeface="MS PGothic" panose="020B0600070205080204" pitchFamily="34" charset="-128"/>
              </a:defRPr>
            </a:lvl4pPr>
            <a:lvl5pPr>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9pPr>
          </a:lstStyle>
          <a:p>
            <a:pPr marL="285750" indent="-285750" algn="just">
              <a:buFont typeface="Arial" panose="020B0604020202020204" pitchFamily="34" charset="0"/>
              <a:buChar char="•"/>
            </a:pPr>
            <a:r>
              <a:rPr lang="fr-FR" altLang="fr-FR" sz="1800" dirty="0" smtClean="0">
                <a:solidFill>
                  <a:srgbClr val="404040"/>
                </a:solidFill>
              </a:rPr>
              <a:t>ASPECTS RESSOURCES HUMAINES </a:t>
            </a:r>
          </a:p>
          <a:p>
            <a:pPr marL="285750" indent="-285750" algn="just">
              <a:buFont typeface="Arial" panose="020B0604020202020204" pitchFamily="34" charset="0"/>
              <a:buChar char="•"/>
            </a:pPr>
            <a:endParaRPr lang="fr-FR" altLang="fr-FR" sz="1800" dirty="0" smtClean="0">
              <a:solidFill>
                <a:srgbClr val="404040"/>
              </a:solidFill>
            </a:endParaRPr>
          </a:p>
          <a:p>
            <a:pPr marL="285750" indent="-285750" algn="just">
              <a:buFont typeface="Arial" panose="020B0604020202020204" pitchFamily="34" charset="0"/>
              <a:buChar char="•"/>
            </a:pPr>
            <a:endParaRPr lang="fr-FR" altLang="fr-FR" sz="1800" dirty="0">
              <a:solidFill>
                <a:srgbClr val="404040"/>
              </a:solidFill>
            </a:endParaRPr>
          </a:p>
          <a:p>
            <a:pPr algn="just"/>
            <a:r>
              <a:rPr lang="fr-FR" altLang="fr-FR" sz="1800" dirty="0" smtClean="0">
                <a:solidFill>
                  <a:srgbClr val="404040"/>
                </a:solidFill>
              </a:rPr>
              <a:t>	</a:t>
            </a:r>
            <a:r>
              <a:rPr lang="fr-FR" altLang="fr-FR" sz="1800" u="sng" dirty="0">
                <a:solidFill>
                  <a:srgbClr val="404040"/>
                </a:solidFill>
              </a:rPr>
              <a:t>Mouvements</a:t>
            </a:r>
            <a:r>
              <a:rPr lang="fr-FR" altLang="fr-FR" sz="1800" dirty="0">
                <a:solidFill>
                  <a:srgbClr val="404040"/>
                </a:solidFill>
              </a:rPr>
              <a:t> :</a:t>
            </a:r>
          </a:p>
          <a:p>
            <a:pPr algn="just"/>
            <a:r>
              <a:rPr lang="fr-FR" altLang="fr-FR" sz="1800" dirty="0">
                <a:solidFill>
                  <a:srgbClr val="404040"/>
                </a:solidFill>
              </a:rPr>
              <a:t>	</a:t>
            </a:r>
            <a:r>
              <a:rPr lang="fr-FR" altLang="fr-FR" sz="1800" b="0" dirty="0" smtClean="0">
                <a:solidFill>
                  <a:srgbClr val="404040"/>
                </a:solidFill>
              </a:rPr>
              <a:t>recrutement 1 </a:t>
            </a:r>
            <a:r>
              <a:rPr lang="fr-FR" altLang="fr-FR" sz="1800" b="0" dirty="0">
                <a:solidFill>
                  <a:srgbClr val="404040"/>
                </a:solidFill>
              </a:rPr>
              <a:t>ETP de </a:t>
            </a:r>
            <a:r>
              <a:rPr lang="fr-FR" altLang="fr-FR" sz="1800" b="0" dirty="0" smtClean="0">
                <a:solidFill>
                  <a:srgbClr val="404040"/>
                </a:solidFill>
              </a:rPr>
              <a:t>psychologue</a:t>
            </a:r>
          </a:p>
          <a:p>
            <a:pPr algn="just"/>
            <a:r>
              <a:rPr lang="fr-FR" altLang="fr-FR" sz="1800" b="0" dirty="0">
                <a:solidFill>
                  <a:srgbClr val="404040"/>
                </a:solidFill>
              </a:rPr>
              <a:t>	</a:t>
            </a:r>
            <a:r>
              <a:rPr lang="fr-FR" altLang="fr-FR" sz="1800" b="0" dirty="0" smtClean="0">
                <a:solidFill>
                  <a:srgbClr val="404040"/>
                </a:solidFill>
              </a:rPr>
              <a:t>vacance 0,5 ETP d’éducateur spécialisé</a:t>
            </a:r>
          </a:p>
          <a:p>
            <a:pPr algn="just"/>
            <a:endParaRPr lang="fr-FR" altLang="fr-FR" sz="1800" b="0" dirty="0">
              <a:solidFill>
                <a:srgbClr val="404040"/>
              </a:solidFill>
            </a:endParaRPr>
          </a:p>
          <a:p>
            <a:pPr algn="just"/>
            <a:r>
              <a:rPr lang="fr-FR" altLang="fr-FR" sz="1800" b="0" dirty="0" smtClean="0">
                <a:solidFill>
                  <a:srgbClr val="404040"/>
                </a:solidFill>
              </a:rPr>
              <a:t>	</a:t>
            </a:r>
            <a:r>
              <a:rPr lang="fr-FR" altLang="fr-FR" sz="1800" i="1" dirty="0" smtClean="0">
                <a:solidFill>
                  <a:srgbClr val="404040"/>
                </a:solidFill>
              </a:rPr>
              <a:t>postes transverses rattachés A 67 </a:t>
            </a:r>
            <a:r>
              <a:rPr lang="fr-FR" altLang="fr-FR" sz="1800" b="0" dirty="0" smtClean="0">
                <a:solidFill>
                  <a:srgbClr val="404040"/>
                </a:solidFill>
              </a:rPr>
              <a:t>:</a:t>
            </a:r>
          </a:p>
          <a:p>
            <a:pPr marL="733425" indent="-285750" algn="just">
              <a:buFont typeface="Courier New" panose="02070309020205020404" pitchFamily="49" charset="0"/>
              <a:buChar char="o"/>
            </a:pPr>
            <a:r>
              <a:rPr lang="fr-FR" altLang="fr-FR" sz="1800" b="0" dirty="0" smtClean="0">
                <a:solidFill>
                  <a:srgbClr val="404040"/>
                </a:solidFill>
              </a:rPr>
              <a:t>CRA Alsace : affectation 0,5 ETP de coordinatrice (CSE) </a:t>
            </a:r>
          </a:p>
          <a:p>
            <a:pPr marL="733425" indent="-285750" algn="just">
              <a:buFont typeface="Courier New" panose="02070309020205020404" pitchFamily="49" charset="0"/>
              <a:buChar char="o"/>
            </a:pPr>
            <a:r>
              <a:rPr lang="fr-FR" altLang="fr-FR" sz="1800" b="0" dirty="0" smtClean="0">
                <a:solidFill>
                  <a:srgbClr val="404040"/>
                </a:solidFill>
              </a:rPr>
              <a:t>Grand Est : affectation 0,5 ETP de </a:t>
            </a:r>
            <a:r>
              <a:rPr lang="fr-FR" altLang="fr-FR" sz="1800" b="0" dirty="0">
                <a:solidFill>
                  <a:srgbClr val="404040"/>
                </a:solidFill>
              </a:rPr>
              <a:t>chargée de projet « mesure 37 </a:t>
            </a:r>
            <a:r>
              <a:rPr lang="fr-FR" altLang="fr-FR" sz="1800" b="0" dirty="0" smtClean="0">
                <a:solidFill>
                  <a:srgbClr val="404040"/>
                </a:solidFill>
              </a:rPr>
              <a:t>» </a:t>
            </a:r>
          </a:p>
          <a:p>
            <a:pPr marL="447675" algn="just"/>
            <a:endParaRPr lang="fr-FR" altLang="fr-FR" sz="1800" b="0" dirty="0">
              <a:solidFill>
                <a:srgbClr val="404040"/>
              </a:solidFill>
            </a:endParaRPr>
          </a:p>
          <a:p>
            <a:pPr algn="just"/>
            <a:endParaRPr lang="fr-FR" altLang="fr-FR" sz="1800" u="sng" dirty="0" smtClean="0">
              <a:solidFill>
                <a:srgbClr val="404040"/>
              </a:solidFill>
            </a:endParaRPr>
          </a:p>
          <a:p>
            <a:pPr algn="just"/>
            <a:r>
              <a:rPr lang="fr-FR" altLang="fr-FR" sz="1800" dirty="0">
                <a:solidFill>
                  <a:srgbClr val="404040"/>
                </a:solidFill>
              </a:rPr>
              <a:t>	</a:t>
            </a:r>
            <a:r>
              <a:rPr lang="fr-FR" altLang="fr-FR" sz="1800" u="sng" dirty="0" smtClean="0">
                <a:solidFill>
                  <a:srgbClr val="404040"/>
                </a:solidFill>
              </a:rPr>
              <a:t>Formations des agents</a:t>
            </a:r>
            <a:r>
              <a:rPr lang="fr-FR" altLang="fr-FR" sz="1800" dirty="0" smtClean="0">
                <a:solidFill>
                  <a:srgbClr val="404040"/>
                </a:solidFill>
              </a:rPr>
              <a:t> :</a:t>
            </a:r>
          </a:p>
          <a:p>
            <a:pPr algn="just"/>
            <a:r>
              <a:rPr lang="fr-FR" altLang="fr-FR" sz="1800" dirty="0">
                <a:solidFill>
                  <a:srgbClr val="404040"/>
                </a:solidFill>
              </a:rPr>
              <a:t>	</a:t>
            </a:r>
            <a:r>
              <a:rPr lang="fr-FR" altLang="fr-FR" sz="1800" b="0" dirty="0" smtClean="0">
                <a:solidFill>
                  <a:srgbClr val="404040"/>
                </a:solidFill>
              </a:rPr>
              <a:t>dysphorie de genre</a:t>
            </a:r>
          </a:p>
          <a:p>
            <a:pPr algn="just"/>
            <a:r>
              <a:rPr lang="fr-FR" altLang="fr-FR" sz="1800" b="0" dirty="0">
                <a:solidFill>
                  <a:srgbClr val="404040"/>
                </a:solidFill>
              </a:rPr>
              <a:t>	</a:t>
            </a:r>
            <a:r>
              <a:rPr lang="fr-FR" altLang="fr-FR" sz="1800" b="0" dirty="0" smtClean="0">
                <a:solidFill>
                  <a:srgbClr val="404040"/>
                </a:solidFill>
              </a:rPr>
              <a:t>formation des nouveaux arrivants</a:t>
            </a:r>
          </a:p>
          <a:p>
            <a:pPr algn="just"/>
            <a:r>
              <a:rPr lang="fr-FR" altLang="fr-FR" sz="1800" dirty="0">
                <a:solidFill>
                  <a:srgbClr val="404040"/>
                </a:solidFill>
              </a:rPr>
              <a:t>	</a:t>
            </a:r>
            <a:endParaRPr lang="fr-FR" altLang="fr-FR" sz="1800" dirty="0" smtClean="0">
              <a:solidFill>
                <a:srgbClr val="404040"/>
              </a:solidFill>
            </a:endParaRPr>
          </a:p>
          <a:p>
            <a:pPr algn="just"/>
            <a:r>
              <a:rPr lang="fr-FR" altLang="fr-FR" sz="1800" dirty="0">
                <a:solidFill>
                  <a:srgbClr val="404040"/>
                </a:solidFill>
              </a:rPr>
              <a:t>	</a:t>
            </a:r>
            <a:r>
              <a:rPr lang="fr-FR" altLang="fr-FR" sz="1800" dirty="0" smtClean="0">
                <a:solidFill>
                  <a:srgbClr val="404040"/>
                </a:solidFill>
              </a:rPr>
              <a:t>	</a:t>
            </a:r>
          </a:p>
          <a:p>
            <a:pPr algn="just"/>
            <a:r>
              <a:rPr lang="fr-FR" altLang="fr-FR" sz="1800" dirty="0" smtClean="0">
                <a:solidFill>
                  <a:srgbClr val="404040"/>
                </a:solidFill>
              </a:rPr>
              <a:t>	</a:t>
            </a:r>
            <a:endParaRPr lang="fr-FR" altLang="fr-FR" sz="1800" b="0" dirty="0">
              <a:solidFill>
                <a:srgbClr val="404040"/>
              </a:solidFill>
            </a:endParaRPr>
          </a:p>
          <a:p>
            <a:pPr>
              <a:buFont typeface="Wingdings" pitchFamily="2" charset="2"/>
              <a:buChar char="Ø"/>
            </a:pPr>
            <a:endParaRPr lang="fr-FR" altLang="fr-FR" sz="1800" dirty="0">
              <a:solidFill>
                <a:srgbClr val="595959"/>
              </a:solidFill>
            </a:endParaRPr>
          </a:p>
        </p:txBody>
      </p:sp>
    </p:spTree>
    <p:extLst>
      <p:ext uri="{BB962C8B-B14F-4D97-AF65-F5344CB8AC3E}">
        <p14:creationId xmlns:p14="http://schemas.microsoft.com/office/powerpoint/2010/main" val="1249348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224755" y="1700808"/>
            <a:ext cx="6694487" cy="1470025"/>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solidFill>
                  <a:srgbClr val="0070C0"/>
                </a:solidFill>
              </a:rPr>
              <a:t>Pôle </a:t>
            </a:r>
            <a:r>
              <a:rPr lang="fr-FR" sz="3200" b="1" dirty="0">
                <a:solidFill>
                  <a:srgbClr val="0070C0"/>
                </a:solidFill>
              </a:rPr>
              <a:t>Adultes 68</a:t>
            </a:r>
            <a:endParaRPr lang="fr-FR" sz="3200" dirty="0">
              <a:solidFill>
                <a:srgbClr val="0070C0"/>
              </a:solidFill>
            </a:endParaRPr>
          </a:p>
        </p:txBody>
      </p:sp>
    </p:spTree>
    <p:extLst>
      <p:ext uri="{BB962C8B-B14F-4D97-AF65-F5344CB8AC3E}">
        <p14:creationId xmlns:p14="http://schemas.microsoft.com/office/powerpoint/2010/main" val="1782329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ZoneTexte 2">
            <a:extLst>
              <a:ext uri="{FF2B5EF4-FFF2-40B4-BE49-F238E27FC236}">
                <a16:creationId xmlns:a16="http://schemas.microsoft.com/office/drawing/2014/main" id="{C3EE52CD-8260-1A44-AD62-02583D13AAF2}"/>
              </a:ext>
            </a:extLst>
          </p:cNvPr>
          <p:cNvSpPr txBox="1">
            <a:spLocks noChangeArrowheads="1"/>
          </p:cNvSpPr>
          <p:nvPr/>
        </p:nvSpPr>
        <p:spPr bwMode="auto">
          <a:xfrm>
            <a:off x="323528" y="188640"/>
            <a:ext cx="8496300" cy="5755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panose="020B0604020202020204" pitchFamily="34" charset="0"/>
                <a:ea typeface="MS PGothic" panose="020B0600070205080204" pitchFamily="34" charset="-128"/>
              </a:defRPr>
            </a:lvl1pPr>
            <a:lvl2pPr marL="1028700">
              <a:defRPr sz="2400">
                <a:solidFill>
                  <a:schemeClr val="bg1"/>
                </a:solidFill>
                <a:latin typeface="Arial" panose="020B0604020202020204" pitchFamily="34" charset="0"/>
                <a:ea typeface="MS PGothic" panose="020B0600070205080204" pitchFamily="34" charset="-128"/>
              </a:defRPr>
            </a:lvl2pPr>
            <a:lvl3pPr>
              <a:defRPr sz="2400">
                <a:solidFill>
                  <a:schemeClr val="bg1"/>
                </a:solidFill>
                <a:latin typeface="Arial" panose="020B0604020202020204" pitchFamily="34" charset="0"/>
                <a:ea typeface="MS PGothic" panose="020B0600070205080204" pitchFamily="34" charset="-128"/>
              </a:defRPr>
            </a:lvl3pPr>
            <a:lvl4pPr>
              <a:defRPr sz="2400">
                <a:solidFill>
                  <a:schemeClr val="bg1"/>
                </a:solidFill>
                <a:latin typeface="Arial" panose="020B0604020202020204" pitchFamily="34" charset="0"/>
                <a:ea typeface="MS PGothic" panose="020B0600070205080204" pitchFamily="34" charset="-128"/>
              </a:defRPr>
            </a:lvl4pPr>
            <a:lvl5pPr>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9pPr>
          </a:lstStyle>
          <a:p>
            <a:pPr marL="285750" indent="-285750" algn="just">
              <a:buFont typeface="Arial" panose="020B0604020202020204" pitchFamily="34" charset="0"/>
              <a:buChar char="•"/>
            </a:pPr>
            <a:r>
              <a:rPr lang="fr-FR" altLang="fr-FR" sz="1800" dirty="0" smtClean="0">
                <a:solidFill>
                  <a:srgbClr val="404040"/>
                </a:solidFill>
              </a:rPr>
              <a:t>Missions du CRA</a:t>
            </a:r>
          </a:p>
          <a:p>
            <a:pPr marL="1314450" lvl="1" algn="just">
              <a:buFontTx/>
              <a:buChar char="-"/>
            </a:pPr>
            <a:r>
              <a:rPr lang="fr-FR" altLang="fr-FR" sz="1600" b="0" dirty="0" smtClean="0">
                <a:solidFill>
                  <a:srgbClr val="404040"/>
                </a:solidFill>
              </a:rPr>
              <a:t>Formations aux aidants familiaux d’adultes avec TSA sans DI (automne 2022)</a:t>
            </a:r>
          </a:p>
          <a:p>
            <a:pPr marL="1314450" lvl="1" algn="just">
              <a:buFontTx/>
              <a:buChar char="-"/>
            </a:pPr>
            <a:r>
              <a:rPr lang="fr-FR" altLang="fr-FR" sz="1600" b="0" dirty="0" smtClean="0">
                <a:solidFill>
                  <a:srgbClr val="404040"/>
                </a:solidFill>
              </a:rPr>
              <a:t>Poursuite de la formation des pôles de psychiatrie au diagnostic du TSA</a:t>
            </a:r>
          </a:p>
          <a:p>
            <a:pPr marL="1314450" lvl="1" algn="just">
              <a:buFontTx/>
              <a:buChar char="-"/>
            </a:pPr>
            <a:r>
              <a:rPr lang="fr-FR" altLang="fr-FR" sz="1600" b="0" dirty="0" smtClean="0">
                <a:solidFill>
                  <a:srgbClr val="404040"/>
                </a:solidFill>
              </a:rPr>
              <a:t>Relance et extension du réseau psychologues</a:t>
            </a:r>
          </a:p>
          <a:p>
            <a:pPr marL="1314450" lvl="1" algn="just">
              <a:buFontTx/>
              <a:buChar char="-"/>
            </a:pPr>
            <a:r>
              <a:rPr lang="fr-FR" altLang="fr-FR" sz="1600" b="0" dirty="0" smtClean="0">
                <a:solidFill>
                  <a:srgbClr val="404040"/>
                </a:solidFill>
              </a:rPr>
              <a:t>Activités diagnostique, de réseau, de parole et de sensibilisation / formation habituelles</a:t>
            </a:r>
          </a:p>
          <a:p>
            <a:pPr algn="just"/>
            <a:r>
              <a:rPr lang="fr-FR" altLang="fr-FR" sz="1800" b="0" dirty="0">
                <a:solidFill>
                  <a:srgbClr val="404040"/>
                </a:solidFill>
              </a:rPr>
              <a:t>	</a:t>
            </a:r>
            <a:endParaRPr lang="fr-FR" altLang="fr-FR" sz="1800" dirty="0" smtClean="0">
              <a:solidFill>
                <a:srgbClr val="404040"/>
              </a:solidFill>
            </a:endParaRPr>
          </a:p>
          <a:p>
            <a:pPr marL="285750" indent="-285750" algn="just">
              <a:buFont typeface="Arial" panose="020B0604020202020204" pitchFamily="34" charset="0"/>
              <a:buChar char="•"/>
            </a:pPr>
            <a:r>
              <a:rPr lang="fr-FR" altLang="fr-FR" sz="1800" dirty="0" smtClean="0">
                <a:solidFill>
                  <a:srgbClr val="404040"/>
                </a:solidFill>
              </a:rPr>
              <a:t>Nouveaux projets</a:t>
            </a:r>
          </a:p>
          <a:p>
            <a:pPr marL="1314450" lvl="1" algn="just">
              <a:buFontTx/>
              <a:buChar char="-"/>
            </a:pPr>
            <a:r>
              <a:rPr lang="fr-FR" altLang="fr-FR" sz="1600" b="0" dirty="0" smtClean="0">
                <a:solidFill>
                  <a:srgbClr val="404040"/>
                </a:solidFill>
              </a:rPr>
              <a:t>Déploiement </a:t>
            </a:r>
            <a:r>
              <a:rPr lang="fr-FR" altLang="fr-FR" sz="1600" b="0" dirty="0">
                <a:solidFill>
                  <a:srgbClr val="404040"/>
                </a:solidFill>
              </a:rPr>
              <a:t>de la mesure 37 dans le Haut </a:t>
            </a:r>
            <a:r>
              <a:rPr lang="fr-FR" altLang="fr-FR" sz="1600" b="0" dirty="0" smtClean="0">
                <a:solidFill>
                  <a:srgbClr val="404040"/>
                </a:solidFill>
              </a:rPr>
              <a:t>Rhin</a:t>
            </a:r>
          </a:p>
          <a:p>
            <a:pPr marL="285750" indent="-285750" algn="just">
              <a:buFontTx/>
              <a:buChar char="-"/>
            </a:pPr>
            <a:endParaRPr lang="fr-FR" altLang="fr-FR" sz="1800" b="0" dirty="0" smtClean="0">
              <a:solidFill>
                <a:srgbClr val="404040"/>
              </a:solidFill>
            </a:endParaRPr>
          </a:p>
          <a:p>
            <a:pPr marL="285750" indent="-285750" algn="just">
              <a:buFont typeface="Arial" panose="020B0604020202020204" pitchFamily="34" charset="0"/>
              <a:buChar char="•"/>
            </a:pPr>
            <a:r>
              <a:rPr lang="fr-FR" altLang="fr-FR" sz="1800" dirty="0" smtClean="0">
                <a:solidFill>
                  <a:srgbClr val="404040"/>
                </a:solidFill>
              </a:rPr>
              <a:t>Nouveaux partenariats</a:t>
            </a:r>
          </a:p>
          <a:p>
            <a:pPr marL="1314450" lvl="1" algn="just">
              <a:buFontTx/>
              <a:buChar char="-"/>
            </a:pPr>
            <a:r>
              <a:rPr lang="fr-FR" altLang="fr-FR" sz="1600" b="0" dirty="0" smtClean="0">
                <a:solidFill>
                  <a:srgbClr val="404040"/>
                </a:solidFill>
              </a:rPr>
              <a:t>Création </a:t>
            </a:r>
            <a:r>
              <a:rPr lang="fr-FR" altLang="fr-FR" sz="1600" b="0" dirty="0">
                <a:solidFill>
                  <a:srgbClr val="404040"/>
                </a:solidFill>
              </a:rPr>
              <a:t>du réseau RIPA : réseau cherchant à mettre </a:t>
            </a:r>
            <a:r>
              <a:rPr lang="fr-FR" altLang="fr-FR" sz="1600" b="0" dirty="0" smtClean="0">
                <a:solidFill>
                  <a:srgbClr val="404040"/>
                </a:solidFill>
              </a:rPr>
              <a:t>en lien les </a:t>
            </a:r>
            <a:r>
              <a:rPr lang="fr-FR" altLang="fr-FR" sz="1600" b="0" dirty="0">
                <a:solidFill>
                  <a:srgbClr val="404040"/>
                </a:solidFill>
              </a:rPr>
              <a:t>différents acteurs </a:t>
            </a:r>
            <a:r>
              <a:rPr lang="fr-FR" altLang="fr-FR" sz="1600" b="0" dirty="0" smtClean="0">
                <a:solidFill>
                  <a:srgbClr val="404040"/>
                </a:solidFill>
              </a:rPr>
              <a:t>sanitaires et </a:t>
            </a:r>
            <a:r>
              <a:rPr lang="fr-FR" altLang="fr-FR" sz="1600" b="0" dirty="0">
                <a:solidFill>
                  <a:srgbClr val="404040"/>
                </a:solidFill>
              </a:rPr>
              <a:t>médico-sociaux fournissant des services aux adultes avec autisme sans </a:t>
            </a:r>
            <a:r>
              <a:rPr lang="fr-FR" altLang="fr-FR" sz="1600" b="0" dirty="0" smtClean="0">
                <a:solidFill>
                  <a:srgbClr val="404040"/>
                </a:solidFill>
              </a:rPr>
              <a:t>DI</a:t>
            </a:r>
            <a:endParaRPr lang="fr-FR" altLang="fr-FR" sz="1600" b="0" dirty="0">
              <a:solidFill>
                <a:srgbClr val="404040"/>
              </a:solidFill>
            </a:endParaRPr>
          </a:p>
          <a:p>
            <a:pPr marL="285750" indent="-285750" algn="just">
              <a:buFontTx/>
              <a:buChar char="-"/>
            </a:pPr>
            <a:endParaRPr lang="fr-FR" altLang="fr-FR" sz="1800" dirty="0" smtClean="0">
              <a:solidFill>
                <a:srgbClr val="404040"/>
              </a:solidFill>
            </a:endParaRPr>
          </a:p>
          <a:p>
            <a:pPr marL="285750" indent="-285750" algn="just">
              <a:buFont typeface="Arial" panose="020B0604020202020204" pitchFamily="34" charset="0"/>
              <a:buChar char="•"/>
            </a:pPr>
            <a:r>
              <a:rPr lang="fr-FR" altLang="fr-FR" sz="1800" dirty="0" smtClean="0">
                <a:solidFill>
                  <a:srgbClr val="404040"/>
                </a:solidFill>
              </a:rPr>
              <a:t>Recherches</a:t>
            </a:r>
          </a:p>
          <a:p>
            <a:pPr marL="1314450" lvl="1" algn="just">
              <a:buFontTx/>
              <a:buChar char="-"/>
            </a:pPr>
            <a:r>
              <a:rPr lang="fr-FR" altLang="fr-FR" sz="1600" b="0" dirty="0" smtClean="0">
                <a:solidFill>
                  <a:srgbClr val="404040"/>
                </a:solidFill>
              </a:rPr>
              <a:t>Recherche action en collaboration avec le LISEC (Université de Strasbourg) visant à montrer l’efficacité d’un programme de psychoéducation au TSA pour les adultes sans DI (RIPH type 3) ;  début prévu en septembre</a:t>
            </a:r>
          </a:p>
          <a:p>
            <a:pPr marL="1314450" lvl="1" algn="just">
              <a:buFontTx/>
              <a:buChar char="-"/>
            </a:pPr>
            <a:r>
              <a:rPr lang="fr-FR" altLang="fr-FR" sz="1600" b="0" dirty="0" smtClean="0">
                <a:solidFill>
                  <a:srgbClr val="404040"/>
                </a:solidFill>
              </a:rPr>
              <a:t>Recherche participative (consultation et participation) du réseau @SPIRIT (réseau composé d’adultes avec TSA intéressés par la recherche)</a:t>
            </a:r>
            <a:endParaRPr lang="fr-FR" altLang="fr-FR" sz="1600" b="0" dirty="0">
              <a:solidFill>
                <a:srgbClr val="404040"/>
              </a:solidFill>
            </a:endParaRPr>
          </a:p>
          <a:p>
            <a:pPr>
              <a:buFont typeface="Wingdings" pitchFamily="2" charset="2"/>
              <a:buChar char="Ø"/>
            </a:pPr>
            <a:endParaRPr lang="fr-FR" altLang="fr-FR" sz="1800" dirty="0">
              <a:solidFill>
                <a:srgbClr val="595959"/>
              </a:solidFill>
            </a:endParaRPr>
          </a:p>
        </p:txBody>
      </p:sp>
    </p:spTree>
    <p:extLst>
      <p:ext uri="{BB962C8B-B14F-4D97-AF65-F5344CB8AC3E}">
        <p14:creationId xmlns:p14="http://schemas.microsoft.com/office/powerpoint/2010/main" val="345473358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a:xfrm>
            <a:off x="757237" y="116632"/>
            <a:ext cx="7769225" cy="1139825"/>
          </a:xfrm>
          <a:noFill/>
        </p:spPr>
        <p:txBody>
          <a:bodyPr/>
          <a:lstStyle/>
          <a:p>
            <a:r>
              <a:rPr lang="fr-FR" altLang="fr-FR" sz="2400" dirty="0"/>
              <a:t>Nombre de demandes d’informations et de conseils </a:t>
            </a:r>
            <a:r>
              <a:rPr lang="fr-FR" altLang="fr-FR" sz="2400" dirty="0" smtClean="0"/>
              <a:t/>
            </a:r>
            <a:br>
              <a:rPr lang="fr-FR" altLang="fr-FR" sz="2400" dirty="0" smtClean="0"/>
            </a:br>
            <a:r>
              <a:rPr lang="fr-FR" altLang="fr-FR" sz="2400" dirty="0" smtClean="0"/>
              <a:t>par </a:t>
            </a:r>
            <a:r>
              <a:rPr lang="fr-FR" altLang="fr-FR" sz="2400" dirty="0"/>
              <a:t>catégorie de </a:t>
            </a:r>
            <a:r>
              <a:rPr lang="fr-FR" altLang="fr-FR" sz="2400" b="1" dirty="0"/>
              <a:t>demandeurs</a:t>
            </a:r>
            <a:r>
              <a:rPr lang="fr-FR" altLang="fr-FR" sz="2400" dirty="0"/>
              <a:t> </a:t>
            </a:r>
            <a:endParaRPr lang="fr-FR" sz="2400" dirty="0"/>
          </a:p>
        </p:txBody>
      </p:sp>
      <p:pic>
        <p:nvPicPr>
          <p:cNvPr id="3" name="Image 2"/>
          <p:cNvPicPr>
            <a:picLocks noChangeAspect="1"/>
          </p:cNvPicPr>
          <p:nvPr/>
        </p:nvPicPr>
        <p:blipFill>
          <a:blip r:embed="rId3"/>
          <a:stretch>
            <a:fillRect/>
          </a:stretch>
        </p:blipFill>
        <p:spPr>
          <a:xfrm>
            <a:off x="1005445" y="1196752"/>
            <a:ext cx="7272807" cy="437142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224755" y="1700808"/>
            <a:ext cx="6694487" cy="1470025"/>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3200" b="1" dirty="0" smtClean="0">
                <a:solidFill>
                  <a:srgbClr val="0070C0"/>
                </a:solidFill>
              </a:rPr>
              <a:t>AIDA</a:t>
            </a:r>
            <a:endParaRPr lang="fr-FR" sz="3200" dirty="0">
              <a:solidFill>
                <a:srgbClr val="0070C0"/>
              </a:solidFill>
            </a:endParaRPr>
          </a:p>
        </p:txBody>
      </p:sp>
    </p:spTree>
    <p:extLst>
      <p:ext uri="{BB962C8B-B14F-4D97-AF65-F5344CB8AC3E}">
        <p14:creationId xmlns:p14="http://schemas.microsoft.com/office/powerpoint/2010/main" val="386573838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ZoneTexte 2">
            <a:extLst>
              <a:ext uri="{FF2B5EF4-FFF2-40B4-BE49-F238E27FC236}">
                <a16:creationId xmlns:a16="http://schemas.microsoft.com/office/drawing/2014/main" id="{C3EE52CD-8260-1A44-AD62-02583D13AAF2}"/>
              </a:ext>
            </a:extLst>
          </p:cNvPr>
          <p:cNvSpPr txBox="1">
            <a:spLocks noChangeArrowheads="1"/>
          </p:cNvSpPr>
          <p:nvPr/>
        </p:nvSpPr>
        <p:spPr bwMode="auto">
          <a:xfrm>
            <a:off x="323850" y="188640"/>
            <a:ext cx="8496300" cy="5404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anose="020B0604020202020204" pitchFamily="34" charset="0"/>
                <a:ea typeface="MS PGothic" panose="020B0600070205080204" pitchFamily="34" charset="-128"/>
              </a:defRPr>
            </a:lvl1pPr>
            <a:lvl2pPr marL="1028700">
              <a:defRPr sz="2400">
                <a:solidFill>
                  <a:schemeClr val="bg1"/>
                </a:solidFill>
                <a:latin typeface="Arial" panose="020B0604020202020204" pitchFamily="34" charset="0"/>
                <a:ea typeface="MS PGothic" panose="020B0600070205080204" pitchFamily="34" charset="-128"/>
              </a:defRPr>
            </a:lvl2pPr>
            <a:lvl3pPr>
              <a:defRPr sz="2400">
                <a:solidFill>
                  <a:schemeClr val="bg1"/>
                </a:solidFill>
                <a:latin typeface="Arial" panose="020B0604020202020204" pitchFamily="34" charset="0"/>
                <a:ea typeface="MS PGothic" panose="020B0600070205080204" pitchFamily="34" charset="-128"/>
              </a:defRPr>
            </a:lvl3pPr>
            <a:lvl4pPr>
              <a:defRPr sz="2400">
                <a:solidFill>
                  <a:schemeClr val="bg1"/>
                </a:solidFill>
                <a:latin typeface="Arial" panose="020B0604020202020204" pitchFamily="34" charset="0"/>
                <a:ea typeface="MS PGothic" panose="020B0600070205080204" pitchFamily="34" charset="-128"/>
              </a:defRPr>
            </a:lvl4pPr>
            <a:lvl5pPr>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9pPr>
          </a:lstStyle>
          <a:p>
            <a:pPr algn="just"/>
            <a:r>
              <a:rPr lang="fr-FR" altLang="fr-FR" sz="1800" dirty="0" smtClean="0">
                <a:solidFill>
                  <a:srgbClr val="404040"/>
                </a:solidFill>
              </a:rPr>
              <a:t>Missions</a:t>
            </a:r>
            <a:endParaRPr lang="fr-FR" altLang="fr-FR" sz="1800" dirty="0">
              <a:solidFill>
                <a:srgbClr val="404040"/>
              </a:solidFill>
            </a:endParaRPr>
          </a:p>
          <a:p>
            <a:pPr marL="285750" indent="-285750" algn="just">
              <a:buFont typeface="Arial" panose="020B0604020202020204" pitchFamily="34" charset="0"/>
              <a:buChar char="•"/>
            </a:pPr>
            <a:endParaRPr lang="fr-FR" altLang="fr-FR" sz="1800" dirty="0">
              <a:solidFill>
                <a:schemeClr val="tx1">
                  <a:lumMod val="65000"/>
                  <a:lumOff val="35000"/>
                </a:schemeClr>
              </a:solidFill>
            </a:endParaRPr>
          </a:p>
          <a:p>
            <a:pPr marL="0" indent="0" algn="l" eaLnBrk="1" hangingPunct="1">
              <a:spcBef>
                <a:spcPts val="500"/>
              </a:spcBef>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400" dirty="0">
                <a:solidFill>
                  <a:schemeClr val="tx1">
                    <a:lumMod val="65000"/>
                    <a:lumOff val="35000"/>
                  </a:schemeClr>
                </a:solidFill>
              </a:rPr>
              <a:t>Mettre à disposition de l’information actualisée sur les TSA adaptée aux besoins des différents publics  (personnes avec TSA, proches et professionnels) : </a:t>
            </a:r>
          </a:p>
          <a:p>
            <a:pPr marL="739775" lvl="1" indent="-339725" algn="l" eaLnBrk="1" hangingPunct="1">
              <a:spcBef>
                <a:spcPts val="500"/>
              </a:spcBef>
              <a:buFont typeface="Courier New" panose="02070309020205020404"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400" b="0" dirty="0">
                <a:solidFill>
                  <a:schemeClr val="tx1">
                    <a:lumMod val="65000"/>
                    <a:lumOff val="35000"/>
                  </a:schemeClr>
                </a:solidFill>
              </a:rPr>
              <a:t>mise à jour et actualisation du site internet </a:t>
            </a:r>
          </a:p>
          <a:p>
            <a:pPr marL="739775" lvl="1" indent="-339725" algn="l" eaLnBrk="1" hangingPunct="1">
              <a:spcBef>
                <a:spcPts val="500"/>
              </a:spcBef>
              <a:buFont typeface="Courier New" panose="02070309020205020404"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400" b="0" dirty="0">
                <a:solidFill>
                  <a:schemeClr val="tx1">
                    <a:lumMod val="65000"/>
                    <a:lumOff val="35000"/>
                  </a:schemeClr>
                </a:solidFill>
              </a:rPr>
              <a:t>alimentation et actualisation du fonds documentaire AIDA avec des documents spécialisés en version papier et numérique </a:t>
            </a:r>
          </a:p>
          <a:p>
            <a:pPr marL="739775" lvl="1" indent="-339725" algn="l" eaLnBrk="1" hangingPunct="1">
              <a:spcBef>
                <a:spcPts val="500"/>
              </a:spcBef>
              <a:buFont typeface="Courier New" panose="02070309020205020404"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400" b="0" dirty="0">
                <a:solidFill>
                  <a:schemeClr val="tx1">
                    <a:lumMod val="65000"/>
                    <a:lumOff val="35000"/>
                  </a:schemeClr>
                </a:solidFill>
              </a:rPr>
              <a:t>diffusion de l’information via une lettre d’informations mensuelle ou les réseaux sociaux (Facebook) </a:t>
            </a:r>
          </a:p>
          <a:p>
            <a:pPr marL="739775" lvl="1" indent="-339725" algn="l" eaLnBrk="1" hangingPunct="1">
              <a:spcBef>
                <a:spcPts val="500"/>
              </a:spcBef>
              <a:buFont typeface="Courier New" panose="02070309020205020404"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400" b="0" dirty="0">
                <a:solidFill>
                  <a:schemeClr val="tx1">
                    <a:lumMod val="65000"/>
                    <a:lumOff val="35000"/>
                  </a:schemeClr>
                </a:solidFill>
              </a:rPr>
              <a:t>réalisation de supports d’information adaptés aux différents publics (bibliographies, sélections documentaires, dossiers d’information thématiques)</a:t>
            </a:r>
          </a:p>
          <a:p>
            <a:pPr marL="739775" lvl="1" indent="-339725" algn="l" eaLnBrk="1" hangingPunct="1">
              <a:spcBef>
                <a:spcPts val="500"/>
              </a:spcBef>
              <a:buFont typeface="Courier New" panose="02070309020205020404"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altLang="fr-FR" sz="1400" b="0" dirty="0">
                <a:solidFill>
                  <a:schemeClr val="tx1">
                    <a:lumMod val="65000"/>
                    <a:lumOff val="35000"/>
                  </a:schemeClr>
                </a:solidFill>
              </a:rPr>
              <a:t>participation aux actions de formation, de sensibilisation et d’informations du CRA Alsace.</a:t>
            </a:r>
          </a:p>
          <a:p>
            <a:pPr marL="739775" lvl="1" indent="-339725" algn="l" eaLnBrk="1" hangingPunct="1">
              <a:spcBef>
                <a:spcPts val="500"/>
              </a:spcBef>
              <a:buFont typeface="Courier New" panose="02070309020205020404" pitchFamily="49" charset="0"/>
              <a:buChar char="o"/>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fr-FR" altLang="fr-FR" sz="1400" b="0" dirty="0">
              <a:solidFill>
                <a:schemeClr val="tx1">
                  <a:lumMod val="65000"/>
                  <a:lumOff val="35000"/>
                </a:schemeClr>
              </a:solidFill>
            </a:endParaRPr>
          </a:p>
          <a:p>
            <a:pPr algn="just"/>
            <a:r>
              <a:rPr lang="fr-FR" sz="1400" dirty="0">
                <a:solidFill>
                  <a:schemeClr val="tx1">
                    <a:lumMod val="65000"/>
                    <a:lumOff val="35000"/>
                  </a:schemeClr>
                </a:solidFill>
              </a:rPr>
              <a:t>Actions à continuer  : </a:t>
            </a:r>
          </a:p>
          <a:p>
            <a:pPr algn="just"/>
            <a:r>
              <a:rPr lang="fr-FR" sz="1400" dirty="0">
                <a:solidFill>
                  <a:schemeClr val="tx1">
                    <a:lumMod val="65000"/>
                    <a:lumOff val="35000"/>
                  </a:schemeClr>
                </a:solidFill>
              </a:rPr>
              <a:t>Outils numériques : </a:t>
            </a:r>
          </a:p>
          <a:p>
            <a:pPr marL="1314450" lvl="1" algn="just">
              <a:buFont typeface="Courier New" panose="02070309020205020404" pitchFamily="49" charset="0"/>
              <a:buChar char="o"/>
            </a:pPr>
            <a:r>
              <a:rPr lang="fr-FR" sz="1400" b="0" dirty="0">
                <a:solidFill>
                  <a:schemeClr val="tx1">
                    <a:lumMod val="65000"/>
                    <a:lumOff val="35000"/>
                  </a:schemeClr>
                </a:solidFill>
              </a:rPr>
              <a:t>développement de connaissances des applications pour un public avec TSA  </a:t>
            </a:r>
          </a:p>
          <a:p>
            <a:pPr marL="1314450" lvl="1" algn="just">
              <a:buFont typeface="Courier New" panose="02070309020205020404" pitchFamily="49" charset="0"/>
              <a:buChar char="o"/>
            </a:pPr>
            <a:r>
              <a:rPr lang="fr-FR" sz="1400" b="0" dirty="0">
                <a:solidFill>
                  <a:schemeClr val="tx1">
                    <a:lumMod val="65000"/>
                    <a:lumOff val="35000"/>
                  </a:schemeClr>
                </a:solidFill>
              </a:rPr>
              <a:t>continuer les ateliers découverte de tablettes dans le Haut-Rhin et les mettre en place au pôle enfants 67 pour les familles et les professionnels</a:t>
            </a:r>
          </a:p>
          <a:p>
            <a:pPr marL="1314450" lvl="1" algn="just">
              <a:buFont typeface="Courier New" panose="02070309020205020404" pitchFamily="49" charset="0"/>
              <a:buChar char="o"/>
            </a:pPr>
            <a:r>
              <a:rPr lang="fr-FR" sz="1400" b="0" dirty="0">
                <a:solidFill>
                  <a:schemeClr val="tx1">
                    <a:lumMod val="65000"/>
                    <a:lumOff val="35000"/>
                  </a:schemeClr>
                </a:solidFill>
              </a:rPr>
              <a:t>répondre aux besoins en accompagnement / formation et expertise des professionnels de terrain en Alsace sur les outils numériques </a:t>
            </a:r>
          </a:p>
          <a:p>
            <a:pPr marL="1314450" lvl="1" algn="just">
              <a:buFont typeface="Courier New" panose="02070309020205020404" pitchFamily="49" charset="0"/>
              <a:buChar char="o"/>
            </a:pPr>
            <a:endParaRPr lang="fr-FR" sz="1400" b="0" dirty="0">
              <a:solidFill>
                <a:schemeClr val="tx1">
                  <a:lumMod val="65000"/>
                  <a:lumOff val="35000"/>
                </a:schemeClr>
              </a:solidFill>
            </a:endParaRPr>
          </a:p>
          <a:p>
            <a:pPr algn="just"/>
            <a:r>
              <a:rPr lang="fr-FR" sz="1400" dirty="0">
                <a:solidFill>
                  <a:schemeClr val="tx1">
                    <a:lumMod val="65000"/>
                    <a:lumOff val="35000"/>
                  </a:schemeClr>
                </a:solidFill>
              </a:rPr>
              <a:t>Développement des antennes documentaires de Strasbourg / Mulhouse </a:t>
            </a:r>
            <a:r>
              <a:rPr lang="fr-FR" sz="1400" b="0" dirty="0">
                <a:solidFill>
                  <a:schemeClr val="tx1">
                    <a:lumMod val="65000"/>
                    <a:lumOff val="35000"/>
                  </a:schemeClr>
                </a:solidFill>
              </a:rPr>
              <a:t>selon les moyens </a:t>
            </a:r>
            <a:endParaRPr lang="fr-FR" altLang="fr-FR" sz="1800" b="0" dirty="0">
              <a:solidFill>
                <a:schemeClr val="tx1">
                  <a:lumMod val="65000"/>
                  <a:lumOff val="35000"/>
                </a:schemeClr>
              </a:solidFill>
            </a:endParaRPr>
          </a:p>
        </p:txBody>
      </p:sp>
    </p:spTree>
    <p:extLst>
      <p:ext uri="{BB962C8B-B14F-4D97-AF65-F5344CB8AC3E}">
        <p14:creationId xmlns:p14="http://schemas.microsoft.com/office/powerpoint/2010/main" val="35028329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ZoneTexte 2">
            <a:extLst>
              <a:ext uri="{FF2B5EF4-FFF2-40B4-BE49-F238E27FC236}">
                <a16:creationId xmlns:a16="http://schemas.microsoft.com/office/drawing/2014/main" id="{C3EE52CD-8260-1A44-AD62-02583D13AAF2}"/>
              </a:ext>
            </a:extLst>
          </p:cNvPr>
          <p:cNvSpPr txBox="1">
            <a:spLocks noChangeArrowheads="1"/>
          </p:cNvSpPr>
          <p:nvPr/>
        </p:nvSpPr>
        <p:spPr bwMode="auto">
          <a:xfrm>
            <a:off x="322217" y="621655"/>
            <a:ext cx="8496300"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bg1"/>
                </a:solidFill>
                <a:latin typeface="Arial" panose="020B0604020202020204" pitchFamily="34" charset="0"/>
                <a:ea typeface="MS PGothic" panose="020B0600070205080204" pitchFamily="34" charset="-128"/>
              </a:defRPr>
            </a:lvl1pPr>
            <a:lvl2pPr marL="1028700">
              <a:defRPr sz="2400">
                <a:solidFill>
                  <a:schemeClr val="bg1"/>
                </a:solidFill>
                <a:latin typeface="Arial" panose="020B0604020202020204" pitchFamily="34" charset="0"/>
                <a:ea typeface="MS PGothic" panose="020B0600070205080204" pitchFamily="34" charset="-128"/>
              </a:defRPr>
            </a:lvl2pPr>
            <a:lvl3pPr>
              <a:defRPr sz="2400">
                <a:solidFill>
                  <a:schemeClr val="bg1"/>
                </a:solidFill>
                <a:latin typeface="Arial" panose="020B0604020202020204" pitchFamily="34" charset="0"/>
                <a:ea typeface="MS PGothic" panose="020B0600070205080204" pitchFamily="34" charset="-128"/>
              </a:defRPr>
            </a:lvl3pPr>
            <a:lvl4pPr>
              <a:defRPr sz="2400">
                <a:solidFill>
                  <a:schemeClr val="bg1"/>
                </a:solidFill>
                <a:latin typeface="Arial" panose="020B0604020202020204" pitchFamily="34" charset="0"/>
                <a:ea typeface="MS PGothic" panose="020B0600070205080204" pitchFamily="34" charset="-128"/>
              </a:defRPr>
            </a:lvl4pPr>
            <a:lvl5pPr>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9pPr>
          </a:lstStyle>
          <a:p>
            <a:pPr algn="just"/>
            <a:r>
              <a:rPr lang="fr-FR" altLang="fr-FR" sz="1800" dirty="0">
                <a:solidFill>
                  <a:srgbClr val="404040"/>
                </a:solidFill>
              </a:rPr>
              <a:t>Nouveaux projets</a:t>
            </a:r>
          </a:p>
          <a:p>
            <a:r>
              <a:rPr lang="fr-FR" sz="1600" dirty="0">
                <a:solidFill>
                  <a:schemeClr val="bg1">
                    <a:lumMod val="50000"/>
                  </a:schemeClr>
                </a:solidFill>
              </a:rPr>
              <a:t> </a:t>
            </a:r>
          </a:p>
          <a:p>
            <a:pPr marL="342900" indent="-342900" algn="l">
              <a:buFontTx/>
              <a:buAutoNum type="arabicPeriod"/>
            </a:pPr>
            <a:r>
              <a:rPr lang="fr-FR" sz="1400" dirty="0">
                <a:solidFill>
                  <a:schemeClr val="tx1">
                    <a:lumMod val="65000"/>
                    <a:lumOff val="35000"/>
                  </a:schemeClr>
                </a:solidFill>
              </a:rPr>
              <a:t>Amélioration de l’accès des différents publics à l’information et la documentation </a:t>
            </a:r>
            <a:br>
              <a:rPr lang="fr-FR" sz="1400" dirty="0">
                <a:solidFill>
                  <a:schemeClr val="tx1">
                    <a:lumMod val="65000"/>
                    <a:lumOff val="35000"/>
                  </a:schemeClr>
                </a:solidFill>
              </a:rPr>
            </a:br>
            <a:r>
              <a:rPr lang="fr-FR" sz="1400" b="0" dirty="0">
                <a:solidFill>
                  <a:schemeClr val="tx1">
                    <a:lumMod val="65000"/>
                    <a:lumOff val="35000"/>
                  </a:schemeClr>
                </a:solidFill>
              </a:rPr>
              <a:t>(action 4 du projet d’établissement : groupe de travail constitué avec un représentant de chaque pôle)</a:t>
            </a:r>
          </a:p>
          <a:p>
            <a:pPr algn="l"/>
            <a:r>
              <a:rPr lang="fr-FR" sz="1400" b="0" dirty="0">
                <a:solidFill>
                  <a:schemeClr val="tx1">
                    <a:lumMod val="65000"/>
                    <a:lumOff val="35000"/>
                  </a:schemeClr>
                </a:solidFill>
              </a:rPr>
              <a:t>	Refonte de certaines rubriques du site Internet : actualisation ou création de nouvelles pages </a:t>
            </a:r>
            <a:r>
              <a:rPr lang="fr-FR" sz="1400" dirty="0">
                <a:solidFill>
                  <a:schemeClr val="tx1">
                    <a:lumMod val="65000"/>
                    <a:lumOff val="35000"/>
                  </a:schemeClr>
                </a:solidFill>
              </a:rPr>
              <a:t/>
            </a:r>
            <a:br>
              <a:rPr lang="fr-FR" sz="1400" dirty="0">
                <a:solidFill>
                  <a:schemeClr val="tx1">
                    <a:lumMod val="65000"/>
                    <a:lumOff val="35000"/>
                  </a:schemeClr>
                </a:solidFill>
              </a:rPr>
            </a:br>
            <a:r>
              <a:rPr lang="fr-FR" sz="1400" dirty="0">
                <a:solidFill>
                  <a:schemeClr val="tx1">
                    <a:lumMod val="65000"/>
                    <a:lumOff val="35000"/>
                  </a:schemeClr>
                </a:solidFill>
              </a:rPr>
              <a:t>	</a:t>
            </a:r>
            <a:r>
              <a:rPr lang="fr-FR" sz="1400" b="0" dirty="0">
                <a:solidFill>
                  <a:schemeClr val="tx1">
                    <a:lumMod val="65000"/>
                    <a:lumOff val="35000"/>
                  </a:schemeClr>
                </a:solidFill>
              </a:rPr>
              <a:t>En priorité   : pages présentant les pôles et leurs missions / page d’information sur les TSA à 	réactualiser / pages sur le diagnostic en Alsace à retravailler / autres pages à concevoir</a:t>
            </a:r>
            <a:br>
              <a:rPr lang="fr-FR" sz="1400" b="0" dirty="0">
                <a:solidFill>
                  <a:schemeClr val="tx1">
                    <a:lumMod val="65000"/>
                    <a:lumOff val="35000"/>
                  </a:schemeClr>
                </a:solidFill>
              </a:rPr>
            </a:br>
            <a:r>
              <a:rPr lang="fr-FR" sz="1400" b="0" dirty="0">
                <a:solidFill>
                  <a:schemeClr val="tx1">
                    <a:lumMod val="65000"/>
                    <a:lumOff val="35000"/>
                  </a:schemeClr>
                </a:solidFill>
              </a:rPr>
              <a:t>	Réfléchir à une meilleure accessibilité des ressources documentaires avec un  portail 	documentaire 	plus attractif et adapté aux habitudes et besoins du public. </a:t>
            </a:r>
          </a:p>
          <a:p>
            <a:pPr algn="l"/>
            <a:endParaRPr lang="fr-FR" sz="1400" b="0" dirty="0">
              <a:solidFill>
                <a:schemeClr val="tx1">
                  <a:lumMod val="65000"/>
                  <a:lumOff val="35000"/>
                </a:schemeClr>
              </a:solidFill>
            </a:endParaRPr>
          </a:p>
          <a:p>
            <a:pPr marL="342900" indent="-342900" algn="l">
              <a:buAutoNum type="arabicPeriod" startAt="2"/>
            </a:pPr>
            <a:r>
              <a:rPr lang="fr-FR" sz="1400" dirty="0">
                <a:solidFill>
                  <a:schemeClr val="tx1">
                    <a:lumMod val="65000"/>
                    <a:lumOff val="35000"/>
                  </a:schemeClr>
                </a:solidFill>
              </a:rPr>
              <a:t>Travail sur le recensement des structures ressources spécialisées TSA en Alsace pour enfants adolescents et adultes </a:t>
            </a:r>
            <a:r>
              <a:rPr lang="fr-FR" sz="1400" b="0" dirty="0">
                <a:solidFill>
                  <a:schemeClr val="tx1">
                    <a:lumMod val="65000"/>
                    <a:lumOff val="35000"/>
                  </a:schemeClr>
                </a:solidFill>
              </a:rPr>
              <a:t> : diagnostic seconde et troisième ligne / accompagnement et prise en charge / scolarisation / insertion professionnelle / loisirs culture/ répit.  </a:t>
            </a:r>
          </a:p>
          <a:p>
            <a:pPr algn="l"/>
            <a:r>
              <a:rPr lang="fr-FR" sz="1400" b="0" dirty="0">
                <a:solidFill>
                  <a:schemeClr val="tx1">
                    <a:lumMod val="65000"/>
                    <a:lumOff val="35000"/>
                  </a:schemeClr>
                </a:solidFill>
              </a:rPr>
              <a:t>	Mutualisation de ces ressources sur un document commun entre les différents pôles avec la 	contribution des secrétaires de chaque pôle. </a:t>
            </a:r>
            <a:br>
              <a:rPr lang="fr-FR" sz="1400" b="0" dirty="0">
                <a:solidFill>
                  <a:schemeClr val="tx1">
                    <a:lumMod val="65000"/>
                    <a:lumOff val="35000"/>
                  </a:schemeClr>
                </a:solidFill>
              </a:rPr>
            </a:br>
            <a:r>
              <a:rPr lang="fr-FR" sz="1400" b="0" dirty="0">
                <a:solidFill>
                  <a:schemeClr val="tx1">
                    <a:lumMod val="65000"/>
                    <a:lumOff val="35000"/>
                  </a:schemeClr>
                </a:solidFill>
              </a:rPr>
              <a:t>	Travailler par étapes : prioriser le diagnostic et l’accompagnement sur l’année 2022</a:t>
            </a:r>
          </a:p>
          <a:p>
            <a:pPr algn="l"/>
            <a:r>
              <a:rPr lang="fr-FR" sz="1400" b="0" dirty="0">
                <a:solidFill>
                  <a:schemeClr val="tx1">
                    <a:lumMod val="65000"/>
                    <a:lumOff val="35000"/>
                  </a:schemeClr>
                </a:solidFill>
              </a:rPr>
              <a:t>     	Réflexion sur la forme de présentation de ces ressources : sur le site internet  (cartographie)  ou 	sous forme de catalogue (document </a:t>
            </a:r>
            <a:r>
              <a:rPr lang="fr-FR" sz="1400" b="0" dirty="0" err="1">
                <a:solidFill>
                  <a:schemeClr val="tx1">
                    <a:lumMod val="65000"/>
                    <a:lumOff val="35000"/>
                  </a:schemeClr>
                </a:solidFill>
              </a:rPr>
              <a:t>pdf</a:t>
            </a:r>
            <a:r>
              <a:rPr lang="fr-FR" sz="1400" b="0" dirty="0">
                <a:solidFill>
                  <a:schemeClr val="tx1">
                    <a:lumMod val="65000"/>
                    <a:lumOff val="35000"/>
                  </a:schemeClr>
                </a:solidFill>
              </a:rPr>
              <a:t>) ? </a:t>
            </a:r>
          </a:p>
          <a:p>
            <a:pPr algn="l"/>
            <a:endParaRPr lang="fr-FR" sz="1400" dirty="0">
              <a:solidFill>
                <a:schemeClr val="tx1">
                  <a:lumMod val="65000"/>
                  <a:lumOff val="35000"/>
                </a:schemeClr>
              </a:solidFill>
            </a:endParaRPr>
          </a:p>
          <a:p>
            <a:pPr algn="l"/>
            <a:r>
              <a:rPr lang="fr-FR" sz="1400" dirty="0">
                <a:solidFill>
                  <a:schemeClr val="tx1">
                    <a:lumMod val="65000"/>
                    <a:lumOff val="35000"/>
                  </a:schemeClr>
                </a:solidFill>
              </a:rPr>
              <a:t>3. 	Participation à la base nationale et au portail </a:t>
            </a:r>
            <a:r>
              <a:rPr lang="fr-FR" sz="1400" dirty="0" err="1">
                <a:solidFill>
                  <a:schemeClr val="tx1">
                    <a:lumMod val="65000"/>
                    <a:lumOff val="35000"/>
                  </a:schemeClr>
                </a:solidFill>
              </a:rPr>
              <a:t>DOCautisme</a:t>
            </a:r>
            <a:r>
              <a:rPr lang="fr-FR" sz="1400" dirty="0">
                <a:solidFill>
                  <a:schemeClr val="tx1">
                    <a:lumMod val="65000"/>
                    <a:lumOff val="35000"/>
                  </a:schemeClr>
                </a:solidFill>
              </a:rPr>
              <a:t> : 	</a:t>
            </a:r>
          </a:p>
          <a:p>
            <a:pPr algn="l"/>
            <a:r>
              <a:rPr lang="fr-FR" sz="1400" b="0" dirty="0">
                <a:solidFill>
                  <a:schemeClr val="tx1">
                    <a:lumMod val="65000"/>
                    <a:lumOff val="35000"/>
                  </a:schemeClr>
                </a:solidFill>
              </a:rPr>
              <a:t>	participation au comité éditorial (choix et planification des dossiers thématiques) et alimentation du 	portail (sélections et dossiers thématiques)</a:t>
            </a:r>
            <a:r>
              <a:rPr lang="fr-FR" sz="1400" dirty="0">
                <a:solidFill>
                  <a:schemeClr val="tx1">
                    <a:lumMod val="65000"/>
                    <a:lumOff val="35000"/>
                  </a:schemeClr>
                </a:solidFill>
              </a:rPr>
              <a:t> </a:t>
            </a:r>
          </a:p>
          <a:p>
            <a:r>
              <a:rPr lang="fr-FR" dirty="0"/>
              <a:t> </a:t>
            </a:r>
          </a:p>
          <a:p>
            <a:pPr algn="just"/>
            <a:endParaRPr lang="fr-FR" altLang="fr-FR" sz="1800" b="0" dirty="0">
              <a:solidFill>
                <a:srgbClr val="404040"/>
              </a:solidFill>
            </a:endParaRPr>
          </a:p>
        </p:txBody>
      </p:sp>
      <p:sp>
        <p:nvSpPr>
          <p:cNvPr id="7" name="Rectangle 3">
            <a:extLst>
              <a:ext uri="{FF2B5EF4-FFF2-40B4-BE49-F238E27FC236}">
                <a16:creationId xmlns:a16="http://schemas.microsoft.com/office/drawing/2014/main" id="{51434E79-3914-FF40-92FB-B85385529F55}"/>
              </a:ext>
            </a:extLst>
          </p:cNvPr>
          <p:cNvSpPr>
            <a:spLocks noChangeArrowheads="1"/>
          </p:cNvSpPr>
          <p:nvPr/>
        </p:nvSpPr>
        <p:spPr bwMode="auto">
          <a:xfrm>
            <a:off x="685800" y="3900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Cambria" panose="02040503050406030204" pitchFamily="18" charset="0"/>
              </a:rPr>
              <a:t/>
            </a:r>
            <a:br>
              <a:rPr kumimoji="0" lang="fr-FR" altLang="fr-FR" sz="900" b="0" i="0" u="none" strike="noStrike" cap="none" normalizeH="0" baseline="0">
                <a:ln>
                  <a:noFill/>
                </a:ln>
                <a:solidFill>
                  <a:schemeClr val="tx1"/>
                </a:solidFill>
                <a:effectLst/>
                <a:latin typeface="Cambria" panose="02040503050406030204" pitchFamily="18"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220504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ZoneTexte 2">
            <a:extLst>
              <a:ext uri="{FF2B5EF4-FFF2-40B4-BE49-F238E27FC236}">
                <a16:creationId xmlns:a16="http://schemas.microsoft.com/office/drawing/2014/main" id="{C3EE52CD-8260-1A44-AD62-02583D13AAF2}"/>
              </a:ext>
            </a:extLst>
          </p:cNvPr>
          <p:cNvSpPr txBox="1">
            <a:spLocks noChangeArrowheads="1"/>
          </p:cNvSpPr>
          <p:nvPr/>
        </p:nvSpPr>
        <p:spPr bwMode="auto">
          <a:xfrm>
            <a:off x="322217" y="621655"/>
            <a:ext cx="8496300" cy="4001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panose="020B0604020202020204" pitchFamily="34" charset="0"/>
                <a:ea typeface="MS PGothic" panose="020B0600070205080204" pitchFamily="34" charset="-128"/>
              </a:defRPr>
            </a:lvl1pPr>
            <a:lvl2pPr marL="1028700">
              <a:defRPr sz="2400">
                <a:solidFill>
                  <a:schemeClr val="bg1"/>
                </a:solidFill>
                <a:latin typeface="Arial" panose="020B0604020202020204" pitchFamily="34" charset="0"/>
                <a:ea typeface="MS PGothic" panose="020B0600070205080204" pitchFamily="34" charset="-128"/>
              </a:defRPr>
            </a:lvl2pPr>
            <a:lvl3pPr>
              <a:defRPr sz="2400">
                <a:solidFill>
                  <a:schemeClr val="bg1"/>
                </a:solidFill>
                <a:latin typeface="Arial" panose="020B0604020202020204" pitchFamily="34" charset="0"/>
                <a:ea typeface="MS PGothic" panose="020B0600070205080204" pitchFamily="34" charset="-128"/>
              </a:defRPr>
            </a:lvl3pPr>
            <a:lvl4pPr>
              <a:defRPr sz="2400">
                <a:solidFill>
                  <a:schemeClr val="bg1"/>
                </a:solidFill>
                <a:latin typeface="Arial" panose="020B0604020202020204" pitchFamily="34" charset="0"/>
                <a:ea typeface="MS PGothic" panose="020B0600070205080204" pitchFamily="34" charset="-128"/>
              </a:defRPr>
            </a:lvl4pPr>
            <a:lvl5pPr>
              <a:defRPr sz="2400">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MS PGothic" panose="020B0600070205080204" pitchFamily="34" charset="-128"/>
              </a:defRPr>
            </a:lvl9pPr>
          </a:lstStyle>
          <a:p>
            <a:pPr algn="just"/>
            <a:endParaRPr lang="fr-FR" altLang="fr-FR" sz="1800" b="0" dirty="0">
              <a:solidFill>
                <a:srgbClr val="404040"/>
              </a:solidFill>
            </a:endParaRPr>
          </a:p>
          <a:p>
            <a:pPr algn="just"/>
            <a:endParaRPr lang="fr-FR" altLang="fr-FR" sz="1800" dirty="0">
              <a:solidFill>
                <a:srgbClr val="00B050"/>
              </a:solidFill>
            </a:endParaRPr>
          </a:p>
          <a:p>
            <a:pPr algn="just"/>
            <a:r>
              <a:rPr lang="fr-FR" altLang="fr-FR" sz="1600" dirty="0" smtClean="0">
                <a:solidFill>
                  <a:schemeClr val="tx1"/>
                </a:solidFill>
              </a:rPr>
              <a:t>     </a:t>
            </a:r>
            <a:r>
              <a:rPr lang="fr-FR" altLang="fr-FR" sz="1800" dirty="0">
                <a:solidFill>
                  <a:srgbClr val="404040"/>
                </a:solidFill>
              </a:rPr>
              <a:t>Aspects matériels </a:t>
            </a:r>
            <a:r>
              <a:rPr lang="fr-FR" altLang="fr-FR" sz="1600" dirty="0">
                <a:solidFill>
                  <a:schemeClr val="tx1">
                    <a:lumMod val="65000"/>
                    <a:lumOff val="35000"/>
                  </a:schemeClr>
                </a:solidFill>
              </a:rPr>
              <a:t>: </a:t>
            </a:r>
          </a:p>
          <a:p>
            <a:pPr marL="285750" indent="-285750" algn="just">
              <a:buFont typeface="Arial" panose="020B0604020202020204" pitchFamily="34" charset="0"/>
              <a:buChar char="•"/>
            </a:pPr>
            <a:endParaRPr lang="fr-FR" altLang="fr-FR" sz="1800" dirty="0">
              <a:solidFill>
                <a:schemeClr val="tx1">
                  <a:lumMod val="65000"/>
                  <a:lumOff val="35000"/>
                </a:schemeClr>
              </a:solidFill>
            </a:endParaRPr>
          </a:p>
          <a:p>
            <a:pPr marL="285750" indent="-285750" algn="l">
              <a:buFont typeface="Arial" panose="020B0604020202020204" pitchFamily="34" charset="0"/>
              <a:buChar char="•"/>
            </a:pPr>
            <a:r>
              <a:rPr lang="fr-FR" altLang="fr-FR" sz="1400" b="0" dirty="0">
                <a:solidFill>
                  <a:schemeClr val="tx1">
                    <a:lumMod val="65000"/>
                    <a:lumOff val="35000"/>
                  </a:schemeClr>
                </a:solidFill>
              </a:rPr>
              <a:t>Problème de place dans le </a:t>
            </a:r>
            <a:r>
              <a:rPr lang="fr-FR" altLang="fr-FR" sz="1400" b="0" dirty="0" smtClean="0">
                <a:solidFill>
                  <a:schemeClr val="tx1">
                    <a:lumMod val="65000"/>
                    <a:lumOff val="35000"/>
                  </a:schemeClr>
                </a:solidFill>
              </a:rPr>
              <a:t>centre </a:t>
            </a:r>
            <a:r>
              <a:rPr lang="fr-FR" altLang="fr-FR" sz="1400" b="0" dirty="0">
                <a:solidFill>
                  <a:schemeClr val="tx1">
                    <a:lumMod val="65000"/>
                    <a:lumOff val="35000"/>
                  </a:schemeClr>
                </a:solidFill>
              </a:rPr>
              <a:t>de documentation. </a:t>
            </a:r>
            <a:br>
              <a:rPr lang="fr-FR" altLang="fr-FR" sz="1400" b="0" dirty="0">
                <a:solidFill>
                  <a:schemeClr val="tx1">
                    <a:lumMod val="65000"/>
                    <a:lumOff val="35000"/>
                  </a:schemeClr>
                </a:solidFill>
              </a:rPr>
            </a:br>
            <a:r>
              <a:rPr lang="fr-FR" altLang="fr-FR" sz="1400" b="0" dirty="0">
                <a:solidFill>
                  <a:schemeClr val="tx1">
                    <a:lumMod val="65000"/>
                    <a:lumOff val="35000"/>
                  </a:schemeClr>
                </a:solidFill>
              </a:rPr>
              <a:t>Comment envisager l’évolution du centre de documentation ? </a:t>
            </a:r>
            <a:br>
              <a:rPr lang="fr-FR" altLang="fr-FR" sz="1400" b="0" dirty="0">
                <a:solidFill>
                  <a:schemeClr val="tx1">
                    <a:lumMod val="65000"/>
                    <a:lumOff val="35000"/>
                  </a:schemeClr>
                </a:solidFill>
              </a:rPr>
            </a:br>
            <a:endParaRPr lang="fr-FR" altLang="fr-FR" sz="1400" b="0" dirty="0">
              <a:solidFill>
                <a:schemeClr val="tx1">
                  <a:lumMod val="65000"/>
                  <a:lumOff val="35000"/>
                </a:schemeClr>
              </a:solidFill>
            </a:endParaRPr>
          </a:p>
          <a:p>
            <a:pPr marL="285750" indent="-285750" algn="l">
              <a:buFont typeface="Arial" panose="020B0604020202020204" pitchFamily="34" charset="0"/>
              <a:buChar char="•"/>
            </a:pPr>
            <a:r>
              <a:rPr lang="fr-FR" altLang="fr-FR" sz="1400" b="0" dirty="0">
                <a:solidFill>
                  <a:schemeClr val="tx1">
                    <a:lumMod val="65000"/>
                    <a:lumOff val="35000"/>
                  </a:schemeClr>
                </a:solidFill>
              </a:rPr>
              <a:t>Problème de matériel informatique : besoin de stockage conséquent pour la documentation numérique du centre de documentation AIDA</a:t>
            </a:r>
          </a:p>
          <a:p>
            <a:pPr marL="285750" indent="-285750" algn="l">
              <a:buFont typeface="Arial" panose="020B0604020202020204" pitchFamily="34" charset="0"/>
              <a:buChar char="•"/>
            </a:pPr>
            <a:endParaRPr lang="fr-FR" altLang="fr-FR" sz="1400" b="0" dirty="0">
              <a:solidFill>
                <a:schemeClr val="tx1">
                  <a:lumMod val="65000"/>
                  <a:lumOff val="35000"/>
                </a:schemeClr>
              </a:solidFill>
            </a:endParaRPr>
          </a:p>
          <a:p>
            <a:pPr marL="285750" indent="-285750" algn="l">
              <a:buFont typeface="Arial" panose="020B0604020202020204" pitchFamily="34" charset="0"/>
              <a:buChar char="•"/>
            </a:pPr>
            <a:r>
              <a:rPr lang="fr-FR" altLang="fr-FR" sz="1400" b="0" dirty="0">
                <a:solidFill>
                  <a:schemeClr val="tx1">
                    <a:lumMod val="65000"/>
                    <a:lumOff val="35000"/>
                  </a:schemeClr>
                </a:solidFill>
              </a:rPr>
              <a:t>Besoin d’outils pour travailler en commun entre les pôles, partager et travailler sur des documents communs de façon mutualisée.  </a:t>
            </a:r>
            <a:endParaRPr lang="fr-FR" altLang="fr-FR" sz="1800" b="0" dirty="0">
              <a:solidFill>
                <a:schemeClr val="tx1">
                  <a:lumMod val="65000"/>
                  <a:lumOff val="35000"/>
                </a:schemeClr>
              </a:solidFill>
            </a:endParaRPr>
          </a:p>
          <a:p>
            <a:pPr algn="just"/>
            <a:r>
              <a:rPr lang="fr-FR" altLang="fr-FR" sz="1800" dirty="0">
                <a:solidFill>
                  <a:srgbClr val="404040"/>
                </a:solidFill>
              </a:rPr>
              <a:t> </a:t>
            </a:r>
            <a:endParaRPr lang="fr-FR" altLang="fr-FR" sz="1800" b="0" dirty="0">
              <a:solidFill>
                <a:srgbClr val="404040"/>
              </a:solidFill>
            </a:endParaRPr>
          </a:p>
          <a:p>
            <a:pPr algn="just"/>
            <a:endParaRPr lang="fr-FR" altLang="fr-FR" sz="1800" b="0" dirty="0">
              <a:solidFill>
                <a:srgbClr val="404040"/>
              </a:solidFill>
            </a:endParaRPr>
          </a:p>
          <a:p>
            <a:pPr algn="just"/>
            <a:endParaRPr lang="fr-FR" altLang="fr-FR" sz="1800" b="0" dirty="0">
              <a:solidFill>
                <a:srgbClr val="404040"/>
              </a:solidFill>
            </a:endParaRPr>
          </a:p>
          <a:p>
            <a:pPr algn="just"/>
            <a:endParaRPr lang="fr-FR" altLang="fr-FR" sz="1800" b="0" dirty="0">
              <a:solidFill>
                <a:srgbClr val="404040"/>
              </a:solidFill>
            </a:endParaRPr>
          </a:p>
        </p:txBody>
      </p:sp>
    </p:spTree>
    <p:extLst>
      <p:ext uri="{BB962C8B-B14F-4D97-AF65-F5344CB8AC3E}">
        <p14:creationId xmlns:p14="http://schemas.microsoft.com/office/powerpoint/2010/main" val="147133275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CA8D5-20FC-634A-B1B0-FBFC826910E6}"/>
              </a:ext>
            </a:extLst>
          </p:cNvPr>
          <p:cNvSpPr/>
          <p:nvPr/>
        </p:nvSpPr>
        <p:spPr>
          <a:xfrm>
            <a:off x="395536" y="2204864"/>
            <a:ext cx="8384026"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4800" b="1" cap="none" spc="0" dirty="0">
                <a:ln w="2540">
                  <a:solidFill>
                    <a:srgbClr val="000000">
                      <a:alpha val="59000"/>
                    </a:srgbClr>
                  </a:solidFill>
                </a:ln>
                <a:blipFill>
                  <a:blip r:embed="rId2"/>
                  <a:stretch>
                    <a:fillRect/>
                  </a:stretch>
                </a:blipFill>
                <a:effectLst/>
                <a:latin typeface="Copperplate" panose="02000504000000020004" pitchFamily="2" charset="77"/>
                <a:cs typeface="Phosphate Solid" panose="02000506050000020004" pitchFamily="2" charset="77"/>
              </a:rPr>
              <a:t>Merci de votre attention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4213" y="116632"/>
            <a:ext cx="7772400" cy="1079500"/>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a:t>A</a:t>
            </a:r>
            <a:r>
              <a:rPr lang="fr-FR" altLang="fr-FR" sz="2400" dirty="0" smtClean="0"/>
              <a:t>ctions d’informations </a:t>
            </a:r>
            <a:br>
              <a:rPr lang="fr-FR" altLang="fr-FR" sz="2400" dirty="0" smtClean="0"/>
            </a:br>
            <a:r>
              <a:rPr lang="fr-FR" altLang="fr-FR" sz="2400" dirty="0" smtClean="0"/>
              <a:t>par type d’informations </a:t>
            </a:r>
            <a:endParaRPr lang="fr-FR" altLang="fr-FR" sz="2400" dirty="0"/>
          </a:p>
        </p:txBody>
      </p:sp>
      <p:sp>
        <p:nvSpPr>
          <p:cNvPr id="5" name="Text Box 6"/>
          <p:cNvSpPr txBox="1">
            <a:spLocks noChangeArrowheads="1"/>
          </p:cNvSpPr>
          <p:nvPr/>
        </p:nvSpPr>
        <p:spPr bwMode="auto">
          <a:xfrm>
            <a:off x="539552" y="1981841"/>
            <a:ext cx="1812573" cy="707886"/>
          </a:xfrm>
          <a:prstGeom prst="rect">
            <a:avLst/>
          </a:prstGeom>
          <a:noFill/>
          <a:ln w="9525">
            <a:noFill/>
            <a:miter lim="800000"/>
            <a:headEnd/>
            <a:tailEnd/>
          </a:ln>
          <a:effectLst/>
        </p:spPr>
        <p:txBody>
          <a:bodyPr wrap="square">
            <a:spAutoFit/>
          </a:bodyPr>
          <a:lstStyle/>
          <a:p>
            <a:pPr>
              <a:spcBef>
                <a:spcPct val="50000"/>
              </a:spcBef>
            </a:pPr>
            <a:r>
              <a:rPr lang="fr-FR" b="0" dirty="0" smtClean="0">
                <a:solidFill>
                  <a:schemeClr val="tx1"/>
                </a:solidFill>
              </a:rPr>
              <a:t>Nombre d’actions</a:t>
            </a:r>
            <a:endParaRPr lang="fr-FR" b="0" dirty="0">
              <a:solidFill>
                <a:schemeClr val="tx1"/>
              </a:solidFill>
            </a:endParaRPr>
          </a:p>
        </p:txBody>
      </p:sp>
      <p:sp>
        <p:nvSpPr>
          <p:cNvPr id="6" name="Text Box 6"/>
          <p:cNvSpPr txBox="1">
            <a:spLocks noChangeArrowheads="1"/>
          </p:cNvSpPr>
          <p:nvPr/>
        </p:nvSpPr>
        <p:spPr bwMode="auto">
          <a:xfrm>
            <a:off x="239958" y="4335195"/>
            <a:ext cx="2411760" cy="707886"/>
          </a:xfrm>
          <a:prstGeom prst="rect">
            <a:avLst/>
          </a:prstGeom>
          <a:noFill/>
          <a:ln w="9525">
            <a:noFill/>
            <a:miter lim="800000"/>
            <a:headEnd/>
            <a:tailEnd/>
          </a:ln>
          <a:effectLst/>
        </p:spPr>
        <p:txBody>
          <a:bodyPr wrap="square">
            <a:spAutoFit/>
          </a:bodyPr>
          <a:lstStyle/>
          <a:p>
            <a:pPr>
              <a:spcBef>
                <a:spcPct val="50000"/>
              </a:spcBef>
            </a:pPr>
            <a:r>
              <a:rPr lang="fr-FR" b="0" dirty="0" smtClean="0">
                <a:solidFill>
                  <a:schemeClr val="tx1"/>
                </a:solidFill>
              </a:rPr>
              <a:t>Nombre de bénéficiaires</a:t>
            </a:r>
            <a:endParaRPr lang="fr-FR" b="0" dirty="0">
              <a:solidFill>
                <a:schemeClr val="tx1"/>
              </a:solidFill>
            </a:endParaRPr>
          </a:p>
        </p:txBody>
      </p:sp>
      <p:pic>
        <p:nvPicPr>
          <p:cNvPr id="4" name="Image 3"/>
          <p:cNvPicPr>
            <a:picLocks noChangeAspect="1"/>
          </p:cNvPicPr>
          <p:nvPr/>
        </p:nvPicPr>
        <p:blipFill>
          <a:blip r:embed="rId3"/>
          <a:stretch>
            <a:fillRect/>
          </a:stretch>
        </p:blipFill>
        <p:spPr>
          <a:xfrm>
            <a:off x="3078898" y="1219661"/>
            <a:ext cx="4584589" cy="2232247"/>
          </a:xfrm>
          <a:prstGeom prst="rect">
            <a:avLst/>
          </a:prstGeom>
        </p:spPr>
      </p:pic>
      <p:pic>
        <p:nvPicPr>
          <p:cNvPr id="8" name="Image 7"/>
          <p:cNvPicPr>
            <a:picLocks noChangeAspect="1"/>
          </p:cNvPicPr>
          <p:nvPr/>
        </p:nvPicPr>
        <p:blipFill>
          <a:blip r:embed="rId4"/>
          <a:stretch>
            <a:fillRect/>
          </a:stretch>
        </p:blipFill>
        <p:spPr>
          <a:xfrm>
            <a:off x="3059832" y="3573015"/>
            <a:ext cx="4584589" cy="2232247"/>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4213" y="116632"/>
            <a:ext cx="7772400" cy="1079500"/>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a:t>Nombre d’actions d’informations </a:t>
            </a:r>
            <a:r>
              <a:rPr lang="fr-FR" altLang="fr-FR" sz="2400" dirty="0" smtClean="0"/>
              <a:t/>
            </a:r>
            <a:br>
              <a:rPr lang="fr-FR" altLang="fr-FR" sz="2400" dirty="0" smtClean="0"/>
            </a:br>
            <a:r>
              <a:rPr lang="fr-FR" altLang="fr-FR" sz="2400" dirty="0" smtClean="0"/>
              <a:t>par </a:t>
            </a:r>
            <a:r>
              <a:rPr lang="fr-FR" altLang="fr-FR" sz="2400" dirty="0"/>
              <a:t>catégorie </a:t>
            </a:r>
            <a:r>
              <a:rPr lang="fr-FR" altLang="fr-FR" sz="2400" b="1" dirty="0"/>
              <a:t>d’usagers</a:t>
            </a:r>
            <a:r>
              <a:rPr lang="fr-FR" altLang="fr-FR" sz="2400" dirty="0"/>
              <a:t> </a:t>
            </a:r>
          </a:p>
        </p:txBody>
      </p:sp>
      <p:pic>
        <p:nvPicPr>
          <p:cNvPr id="2" name="Image 1"/>
          <p:cNvPicPr>
            <a:picLocks noChangeAspect="1"/>
          </p:cNvPicPr>
          <p:nvPr/>
        </p:nvPicPr>
        <p:blipFill>
          <a:blip r:embed="rId3"/>
          <a:stretch>
            <a:fillRect/>
          </a:stretch>
        </p:blipFill>
        <p:spPr>
          <a:xfrm>
            <a:off x="844160" y="1124744"/>
            <a:ext cx="7452505" cy="4479432"/>
          </a:xfrm>
          <a:prstGeom prst="rect">
            <a:avLst/>
          </a:prstGeom>
        </p:spPr>
      </p:pic>
    </p:spTree>
    <p:extLst>
      <p:ext uri="{BB962C8B-B14F-4D97-AF65-F5344CB8AC3E}">
        <p14:creationId xmlns:p14="http://schemas.microsoft.com/office/powerpoint/2010/main" val="213695016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1187624" y="1916832"/>
            <a:ext cx="6765925" cy="1470025"/>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b="1" dirty="0" smtClean="0"/>
              <a:t>BILANS DIAGNOSTIQUES</a:t>
            </a:r>
            <a:endParaRPr lang="fr-FR" sz="3200" b="1"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9" name="Text Box 5"/>
          <p:cNvSpPr txBox="1">
            <a:spLocks noChangeArrowheads="1"/>
          </p:cNvSpPr>
          <p:nvPr/>
        </p:nvSpPr>
        <p:spPr bwMode="auto">
          <a:xfrm>
            <a:off x="683568" y="620688"/>
            <a:ext cx="7704856" cy="707886"/>
          </a:xfrm>
          <a:prstGeom prst="rect">
            <a:avLst/>
          </a:prstGeom>
          <a:noFill/>
          <a:ln w="9525">
            <a:noFill/>
            <a:miter lim="800000"/>
            <a:headEnd/>
            <a:tailEnd/>
          </a:ln>
          <a:effectLst/>
        </p:spPr>
        <p:txBody>
          <a:bodyPr wrap="square">
            <a:spAutoFit/>
          </a:bodyPr>
          <a:lstStyle/>
          <a:p>
            <a:r>
              <a:rPr lang="fr-FR" b="0" dirty="0">
                <a:solidFill>
                  <a:schemeClr val="tx1"/>
                </a:solidFill>
              </a:rPr>
              <a:t>Nombre de </a:t>
            </a:r>
            <a:r>
              <a:rPr lang="fr-FR" b="0" dirty="0" smtClean="0">
                <a:solidFill>
                  <a:schemeClr val="tx1"/>
                </a:solidFill>
              </a:rPr>
              <a:t>demandes de bilans </a:t>
            </a:r>
          </a:p>
          <a:p>
            <a:r>
              <a:rPr lang="fr-FR" b="0" dirty="0" smtClean="0">
                <a:solidFill>
                  <a:schemeClr val="tx1"/>
                </a:solidFill>
              </a:rPr>
              <a:t>enregistrées </a:t>
            </a:r>
            <a:r>
              <a:rPr lang="fr-FR" b="0" dirty="0">
                <a:solidFill>
                  <a:schemeClr val="tx1"/>
                </a:solidFill>
              </a:rPr>
              <a:t>au cours de l’année</a:t>
            </a:r>
          </a:p>
        </p:txBody>
      </p:sp>
      <p:pic>
        <p:nvPicPr>
          <p:cNvPr id="3" name="Image 2"/>
          <p:cNvPicPr>
            <a:picLocks noChangeAspect="1"/>
          </p:cNvPicPr>
          <p:nvPr/>
        </p:nvPicPr>
        <p:blipFill>
          <a:blip r:embed="rId2"/>
          <a:stretch>
            <a:fillRect/>
          </a:stretch>
        </p:blipFill>
        <p:spPr>
          <a:xfrm>
            <a:off x="1250392" y="1556792"/>
            <a:ext cx="6571208" cy="394971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381000" y="76200"/>
            <a:ext cx="8229600" cy="1143000"/>
          </a:xfrm>
          <a:extLst>
            <a:ext uri="{91240B29-F687-4f45-9708-019B960494DF}">
              <a14:hiddenLine xmlns="" xmlns:a14="http://schemas.microsoft.com/office/drawing/2010/main" w="9525" cap="flat">
                <a:solidFill>
                  <a:srgbClr val="808080"/>
                </a:solidFill>
                <a:round/>
                <a:headEnd/>
                <a:tailEnd/>
              </a14:hiddenLine>
            </a:ext>
          </a:extLst>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400" dirty="0"/>
              <a:t>Origine des demandes de </a:t>
            </a:r>
            <a:r>
              <a:rPr lang="fr-FR" sz="2400" dirty="0" smtClean="0"/>
              <a:t>bilans</a:t>
            </a:r>
            <a:endParaRPr lang="fr-FR" sz="2400" dirty="0"/>
          </a:p>
        </p:txBody>
      </p:sp>
      <p:graphicFrame>
        <p:nvGraphicFramePr>
          <p:cNvPr id="4" name="Graphique 3"/>
          <p:cNvGraphicFramePr>
            <a:graphicFrameLocks/>
          </p:cNvGraphicFramePr>
          <p:nvPr>
            <p:extLst>
              <p:ext uri="{D42A27DB-BD31-4B8C-83A1-F6EECF244321}">
                <p14:modId xmlns:p14="http://schemas.microsoft.com/office/powerpoint/2010/main" val="2141657927"/>
              </p:ext>
            </p:extLst>
          </p:nvPr>
        </p:nvGraphicFramePr>
        <p:xfrm>
          <a:off x="890587" y="776287"/>
          <a:ext cx="7362825" cy="5305425"/>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 2"/>
          <p:cNvPicPr>
            <a:picLocks noChangeAspect="1"/>
          </p:cNvPicPr>
          <p:nvPr/>
        </p:nvPicPr>
        <p:blipFill>
          <a:blip r:embed="rId4"/>
          <a:stretch>
            <a:fillRect/>
          </a:stretch>
        </p:blipFill>
        <p:spPr>
          <a:xfrm>
            <a:off x="1115616" y="1204393"/>
            <a:ext cx="7370703" cy="5316173"/>
          </a:xfrm>
          <a:prstGeom prst="rect">
            <a:avLst/>
          </a:prstGeom>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MS PGothic"/>
        <a:cs typeface="MS PGothic"/>
      </a:majorFont>
      <a:minorFont>
        <a:latin typeface="Arial"/>
        <a:ea typeface="MS PGothic"/>
        <a:cs typeface="MS PGothic"/>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MS PGothic" charset="0"/>
            <a:cs typeface="MS P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MS PGothic" charset="0"/>
            <a:cs typeface="MS PGothic"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8397</TotalTime>
  <Words>2262</Words>
  <Application>Microsoft Office PowerPoint</Application>
  <PresentationFormat>Affichage à l'écran (4:3)</PresentationFormat>
  <Paragraphs>345</Paragraphs>
  <Slides>44</Slides>
  <Notes>37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44</vt:i4>
      </vt:variant>
    </vt:vector>
  </HeadingPairs>
  <TitlesOfParts>
    <vt:vector size="54" baseType="lpstr">
      <vt:lpstr>MS PGothic</vt:lpstr>
      <vt:lpstr>MS PGothic</vt:lpstr>
      <vt:lpstr>Arial</vt:lpstr>
      <vt:lpstr>Cambria</vt:lpstr>
      <vt:lpstr>Copperplate</vt:lpstr>
      <vt:lpstr>Courier New</vt:lpstr>
      <vt:lpstr>Phosphate Solid</vt:lpstr>
      <vt:lpstr>Times New Roman</vt:lpstr>
      <vt:lpstr>Wingdings</vt:lpstr>
      <vt:lpstr>Modèle par défaut</vt:lpstr>
      <vt:lpstr>            BILAN ANNUEL 2021  Centre de Ressources Autisme   ALSACE  COS du 17 juin 2022 à Colmar CODIR 24 juin 2022 à l’Elsau</vt:lpstr>
      <vt:lpstr>Présentation PowerPoint</vt:lpstr>
      <vt:lpstr>  INFORMATIONS ET CONSEILS</vt:lpstr>
      <vt:lpstr>Nombre de demandes d’informations et de conseils  par catégorie de demandeurs </vt:lpstr>
      <vt:lpstr>Actions d’informations  par type d’informations </vt:lpstr>
      <vt:lpstr>Nombre d’actions d’informations  par catégorie d’usagers </vt:lpstr>
      <vt:lpstr>BILANS DIAGNOSTIQUES</vt:lpstr>
      <vt:lpstr>Présentation PowerPoint</vt:lpstr>
      <vt:lpstr>Origine des demandes de bilans</vt:lpstr>
      <vt:lpstr>Nombre de bilans ayant fait l’objet d’une restitution par type de diagnostics  CIM 10 avant 2020 / DSM V à partir de 2020</vt:lpstr>
      <vt:lpstr>Nombre de bilans selon l’âge des personnes diagnostiquées</vt:lpstr>
      <vt:lpstr>Présentation PowerPoint</vt:lpstr>
      <vt:lpstr>DOCUMENTATION</vt:lpstr>
      <vt:lpstr>Nombre de demandes  par catégorie d'usagers</vt:lpstr>
      <vt:lpstr>Thématique des demandes </vt:lpstr>
      <vt:lpstr>Nombre de documents prêtés</vt:lpstr>
      <vt:lpstr>Nombre de visites sur le site internet</vt:lpstr>
      <vt:lpstr>SENSIBILISATIONS / FORMATIONS  </vt:lpstr>
      <vt:lpstr>Sensibilisations / formations</vt:lpstr>
      <vt:lpstr>Nombre d’heures d’accueil  par type de stagiaires</vt:lpstr>
      <vt:lpstr>ANIMATION DE RESEAUX </vt:lpstr>
      <vt:lpstr>Réseaux départementaux</vt:lpstr>
      <vt:lpstr>Rencontres régionales et nationales</vt:lpstr>
      <vt:lpstr>RECHERCHE </vt:lpstr>
      <vt:lpstr>Projet psychoéducation  pour personnes avec TSA SDI</vt:lpstr>
      <vt:lpstr>DEMARCHE QUALITE</vt:lpstr>
      <vt:lpstr>Présentation PowerPoint</vt:lpstr>
      <vt:lpstr>PERSPECTIVES 2022</vt:lpstr>
      <vt:lpstr>Pôle Enfants Adolescents 67</vt:lpstr>
      <vt:lpstr>Présentation PowerPoint</vt:lpstr>
      <vt:lpstr>Présentation PowerPoint</vt:lpstr>
      <vt:lpstr>Pôle Enfants Adolescents 68</vt:lpstr>
      <vt:lpstr>Présentation PowerPoint</vt:lpstr>
      <vt:lpstr>Présentation PowerPoint</vt:lpstr>
      <vt:lpstr>Pôle Adultes 67</vt:lpstr>
      <vt:lpstr>Présentation PowerPoint</vt:lpstr>
      <vt:lpstr>Présentation PowerPoint</vt:lpstr>
      <vt:lpstr>Pôle Adultes 68</vt:lpstr>
      <vt:lpstr>Présentation PowerPoint</vt:lpstr>
      <vt:lpstr>AIDA</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D’ACTIVITES 2010 CRA ALSACE</dc:title>
  <dc:creator>cchabaux cbursztejn</dc:creator>
  <cp:lastModifiedBy>vansfabi</cp:lastModifiedBy>
  <cp:revision>803</cp:revision>
  <cp:lastPrinted>2020-07-02T14:26:21Z</cp:lastPrinted>
  <dcterms:created xsi:type="dcterms:W3CDTF">2011-03-15T09:33:48Z</dcterms:created>
  <dcterms:modified xsi:type="dcterms:W3CDTF">2022-06-09T14:14:24Z</dcterms:modified>
</cp:coreProperties>
</file>