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m" ContentType="application/vnd.ms-excel.sheet.macroEnabled.12"/>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embeddings/oleObject5.bin" ContentType="application/vnd.openxmlformats-officedocument.oleObject"/>
  <Override PartName="/ppt/notesSlides/notesSlide8.xml" ContentType="application/vnd.openxmlformats-officedocument.presentationml.notesSlide+xml"/>
  <Override PartName="/ppt/embeddings/oleObject6.bin" ContentType="application/vnd.openxmlformats-officedocument.oleObject"/>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7.bin" ContentType="application/vnd.openxmlformats-officedocument.oleObject"/>
  <Override PartName="/ppt/notesSlides/notesSlide11.xml" ContentType="application/vnd.openxmlformats-officedocument.presentationml.notesSlide+xml"/>
  <Override PartName="/ppt/embeddings/oleObject8.bin" ContentType="application/vnd.openxmlformats-officedocument.oleObject"/>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92" r:id="rId4"/>
    <p:sldId id="259" r:id="rId5"/>
    <p:sldId id="328" r:id="rId6"/>
    <p:sldId id="261" r:id="rId7"/>
    <p:sldId id="262" r:id="rId8"/>
    <p:sldId id="379" r:id="rId9"/>
    <p:sldId id="264" r:id="rId10"/>
    <p:sldId id="265" r:id="rId11"/>
    <p:sldId id="380" r:id="rId12"/>
    <p:sldId id="277" r:id="rId13"/>
    <p:sldId id="451" r:id="rId14"/>
    <p:sldId id="452" r:id="rId15"/>
    <p:sldId id="491" r:id="rId16"/>
    <p:sldId id="458" r:id="rId17"/>
    <p:sldId id="282" r:id="rId18"/>
    <p:sldId id="461" r:id="rId19"/>
    <p:sldId id="488" r:id="rId20"/>
    <p:sldId id="489" r:id="rId21"/>
    <p:sldId id="490" r:id="rId22"/>
    <p:sldId id="487" r:id="rId23"/>
    <p:sldId id="486" r:id="rId24"/>
    <p:sldId id="479" r:id="rId25"/>
    <p:sldId id="480" r:id="rId26"/>
    <p:sldId id="481" r:id="rId27"/>
    <p:sldId id="462" r:id="rId28"/>
    <p:sldId id="482" r:id="rId29"/>
    <p:sldId id="483" r:id="rId30"/>
    <p:sldId id="484" r:id="rId31"/>
    <p:sldId id="463" r:id="rId32"/>
    <p:sldId id="441" r:id="rId33"/>
    <p:sldId id="442" r:id="rId34"/>
    <p:sldId id="443" r:id="rId35"/>
    <p:sldId id="444" r:id="rId36"/>
    <p:sldId id="464" r:id="rId37"/>
    <p:sldId id="475" r:id="rId38"/>
    <p:sldId id="476" r:id="rId39"/>
    <p:sldId id="477" r:id="rId40"/>
    <p:sldId id="478" r:id="rId41"/>
    <p:sldId id="465" r:id="rId42"/>
    <p:sldId id="291" r:id="rId43"/>
    <p:sldId id="289" r:id="rId44"/>
    <p:sldId id="459" r:id="rId45"/>
    <p:sldId id="290" r:id="rId46"/>
    <p:sldId id="327" r:id="rId47"/>
    <p:sldId id="485" r:id="rId48"/>
  </p:sldIdLst>
  <p:sldSz cx="9144000" cy="6858000" type="screen4x3"/>
  <p:notesSz cx="6858000" cy="9926638"/>
  <p:defaultTextStyle>
    <a:defPPr>
      <a:defRPr lang="en-GB"/>
    </a:defPPr>
    <a:lvl1pPr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1pPr>
    <a:lvl2pPr marL="742950" indent="-28575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2pPr>
    <a:lvl3pPr marL="11430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3pPr>
    <a:lvl4pPr marL="16002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4pPr>
    <a:lvl5pPr marL="20574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5pPr>
    <a:lvl6pPr marL="2286000" algn="l" defTabSz="914400" rtl="0" eaLnBrk="1" latinLnBrk="0" hangingPunct="1">
      <a:defRPr sz="2000" b="1" kern="1200">
        <a:solidFill>
          <a:srgbClr val="333399"/>
        </a:solidFill>
        <a:latin typeface="Arial" pitchFamily="34" charset="0"/>
        <a:ea typeface="MS PGothic" pitchFamily="34" charset="-128"/>
        <a:cs typeface="Arial" pitchFamily="34" charset="0"/>
      </a:defRPr>
    </a:lvl6pPr>
    <a:lvl7pPr marL="2743200" algn="l" defTabSz="914400" rtl="0" eaLnBrk="1" latinLnBrk="0" hangingPunct="1">
      <a:defRPr sz="2000" b="1" kern="1200">
        <a:solidFill>
          <a:srgbClr val="333399"/>
        </a:solidFill>
        <a:latin typeface="Arial" pitchFamily="34" charset="0"/>
        <a:ea typeface="MS PGothic" pitchFamily="34" charset="-128"/>
        <a:cs typeface="Arial" pitchFamily="34" charset="0"/>
      </a:defRPr>
    </a:lvl7pPr>
    <a:lvl8pPr marL="3200400" algn="l" defTabSz="914400" rtl="0" eaLnBrk="1" latinLnBrk="0" hangingPunct="1">
      <a:defRPr sz="2000" b="1" kern="1200">
        <a:solidFill>
          <a:srgbClr val="333399"/>
        </a:solidFill>
        <a:latin typeface="Arial" pitchFamily="34" charset="0"/>
        <a:ea typeface="MS PGothic" pitchFamily="34" charset="-128"/>
        <a:cs typeface="Arial" pitchFamily="34" charset="0"/>
      </a:defRPr>
    </a:lvl8pPr>
    <a:lvl9pPr marL="3657600" algn="l" defTabSz="914400" rtl="0" eaLnBrk="1" latinLnBrk="0" hangingPunct="1">
      <a:defRPr sz="2000" b="1" kern="1200">
        <a:solidFill>
          <a:srgbClr val="333399"/>
        </a:solidFill>
        <a:latin typeface="Arial" pitchFamily="34" charset="0"/>
        <a:ea typeface="MS PGothic"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1">
          <p15:clr>
            <a:srgbClr val="A4A3A4"/>
          </p15:clr>
        </p15:guide>
        <p15:guide id="2" pos="2160">
          <p15:clr>
            <a:srgbClr val="A4A3A4"/>
          </p15:clr>
        </p15:guide>
        <p15:guide id="3" pos="217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080"/>
    <a:srgbClr val="800080"/>
    <a:srgbClr val="FF7E79"/>
    <a:srgbClr val="FF9C00"/>
    <a:srgbClr val="2DF2FF"/>
    <a:srgbClr val="00FDFF"/>
    <a:srgbClr val="CCECFF"/>
    <a:srgbClr val="941651"/>
    <a:srgbClr val="FF66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0"/>
    <p:restoredTop sz="92543"/>
  </p:normalViewPr>
  <p:slideViewPr>
    <p:cSldViewPr>
      <p:cViewPr varScale="1">
        <p:scale>
          <a:sx n="134" d="100"/>
          <a:sy n="134" d="100"/>
        </p:scale>
        <p:origin x="-904" y="-1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36" d="100"/>
        <a:sy n="36" d="100"/>
      </p:scale>
      <p:origin x="0" y="0"/>
    </p:cViewPr>
  </p:sorterViewPr>
  <p:notesViewPr>
    <p:cSldViewPr>
      <p:cViewPr varScale="1">
        <p:scale>
          <a:sx n="59" d="100"/>
          <a:sy n="59" d="100"/>
        </p:scale>
        <p:origin x="-1752" y="-72"/>
      </p:cViewPr>
      <p:guideLst>
        <p:guide orient="horz" pos="2881"/>
        <p:guide pos="2160"/>
        <p:guide pos="217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_prenant_en_charge_les_macros1.xlsm"/><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2.xlsx"/><Relationship Id="rId2" Type="http://schemas.microsoft.com/office/2011/relationships/chartStyle" Target="style3.xml"/><Relationship Id="rId3"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70328589086729"/>
          <c:y val="0.0313538371418408"/>
          <c:w val="0.821019715690025"/>
          <c:h val="0.896974029282284"/>
        </c:manualLayout>
      </c:layout>
      <c:barChart>
        <c:barDir val="col"/>
        <c:grouping val="percentStacked"/>
        <c:varyColors val="0"/>
        <c:ser>
          <c:idx val="0"/>
          <c:order val="0"/>
          <c:tx>
            <c:strRef>
              <c:f>Sheet1!$A$2</c:f>
              <c:strCache>
                <c:ptCount val="1"/>
                <c:pt idx="0">
                  <c:v>Autisme infantile</c:v>
                </c:pt>
              </c:strCache>
            </c:strRef>
          </c:tx>
          <c:spPr>
            <a:solidFill>
              <a:srgbClr val="FF9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Sheet1!$B$1:$H$1</c:f>
              <c:numCache>
                <c:formatCode>General</c:formatCode>
                <c:ptCount val="7"/>
                <c:pt idx="0">
                  <c:v>2014.0</c:v>
                </c:pt>
                <c:pt idx="1">
                  <c:v>2015.0</c:v>
                </c:pt>
                <c:pt idx="2">
                  <c:v>2016.0</c:v>
                </c:pt>
                <c:pt idx="3">
                  <c:v>2017.0</c:v>
                </c:pt>
                <c:pt idx="4">
                  <c:v>2018.0</c:v>
                </c:pt>
                <c:pt idx="5">
                  <c:v>2019.0</c:v>
                </c:pt>
                <c:pt idx="6">
                  <c:v>2020.0</c:v>
                </c:pt>
              </c:numCache>
            </c:numRef>
          </c:cat>
          <c:val>
            <c:numRef>
              <c:f>Sheet1!$B$2:$H$2</c:f>
              <c:numCache>
                <c:formatCode>General</c:formatCode>
                <c:ptCount val="7"/>
                <c:pt idx="0">
                  <c:v>43.0</c:v>
                </c:pt>
                <c:pt idx="1">
                  <c:v>59.0</c:v>
                </c:pt>
                <c:pt idx="2">
                  <c:v>57.0</c:v>
                </c:pt>
                <c:pt idx="3">
                  <c:v>61.0</c:v>
                </c:pt>
                <c:pt idx="4">
                  <c:v>57.0</c:v>
                </c:pt>
                <c:pt idx="5">
                  <c:v>52.0</c:v>
                </c:pt>
              </c:numCache>
            </c:numRef>
          </c:val>
          <c:extLst xmlns:c16r2="http://schemas.microsoft.com/office/drawing/2015/06/chart">
            <c:ext xmlns:c16="http://schemas.microsoft.com/office/drawing/2014/chart" uri="{C3380CC4-5D6E-409C-BE32-E72D297353CC}">
              <c16:uniqueId val="{00000000-1AF4-334A-9B3F-9F26DCA5883B}"/>
            </c:ext>
          </c:extLst>
        </c:ser>
        <c:ser>
          <c:idx val="1"/>
          <c:order val="1"/>
          <c:tx>
            <c:strRef>
              <c:f>Sheet1!$A$3</c:f>
              <c:strCache>
                <c:ptCount val="1"/>
                <c:pt idx="0">
                  <c:v>Autisme atypique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Sheet1!$B$1:$H$1</c:f>
              <c:numCache>
                <c:formatCode>General</c:formatCode>
                <c:ptCount val="7"/>
                <c:pt idx="0">
                  <c:v>2014.0</c:v>
                </c:pt>
                <c:pt idx="1">
                  <c:v>2015.0</c:v>
                </c:pt>
                <c:pt idx="2">
                  <c:v>2016.0</c:v>
                </c:pt>
                <c:pt idx="3">
                  <c:v>2017.0</c:v>
                </c:pt>
                <c:pt idx="4">
                  <c:v>2018.0</c:v>
                </c:pt>
                <c:pt idx="5">
                  <c:v>2019.0</c:v>
                </c:pt>
                <c:pt idx="6">
                  <c:v>2020.0</c:v>
                </c:pt>
              </c:numCache>
            </c:numRef>
          </c:cat>
          <c:val>
            <c:numRef>
              <c:f>Sheet1!$B$3:$H$3</c:f>
              <c:numCache>
                <c:formatCode>General</c:formatCode>
                <c:ptCount val="7"/>
                <c:pt idx="0">
                  <c:v>14.0</c:v>
                </c:pt>
                <c:pt idx="1">
                  <c:v>4.0</c:v>
                </c:pt>
                <c:pt idx="2">
                  <c:v>4.0</c:v>
                </c:pt>
                <c:pt idx="3">
                  <c:v>5.0</c:v>
                </c:pt>
                <c:pt idx="4">
                  <c:v>14.0</c:v>
                </c:pt>
                <c:pt idx="5">
                  <c:v>6.0</c:v>
                </c:pt>
              </c:numCache>
            </c:numRef>
          </c:val>
          <c:extLst xmlns:c16r2="http://schemas.microsoft.com/office/drawing/2015/06/chart">
            <c:ext xmlns:c16="http://schemas.microsoft.com/office/drawing/2014/chart" uri="{C3380CC4-5D6E-409C-BE32-E72D297353CC}">
              <c16:uniqueId val="{00000001-1AF4-334A-9B3F-9F26DCA5883B}"/>
            </c:ext>
          </c:extLst>
        </c:ser>
        <c:ser>
          <c:idx val="2"/>
          <c:order val="2"/>
          <c:tx>
            <c:strRef>
              <c:f>Sheet1!$A$4</c:f>
              <c:strCache>
                <c:ptCount val="1"/>
                <c:pt idx="0">
                  <c:v>Trouble désintégratif</c:v>
                </c:pt>
              </c:strCache>
            </c:strRef>
          </c:tx>
          <c:spPr>
            <a:solidFill>
              <a:schemeClr val="accent3">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Sheet1!$B$1:$H$1</c:f>
              <c:numCache>
                <c:formatCode>General</c:formatCode>
                <c:ptCount val="7"/>
                <c:pt idx="0">
                  <c:v>2014.0</c:v>
                </c:pt>
                <c:pt idx="1">
                  <c:v>2015.0</c:v>
                </c:pt>
                <c:pt idx="2">
                  <c:v>2016.0</c:v>
                </c:pt>
                <c:pt idx="3">
                  <c:v>2017.0</c:v>
                </c:pt>
                <c:pt idx="4">
                  <c:v>2018.0</c:v>
                </c:pt>
                <c:pt idx="5">
                  <c:v>2019.0</c:v>
                </c:pt>
                <c:pt idx="6">
                  <c:v>2020.0</c:v>
                </c:pt>
              </c:numCache>
            </c:numRef>
          </c:cat>
          <c:val>
            <c:numRef>
              <c:f>Sheet1!$B$4:$H$4</c:f>
              <c:numCache>
                <c:formatCode>General</c:formatCode>
                <c:ptCount val="7"/>
                <c:pt idx="0">
                  <c:v>0.0</c:v>
                </c:pt>
                <c:pt idx="1">
                  <c:v>0.0</c:v>
                </c:pt>
                <c:pt idx="2">
                  <c:v>0.0</c:v>
                </c:pt>
                <c:pt idx="3">
                  <c:v>1.0</c:v>
                </c:pt>
                <c:pt idx="4">
                  <c:v>0.0</c:v>
                </c:pt>
                <c:pt idx="5">
                  <c:v>1.0</c:v>
                </c:pt>
              </c:numCache>
            </c:numRef>
          </c:val>
          <c:extLst xmlns:c16r2="http://schemas.microsoft.com/office/drawing/2015/06/chart">
            <c:ext xmlns:c16="http://schemas.microsoft.com/office/drawing/2014/chart" uri="{C3380CC4-5D6E-409C-BE32-E72D297353CC}">
              <c16:uniqueId val="{00000002-1AF4-334A-9B3F-9F26DCA5883B}"/>
            </c:ext>
          </c:extLst>
        </c:ser>
        <c:ser>
          <c:idx val="3"/>
          <c:order val="3"/>
          <c:tx>
            <c:strRef>
              <c:f>Sheet1!$A$5</c:f>
              <c:strCache>
                <c:ptCount val="1"/>
                <c:pt idx="0">
                  <c:v>Syndrome d'Asperger</c:v>
                </c:pt>
              </c:strCache>
            </c:strRef>
          </c:tx>
          <c:spPr>
            <a:solidFill>
              <a:srgbClr val="00B0F0"/>
            </a:solidFill>
            <a:ln>
              <a:noFill/>
            </a:ln>
            <a:effectLst/>
          </c:spPr>
          <c:invertIfNegative val="0"/>
          <c:dPt>
            <c:idx val="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1-EB43-8542-B269-7872EAFFE4C7}"/>
              </c:ext>
            </c:extLst>
          </c:dPt>
          <c:dLbls>
            <c:dLbl>
              <c:idx val="6"/>
              <c:layout/>
              <c:tx>
                <c:rich>
                  <a:bodyPr/>
                  <a:lstStyle/>
                  <a:p>
                    <a:r>
                      <a:rPr lang="en-US" dirty="0"/>
                      <a:t>TSA</a:t>
                    </a:r>
                  </a:p>
                  <a:p>
                    <a:r>
                      <a:rPr lang="en-US" dirty="0"/>
                      <a:t>(147)</a:t>
                    </a:r>
                  </a:p>
                  <a:p>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B43-8542-B269-7872EAFFE4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Sheet1!$B$1:$H$1</c:f>
              <c:numCache>
                <c:formatCode>General</c:formatCode>
                <c:ptCount val="7"/>
                <c:pt idx="0">
                  <c:v>2014.0</c:v>
                </c:pt>
                <c:pt idx="1">
                  <c:v>2015.0</c:v>
                </c:pt>
                <c:pt idx="2">
                  <c:v>2016.0</c:v>
                </c:pt>
                <c:pt idx="3">
                  <c:v>2017.0</c:v>
                </c:pt>
                <c:pt idx="4">
                  <c:v>2018.0</c:v>
                </c:pt>
                <c:pt idx="5">
                  <c:v>2019.0</c:v>
                </c:pt>
                <c:pt idx="6">
                  <c:v>2020.0</c:v>
                </c:pt>
              </c:numCache>
            </c:numRef>
          </c:cat>
          <c:val>
            <c:numRef>
              <c:f>Sheet1!$B$5:$H$5</c:f>
              <c:numCache>
                <c:formatCode>General</c:formatCode>
                <c:ptCount val="7"/>
                <c:pt idx="0">
                  <c:v>10.0</c:v>
                </c:pt>
                <c:pt idx="1">
                  <c:v>28.0</c:v>
                </c:pt>
                <c:pt idx="2">
                  <c:v>20.0</c:v>
                </c:pt>
                <c:pt idx="3">
                  <c:v>23.0</c:v>
                </c:pt>
                <c:pt idx="4">
                  <c:v>37.0</c:v>
                </c:pt>
                <c:pt idx="5">
                  <c:v>45.0</c:v>
                </c:pt>
                <c:pt idx="6">
                  <c:v>147.0</c:v>
                </c:pt>
              </c:numCache>
            </c:numRef>
          </c:val>
          <c:extLst xmlns:c16r2="http://schemas.microsoft.com/office/drawing/2015/06/chart">
            <c:ext xmlns:c16="http://schemas.microsoft.com/office/drawing/2014/chart" uri="{C3380CC4-5D6E-409C-BE32-E72D297353CC}">
              <c16:uniqueId val="{00000003-1AF4-334A-9B3F-9F26DCA5883B}"/>
            </c:ext>
          </c:extLst>
        </c:ser>
        <c:ser>
          <c:idx val="4"/>
          <c:order val="4"/>
          <c:tx>
            <c:strRef>
              <c:f>Sheet1!$A$6</c:f>
              <c:strCache>
                <c:ptCount val="1"/>
                <c:pt idx="0">
                  <c:v>Autres TED</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Sheet1!$B$1:$H$1</c:f>
              <c:numCache>
                <c:formatCode>General</c:formatCode>
                <c:ptCount val="7"/>
                <c:pt idx="0">
                  <c:v>2014.0</c:v>
                </c:pt>
                <c:pt idx="1">
                  <c:v>2015.0</c:v>
                </c:pt>
                <c:pt idx="2">
                  <c:v>2016.0</c:v>
                </c:pt>
                <c:pt idx="3">
                  <c:v>2017.0</c:v>
                </c:pt>
                <c:pt idx="4">
                  <c:v>2018.0</c:v>
                </c:pt>
                <c:pt idx="5">
                  <c:v>2019.0</c:v>
                </c:pt>
                <c:pt idx="6">
                  <c:v>2020.0</c:v>
                </c:pt>
              </c:numCache>
            </c:numRef>
          </c:cat>
          <c:val>
            <c:numRef>
              <c:f>Sheet1!$B$6:$H$6</c:f>
              <c:numCache>
                <c:formatCode>General</c:formatCode>
                <c:ptCount val="7"/>
                <c:pt idx="0">
                  <c:v>22.0</c:v>
                </c:pt>
                <c:pt idx="1">
                  <c:v>24.0</c:v>
                </c:pt>
                <c:pt idx="2">
                  <c:v>37.0</c:v>
                </c:pt>
                <c:pt idx="3">
                  <c:v>34.0</c:v>
                </c:pt>
                <c:pt idx="4">
                  <c:v>22.0</c:v>
                </c:pt>
                <c:pt idx="5">
                  <c:v>22.0</c:v>
                </c:pt>
              </c:numCache>
            </c:numRef>
          </c:val>
          <c:extLst xmlns:c16r2="http://schemas.microsoft.com/office/drawing/2015/06/chart">
            <c:ext xmlns:c16="http://schemas.microsoft.com/office/drawing/2014/chart" uri="{C3380CC4-5D6E-409C-BE32-E72D297353CC}">
              <c16:uniqueId val="{00000004-1AF4-334A-9B3F-9F26DCA5883B}"/>
            </c:ext>
          </c:extLst>
        </c:ser>
        <c:ser>
          <c:idx val="6"/>
          <c:order val="5"/>
          <c:tx>
            <c:strRef>
              <c:f>Sheet1!$A$7</c:f>
              <c:strCache>
                <c:ptCount val="1"/>
                <c:pt idx="0">
                  <c:v>Non TED</c:v>
                </c:pt>
              </c:strCache>
            </c:strRef>
          </c:tx>
          <c:spPr>
            <a:solidFill>
              <a:srgbClr val="FF7E79"/>
            </a:solidFill>
            <a:ln>
              <a:noFill/>
            </a:ln>
            <a:effectLst/>
          </c:spPr>
          <c:invertIfNegative val="0"/>
          <c:dLbls>
            <c:dLbl>
              <c:idx val="6"/>
              <c:layout/>
              <c:tx>
                <c:rich>
                  <a:bodyPr/>
                  <a:lstStyle/>
                  <a:p>
                    <a:r>
                      <a:rPr lang="en-US" dirty="0"/>
                      <a:t>Non</a:t>
                    </a:r>
                  </a:p>
                  <a:p>
                    <a:r>
                      <a:rPr lang="en-US" dirty="0"/>
                      <a:t>TSA</a:t>
                    </a:r>
                  </a:p>
                  <a:p>
                    <a:r>
                      <a:rPr lang="en-US" dirty="0"/>
                      <a:t>(75)</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B43-8542-B269-7872EAFFE4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Sheet1!$B$1:$H$1</c:f>
              <c:numCache>
                <c:formatCode>General</c:formatCode>
                <c:ptCount val="7"/>
                <c:pt idx="0">
                  <c:v>2014.0</c:v>
                </c:pt>
                <c:pt idx="1">
                  <c:v>2015.0</c:v>
                </c:pt>
                <c:pt idx="2">
                  <c:v>2016.0</c:v>
                </c:pt>
                <c:pt idx="3">
                  <c:v>2017.0</c:v>
                </c:pt>
                <c:pt idx="4">
                  <c:v>2018.0</c:v>
                </c:pt>
                <c:pt idx="5">
                  <c:v>2019.0</c:v>
                </c:pt>
                <c:pt idx="6">
                  <c:v>2020.0</c:v>
                </c:pt>
              </c:numCache>
            </c:numRef>
          </c:cat>
          <c:val>
            <c:numRef>
              <c:f>Sheet1!$B$7:$H$7</c:f>
              <c:numCache>
                <c:formatCode>General</c:formatCode>
                <c:ptCount val="7"/>
                <c:pt idx="0">
                  <c:v>23.0</c:v>
                </c:pt>
                <c:pt idx="1">
                  <c:v>24.0</c:v>
                </c:pt>
                <c:pt idx="2">
                  <c:v>43.0</c:v>
                </c:pt>
                <c:pt idx="3">
                  <c:v>51.0</c:v>
                </c:pt>
                <c:pt idx="4">
                  <c:v>33.0</c:v>
                </c:pt>
                <c:pt idx="5">
                  <c:v>44.0</c:v>
                </c:pt>
                <c:pt idx="6">
                  <c:v>75.0</c:v>
                </c:pt>
              </c:numCache>
            </c:numRef>
          </c:val>
          <c:extLst xmlns:c16r2="http://schemas.microsoft.com/office/drawing/2015/06/chart">
            <c:ext xmlns:c16="http://schemas.microsoft.com/office/drawing/2014/chart" uri="{C3380CC4-5D6E-409C-BE32-E72D297353CC}">
              <c16:uniqueId val="{00000005-1AF4-334A-9B3F-9F26DCA5883B}"/>
            </c:ext>
          </c:extLst>
        </c:ser>
        <c:dLbls>
          <c:dLblPos val="ctr"/>
          <c:showLegendKey val="0"/>
          <c:showVal val="1"/>
          <c:showCatName val="0"/>
          <c:showSerName val="0"/>
          <c:showPercent val="0"/>
          <c:showBubbleSize val="0"/>
        </c:dLbls>
        <c:gapWidth val="79"/>
        <c:overlap val="100"/>
        <c:axId val="2113689592"/>
        <c:axId val="2113693560"/>
      </c:barChart>
      <c:catAx>
        <c:axId val="2113689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cap="all" spc="120" normalizeH="0" baseline="0">
                <a:solidFill>
                  <a:schemeClr val="tx1"/>
                </a:solidFill>
                <a:latin typeface="+mn-lt"/>
                <a:ea typeface="+mn-ea"/>
                <a:cs typeface="+mn-cs"/>
              </a:defRPr>
            </a:pPr>
            <a:endParaRPr lang="fr-FR"/>
          </a:p>
        </c:txPr>
        <c:crossAx val="2113693560"/>
        <c:crosses val="autoZero"/>
        <c:auto val="1"/>
        <c:lblAlgn val="ctr"/>
        <c:lblOffset val="100"/>
        <c:tickLblSkip val="1"/>
        <c:tickMarkSkip val="1"/>
        <c:noMultiLvlLbl val="0"/>
      </c:catAx>
      <c:valAx>
        <c:axId val="2113693560"/>
        <c:scaling>
          <c:orientation val="minMax"/>
        </c:scaling>
        <c:delete val="1"/>
        <c:axPos val="l"/>
        <c:numFmt formatCode="0%" sourceLinked="0"/>
        <c:majorTickMark val="none"/>
        <c:minorTickMark val="none"/>
        <c:tickLblPos val="nextTo"/>
        <c:crossAx val="2113689592"/>
        <c:crosses val="autoZero"/>
        <c:crossBetween val="between"/>
      </c:valAx>
      <c:spPr>
        <a:noFill/>
        <a:ln>
          <a:noFill/>
        </a:ln>
        <a:effectLst/>
      </c:spPr>
    </c:plotArea>
    <c:legend>
      <c:legendPos val="r"/>
      <c:layout>
        <c:manualLayout>
          <c:xMode val="edge"/>
          <c:yMode val="edge"/>
          <c:x val="0.845794839243628"/>
          <c:y val="0.0123799402773367"/>
          <c:w val="0.154205160756372"/>
          <c:h val="0.9638384996841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64907779526086"/>
          <c:y val="0.0316227567074232"/>
          <c:w val="0.896355879827753"/>
          <c:h val="0.895055492184555"/>
        </c:manualLayout>
      </c:layout>
      <c:barChart>
        <c:barDir val="col"/>
        <c:grouping val="clustered"/>
        <c:varyColors val="0"/>
        <c:ser>
          <c:idx val="0"/>
          <c:order val="0"/>
          <c:spPr>
            <a:solidFill>
              <a:srgbClr val="00B050"/>
            </a:solidFill>
            <a:ln>
              <a:noFill/>
            </a:ln>
            <a:effectLst/>
          </c:spPr>
          <c:invertIfNegative val="0"/>
          <c:dPt>
            <c:idx val="0"/>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0-DDB6-0242-9711-B5A5FCAA2ECE}"/>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DDB6-0242-9711-B5A5FCAA2ECE}"/>
              </c:ext>
            </c:extLst>
          </c:dPt>
          <c:dPt>
            <c:idx val="3"/>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2-DDB6-0242-9711-B5A5FCAA2EC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Feuil1!$B$1:$E$1</c:f>
              <c:strCache>
                <c:ptCount val="4"/>
                <c:pt idx="0">
                  <c:v>2017</c:v>
                </c:pt>
                <c:pt idx="1">
                  <c:v>2018</c:v>
                </c:pt>
                <c:pt idx="2">
                  <c:v>2019</c:v>
                </c:pt>
                <c:pt idx="3">
                  <c:v>2020</c:v>
                </c:pt>
              </c:strCache>
            </c:strRef>
          </c:cat>
          <c:val>
            <c:numRef>
              <c:f>Feuil1!$B$2:$E$2</c:f>
              <c:numCache>
                <c:formatCode>General</c:formatCode>
                <c:ptCount val="4"/>
                <c:pt idx="0">
                  <c:v>21787.0</c:v>
                </c:pt>
                <c:pt idx="1">
                  <c:v>33464.0</c:v>
                </c:pt>
                <c:pt idx="2">
                  <c:v>41507.0</c:v>
                </c:pt>
                <c:pt idx="3">
                  <c:v>38376.0</c:v>
                </c:pt>
              </c:numCache>
            </c:numRef>
          </c:val>
          <c:extLst xmlns:c16r2="http://schemas.microsoft.com/office/drawing/2015/06/chart">
            <c:ext xmlns:c16="http://schemas.microsoft.com/office/drawing/2014/chart" uri="{C3380CC4-5D6E-409C-BE32-E72D297353CC}">
              <c16:uniqueId val="{00000000-D001-C449-8647-C149860B9E16}"/>
            </c:ext>
          </c:extLst>
        </c:ser>
        <c:dLbls>
          <c:dLblPos val="outEnd"/>
          <c:showLegendKey val="0"/>
          <c:showVal val="1"/>
          <c:showCatName val="0"/>
          <c:showSerName val="0"/>
          <c:showPercent val="0"/>
          <c:showBubbleSize val="0"/>
        </c:dLbls>
        <c:gapWidth val="219"/>
        <c:overlap val="-27"/>
        <c:axId val="2116610280"/>
        <c:axId val="2115078824"/>
      </c:barChart>
      <c:catAx>
        <c:axId val="211661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15078824"/>
        <c:crosses val="autoZero"/>
        <c:auto val="1"/>
        <c:lblAlgn val="ctr"/>
        <c:lblOffset val="100"/>
        <c:noMultiLvlLbl val="0"/>
      </c:catAx>
      <c:valAx>
        <c:axId val="2115078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166102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2547"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t" anchorCtr="0" compatLnSpc="1">
            <a:prstTxWarp prst="textNoShape">
              <a:avLst/>
            </a:prstTxWarp>
          </a:bodyPr>
          <a:lstStyle>
            <a:lvl1pPr algn="l"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3" name="Rectangle 3"/>
          <p:cNvSpPr>
            <a:spLocks noGrp="1" noChangeArrowheads="1"/>
          </p:cNvSpPr>
          <p:nvPr>
            <p:ph type="dt" sz="quarter" idx="1"/>
          </p:nvPr>
        </p:nvSpPr>
        <p:spPr bwMode="auto">
          <a:xfrm>
            <a:off x="3883852" y="0"/>
            <a:ext cx="2972547"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t" anchorCtr="0" compatLnSpc="1">
            <a:prstTxWarp prst="textNoShape">
              <a:avLst/>
            </a:prstTxWarp>
          </a:bodyPr>
          <a:lstStyle>
            <a:lvl1pPr algn="r"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4" name="Rectangle 4"/>
          <p:cNvSpPr>
            <a:spLocks noGrp="1" noChangeArrowheads="1"/>
          </p:cNvSpPr>
          <p:nvPr>
            <p:ph type="ftr" sz="quarter" idx="2"/>
          </p:nvPr>
        </p:nvSpPr>
        <p:spPr bwMode="auto">
          <a:xfrm>
            <a:off x="0" y="9428242"/>
            <a:ext cx="2972547"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b" anchorCtr="0" compatLnSpc="1">
            <a:prstTxWarp prst="textNoShape">
              <a:avLst/>
            </a:prstTxWarp>
          </a:bodyPr>
          <a:lstStyle>
            <a:lvl1pPr algn="l"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5" name="Rectangle 5"/>
          <p:cNvSpPr>
            <a:spLocks noGrp="1" noChangeArrowheads="1"/>
          </p:cNvSpPr>
          <p:nvPr>
            <p:ph type="sldNum" sz="quarter" idx="3"/>
          </p:nvPr>
        </p:nvSpPr>
        <p:spPr bwMode="auto">
          <a:xfrm>
            <a:off x="3883852" y="9428242"/>
            <a:ext cx="2972547"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b" anchorCtr="0" compatLnSpc="1">
            <a:prstTxWarp prst="textNoShape">
              <a:avLst/>
            </a:prstTxWarp>
          </a:bodyPr>
          <a:lstStyle>
            <a:lvl1pPr algn="r" defTabSz="448812" eaLnBrk="0" hangingPunct="0">
              <a:buClr>
                <a:srgbClr val="000000"/>
              </a:buClr>
              <a:buFont typeface="Times New Roman" pitchFamily="18" charset="0"/>
              <a:buNone/>
              <a:defRPr sz="1200" b="0">
                <a:solidFill>
                  <a:srgbClr val="000000"/>
                </a:solidFill>
                <a:cs typeface="+mn-cs"/>
              </a:defRPr>
            </a:lvl1pPr>
          </a:lstStyle>
          <a:p>
            <a:pPr>
              <a:defRPr/>
            </a:pPr>
            <a:fld id="{FBC47772-5D06-4145-9FA4-F4A2490D9035}" type="slidenum">
              <a:rPr lang="fr-FR" altLang="fr-FR"/>
              <a:pPr>
                <a:defRPr/>
              </a:pPr>
              <a:t>‹#›</a:t>
            </a:fld>
            <a:endParaRPr lang="fr-FR" altLang="fr-FR"/>
          </a:p>
        </p:txBody>
      </p:sp>
    </p:spTree>
    <p:extLst>
      <p:ext uri="{BB962C8B-B14F-4D97-AF65-F5344CB8AC3E}">
        <p14:creationId xmlns:p14="http://schemas.microsoft.com/office/powerpoint/2010/main" val="815971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1" y="0"/>
            <a:ext cx="6858000" cy="9926638"/>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8230" tIns="44115" rIns="88230" bIns="44115"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S PGothic" charset="0"/>
            </a:endParaRPr>
          </a:p>
        </p:txBody>
      </p:sp>
      <p:sp>
        <p:nvSpPr>
          <p:cNvPr id="2050" name="AutoShape 2"/>
          <p:cNvSpPr>
            <a:spLocks noChangeArrowheads="1"/>
          </p:cNvSpPr>
          <p:nvPr/>
        </p:nvSpPr>
        <p:spPr bwMode="auto">
          <a:xfrm>
            <a:off x="1" y="0"/>
            <a:ext cx="6859602" cy="9928226"/>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8230" tIns="44115" rIns="88230" bIns="44115"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S PGothic" charset="0"/>
            </a:endParaRPr>
          </a:p>
        </p:txBody>
      </p:sp>
      <p:sp>
        <p:nvSpPr>
          <p:cNvPr id="2051" name="Rectangle 3"/>
          <p:cNvSpPr>
            <a:spLocks noGrp="1" noChangeArrowheads="1"/>
          </p:cNvSpPr>
          <p:nvPr>
            <p:ph type="hdr"/>
          </p:nvPr>
        </p:nvSpPr>
        <p:spPr bwMode="auto">
          <a:xfrm>
            <a:off x="1" y="1"/>
            <a:ext cx="2970946" cy="49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lvl1pPr algn="l"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2" name="Rectangle 4"/>
          <p:cNvSpPr>
            <a:spLocks noGrp="1" noChangeArrowheads="1"/>
          </p:cNvSpPr>
          <p:nvPr>
            <p:ph type="dt"/>
          </p:nvPr>
        </p:nvSpPr>
        <p:spPr bwMode="auto">
          <a:xfrm>
            <a:off x="3885453" y="1"/>
            <a:ext cx="2970946" cy="49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lvl1pPr algn="r"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3" name="Rectangle 5"/>
          <p:cNvSpPr>
            <a:spLocks noGrp="1" noRot="1" noChangeAspect="1" noChangeArrowheads="1"/>
          </p:cNvSpPr>
          <p:nvPr>
            <p:ph type="sldImg"/>
          </p:nvPr>
        </p:nvSpPr>
        <p:spPr bwMode="auto">
          <a:xfrm>
            <a:off x="947738" y="746125"/>
            <a:ext cx="4960937" cy="37195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p>
      <p:sp>
        <p:nvSpPr>
          <p:cNvPr id="2054" name="Rectangle 6"/>
          <p:cNvSpPr>
            <a:spLocks noGrp="1" noChangeArrowheads="1"/>
          </p:cNvSpPr>
          <p:nvPr>
            <p:ph type="body"/>
          </p:nvPr>
        </p:nvSpPr>
        <p:spPr bwMode="auto">
          <a:xfrm>
            <a:off x="914508" y="4715710"/>
            <a:ext cx="5025783" cy="44649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p>
            <a:pPr lvl="0"/>
            <a:endParaRPr lang="fr-FR" noProof="0"/>
          </a:p>
        </p:txBody>
      </p:sp>
      <p:sp>
        <p:nvSpPr>
          <p:cNvPr id="2055" name="Rectangle 7"/>
          <p:cNvSpPr>
            <a:spLocks noGrp="1" noChangeArrowheads="1"/>
          </p:cNvSpPr>
          <p:nvPr>
            <p:ph type="ftr"/>
          </p:nvPr>
        </p:nvSpPr>
        <p:spPr bwMode="auto">
          <a:xfrm>
            <a:off x="1" y="9431418"/>
            <a:ext cx="2970946" cy="49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b" anchorCtr="0" compatLnSpc="1">
            <a:prstTxWarp prst="textNoShape">
              <a:avLst/>
            </a:prstTxWarp>
          </a:bodyPr>
          <a:lstStyle>
            <a:lvl1pPr algn="l"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6" name="Rectangle 8"/>
          <p:cNvSpPr>
            <a:spLocks noGrp="1" noChangeArrowheads="1"/>
          </p:cNvSpPr>
          <p:nvPr>
            <p:ph type="sldNum"/>
          </p:nvPr>
        </p:nvSpPr>
        <p:spPr bwMode="auto">
          <a:xfrm>
            <a:off x="3885453" y="9431418"/>
            <a:ext cx="2970946" cy="49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b" anchorCtr="0" compatLnSpc="1">
            <a:prstTxWarp prst="textNoShape">
              <a:avLst/>
            </a:prstTxWarp>
          </a:bodyPr>
          <a:lstStyle>
            <a:lvl1pPr algn="r"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cs typeface="+mn-cs"/>
              </a:defRPr>
            </a:lvl1pPr>
          </a:lstStyle>
          <a:p>
            <a:pPr>
              <a:defRPr/>
            </a:pPr>
            <a:fld id="{09D3B70C-CCF3-4328-B7CB-EE906C78FC75}" type="slidenum">
              <a:rPr lang="fr-FR" altLang="fr-FR"/>
              <a:pPr>
                <a:defRPr/>
              </a:pPr>
              <a:t>‹#›</a:t>
            </a:fld>
            <a:endParaRPr lang="fr-FR" altLang="fr-FR"/>
          </a:p>
        </p:txBody>
      </p:sp>
    </p:spTree>
    <p:extLst>
      <p:ext uri="{BB962C8B-B14F-4D97-AF65-F5344CB8AC3E}">
        <p14:creationId xmlns:p14="http://schemas.microsoft.com/office/powerpoint/2010/main" val="283293394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62370C44-867C-4D85-AD13-9B85BF8077BC}" type="slidenum">
              <a:rPr lang="fr-FR" altLang="fr-FR" sz="1200">
                <a:solidFill>
                  <a:srgbClr val="000000"/>
                </a:solidFill>
              </a:rPr>
              <a:pPr>
                <a:defRPr/>
              </a:pPr>
              <a:t>1</a:t>
            </a:fld>
            <a:endParaRPr lang="fr-FR" altLang="fr-FR" sz="1200">
              <a:solidFill>
                <a:srgbClr val="000000"/>
              </a:solidFill>
            </a:endParaRPr>
          </a:p>
        </p:txBody>
      </p:sp>
      <p:sp>
        <p:nvSpPr>
          <p:cNvPr id="39937"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9938"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975FB08C-57AF-4501-A37E-1985C3D65262}" type="slidenum">
              <a:rPr lang="fr-FR" altLang="fr-FR" sz="1200">
                <a:solidFill>
                  <a:srgbClr val="000000"/>
                </a:solidFill>
              </a:rPr>
              <a:pPr>
                <a:defRPr/>
              </a:pPr>
              <a:t>13</a:t>
            </a:fld>
            <a:endParaRPr lang="fr-FR" altLang="fr-FR" sz="1200">
              <a:solidFill>
                <a:srgbClr val="000000"/>
              </a:solidFill>
            </a:endParaRPr>
          </a:p>
        </p:txBody>
      </p:sp>
      <p:sp>
        <p:nvSpPr>
          <p:cNvPr id="62465"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2466"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ts val="434"/>
              </a:spcBef>
              <a:buClrTx/>
              <a:tabLst>
                <a:tab pos="0" algn="l"/>
                <a:tab pos="431962" algn="l"/>
                <a:tab pos="865455" algn="l"/>
                <a:tab pos="1298948" algn="l"/>
                <a:tab pos="1732442" algn="l"/>
                <a:tab pos="2165935" algn="l"/>
                <a:tab pos="2599429" algn="l"/>
                <a:tab pos="3032922" algn="l"/>
                <a:tab pos="3466416" algn="l"/>
                <a:tab pos="3899909" algn="l"/>
                <a:tab pos="4333403" algn="l"/>
                <a:tab pos="4766895" algn="l"/>
                <a:tab pos="5200389" algn="l"/>
                <a:tab pos="5633882" algn="l"/>
                <a:tab pos="6067376" algn="l"/>
                <a:tab pos="6500869" algn="l"/>
                <a:tab pos="6934363" algn="l"/>
                <a:tab pos="7367856" algn="l"/>
                <a:tab pos="7801350" algn="l"/>
                <a:tab pos="8234843" algn="l"/>
                <a:tab pos="8668336" algn="l"/>
              </a:tabLst>
              <a:defRPr/>
            </a:pPr>
            <a:endParaRPr lang="fr-FR" altLang="fr-FR"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A0B7007F-6DF5-48A2-9EEA-C01C3667D306}" type="slidenum">
              <a:rPr lang="fr-FR" altLang="fr-FR" sz="1200">
                <a:solidFill>
                  <a:srgbClr val="000000"/>
                </a:solidFill>
              </a:rPr>
              <a:pPr>
                <a:defRPr/>
              </a:pPr>
              <a:t>14</a:t>
            </a:fld>
            <a:endParaRPr lang="fr-FR" altLang="fr-FR" sz="1200">
              <a:solidFill>
                <a:srgbClr val="000000"/>
              </a:solidFill>
            </a:endParaRPr>
          </a:p>
        </p:txBody>
      </p:sp>
      <p:sp>
        <p:nvSpPr>
          <p:cNvPr id="63489"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3490"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17</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18</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309580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19</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3445273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20</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2335891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21</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3801185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22</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271675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23</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1113072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4A6DCC45-CBD0-3E43-B272-9317A03CBC8A}" type="slidenum">
              <a:rPr lang="fr-FR" smtClean="0">
                <a:latin typeface="Calibri" charset="0"/>
                <a:ea typeface="Microsoft YaHei" charset="0"/>
              </a:rPr>
              <a:pPr>
                <a:defRPr/>
              </a:pPr>
              <a:t>24</a:t>
            </a:fld>
            <a:endParaRPr lang="fr-FR">
              <a:latin typeface="Calibri" charset="0"/>
              <a:ea typeface="Microsoft YaHei" charset="0"/>
            </a:endParaRPr>
          </a:p>
        </p:txBody>
      </p:sp>
      <p:sp>
        <p:nvSpPr>
          <p:cNvPr id="16387" name="Rectangle 1"/>
          <p:cNvSpPr>
            <a:spLocks noGrp="1" noRot="1" noChangeAspect="1" noChangeArrowheads="1" noTextEdit="1"/>
          </p:cNvSpPr>
          <p:nvPr>
            <p:ph type="sldImg"/>
          </p:nvPr>
        </p:nvSpPr>
        <p:spPr>
          <a:xfrm>
            <a:off x="974725" y="1347788"/>
            <a:ext cx="4848225" cy="3636962"/>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a:spLocks noGrp="1" noChangeArrowheads="1"/>
          </p:cNvSpPr>
          <p:nvPr>
            <p:ph type="body" idx="1"/>
          </p:nvPr>
        </p:nvSpPr>
        <p:spPr>
          <a:xfrm>
            <a:off x="679450" y="5187358"/>
            <a:ext cx="5438775" cy="424294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fr-FR">
              <a:latin typeface="Times New Roman" charset="0"/>
            </a:endParaRPr>
          </a:p>
        </p:txBody>
      </p:sp>
    </p:spTree>
    <p:extLst>
      <p:ext uri="{BB962C8B-B14F-4D97-AF65-F5344CB8AC3E}">
        <p14:creationId xmlns:p14="http://schemas.microsoft.com/office/powerpoint/2010/main" val="324506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2349DD49-0817-44F7-B9FB-A3FBAC2DA67E}" type="slidenum">
              <a:rPr lang="fr-FR" altLang="fr-FR" sz="1200">
                <a:solidFill>
                  <a:srgbClr val="000000"/>
                </a:solidFill>
              </a:rPr>
              <a:pPr>
                <a:defRPr/>
              </a:pPr>
              <a:t>2</a:t>
            </a:fld>
            <a:endParaRPr lang="fr-FR" altLang="fr-FR" sz="1200">
              <a:solidFill>
                <a:srgbClr val="000000"/>
              </a:solidFill>
            </a:endParaRPr>
          </a:p>
        </p:txBody>
      </p:sp>
      <p:sp>
        <p:nvSpPr>
          <p:cNvPr id="409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2345E392-2236-F54D-8CAE-C9FFB13DB577}" type="slidenum">
              <a:rPr lang="fr-FR" smtClean="0">
                <a:latin typeface="Calibri" charset="0"/>
                <a:ea typeface="Microsoft YaHei" charset="0"/>
              </a:rPr>
              <a:pPr>
                <a:defRPr/>
              </a:pPr>
              <a:t>25</a:t>
            </a:fld>
            <a:endParaRPr lang="fr-FR">
              <a:latin typeface="Calibri" charset="0"/>
              <a:ea typeface="Microsoft YaHei" charset="0"/>
            </a:endParaRPr>
          </a:p>
        </p:txBody>
      </p:sp>
      <p:sp>
        <p:nvSpPr>
          <p:cNvPr id="18435" name="Rectangle 1"/>
          <p:cNvSpPr>
            <a:spLocks noGrp="1" noRot="1" noChangeAspect="1" noChangeArrowheads="1" noTextEdit="1"/>
          </p:cNvSpPr>
          <p:nvPr>
            <p:ph type="sldImg"/>
          </p:nvPr>
        </p:nvSpPr>
        <p:spPr>
          <a:xfrm>
            <a:off x="974725" y="1347788"/>
            <a:ext cx="4848225" cy="3636962"/>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679450" y="5187358"/>
            <a:ext cx="5438775" cy="424294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fr-FR">
              <a:latin typeface="Times New Roman" charset="0"/>
            </a:endParaRPr>
          </a:p>
        </p:txBody>
      </p:sp>
    </p:spTree>
    <p:extLst>
      <p:ext uri="{BB962C8B-B14F-4D97-AF65-F5344CB8AC3E}">
        <p14:creationId xmlns:p14="http://schemas.microsoft.com/office/powerpoint/2010/main" val="3846177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7E8BB3F4-1959-DF44-89A5-E520FF38D754}" type="slidenum">
              <a:rPr lang="fr-FR" smtClean="0">
                <a:latin typeface="Calibri" charset="0"/>
                <a:ea typeface="Microsoft YaHei" charset="0"/>
              </a:rPr>
              <a:pPr>
                <a:defRPr/>
              </a:pPr>
              <a:t>26</a:t>
            </a:fld>
            <a:endParaRPr lang="fr-FR">
              <a:latin typeface="Calibri" charset="0"/>
              <a:ea typeface="Microsoft YaHei" charset="0"/>
            </a:endParaRPr>
          </a:p>
        </p:txBody>
      </p:sp>
      <p:sp>
        <p:nvSpPr>
          <p:cNvPr id="22531" name="Rectangle 1"/>
          <p:cNvSpPr>
            <a:spLocks noGrp="1" noRot="1" noChangeAspect="1" noChangeArrowheads="1" noTextEdit="1"/>
          </p:cNvSpPr>
          <p:nvPr>
            <p:ph type="sldImg"/>
          </p:nvPr>
        </p:nvSpPr>
        <p:spPr>
          <a:xfrm>
            <a:off x="974725" y="1347788"/>
            <a:ext cx="4848225" cy="3636962"/>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679450" y="5187358"/>
            <a:ext cx="5438775" cy="424294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fr-FR">
              <a:latin typeface="Times New Roman" charset="0"/>
            </a:endParaRPr>
          </a:p>
        </p:txBody>
      </p:sp>
    </p:spTree>
    <p:extLst>
      <p:ext uri="{BB962C8B-B14F-4D97-AF65-F5344CB8AC3E}">
        <p14:creationId xmlns:p14="http://schemas.microsoft.com/office/powerpoint/2010/main" val="661505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27</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243909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31</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2468877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36</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3242444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41</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1968715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xmlns="" id="{06F60259-F79E-964F-A998-D0972831FD74}"/>
              </a:ext>
            </a:extLst>
          </p:cNvPr>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4939BBE2-4EF2-5045-978A-923110D776B9}" type="slidenum">
              <a:rPr lang="fr-FR" altLang="fr-FR" sz="1200">
                <a:solidFill>
                  <a:srgbClr val="000000"/>
                </a:solidFill>
              </a:rPr>
              <a:pPr/>
              <a:t>42</a:t>
            </a:fld>
            <a:endParaRPr lang="fr-FR" altLang="fr-FR" sz="1200">
              <a:solidFill>
                <a:srgbClr val="000000"/>
              </a:solidFill>
            </a:endParaRPr>
          </a:p>
        </p:txBody>
      </p:sp>
      <p:sp>
        <p:nvSpPr>
          <p:cNvPr id="73729" name="Text Box 1">
            <a:extLst>
              <a:ext uri="{FF2B5EF4-FFF2-40B4-BE49-F238E27FC236}">
                <a16:creationId xmlns:a16="http://schemas.microsoft.com/office/drawing/2014/main" xmlns="" id="{0EC204D4-C0B1-484B-9471-A50D77876604}"/>
              </a:ext>
            </a:extLst>
          </p:cNvPr>
          <p:cNvSpPr>
            <a:spLocks noGrp="1" noRot="1" noChangeAspect="1" noChangeArrowheads="1"/>
          </p:cNvSpPr>
          <p:nvPr>
            <p:ph type="sldImg"/>
          </p:nvPr>
        </p:nvSpPr>
        <p:spPr>
          <a:xfrm>
            <a:off x="990600" y="768350"/>
            <a:ext cx="5118100" cy="38385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a:extLst>
              <a:ext uri="{FF2B5EF4-FFF2-40B4-BE49-F238E27FC236}">
                <a16:creationId xmlns:a16="http://schemas.microsoft.com/office/drawing/2014/main" xmlns="" id="{AE0F0689-438E-5A4B-8736-E0EF7D85AB2D}"/>
              </a:ext>
            </a:extLst>
          </p:cNvPr>
          <p:cNvSpPr>
            <a:spLocks noGrp="1" noChangeArrowheads="1"/>
          </p:cNvSpPr>
          <p:nvPr>
            <p:ph type="body" idx="1"/>
          </p:nvPr>
        </p:nvSpPr>
        <p:spPr>
          <a:xfrm>
            <a:off x="946150" y="4862513"/>
            <a:ext cx="52085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3189973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xmlns="" id="{435B2DD4-DB2D-EE41-AA75-203BF1E68641}"/>
              </a:ext>
            </a:extLst>
          </p:cNvPr>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A8A5C546-63F3-FD4E-9A47-D8FD131B67CD}" type="slidenum">
              <a:rPr lang="fr-FR" altLang="fr-FR" sz="1200">
                <a:solidFill>
                  <a:srgbClr val="000000"/>
                </a:solidFill>
              </a:rPr>
              <a:pPr/>
              <a:t>43</a:t>
            </a:fld>
            <a:endParaRPr lang="fr-FR" altLang="fr-FR" sz="1200">
              <a:solidFill>
                <a:srgbClr val="000000"/>
              </a:solidFill>
            </a:endParaRPr>
          </a:p>
        </p:txBody>
      </p:sp>
      <p:sp>
        <p:nvSpPr>
          <p:cNvPr id="73729" name="Text Box 1">
            <a:extLst>
              <a:ext uri="{FF2B5EF4-FFF2-40B4-BE49-F238E27FC236}">
                <a16:creationId xmlns:a16="http://schemas.microsoft.com/office/drawing/2014/main" xmlns="" id="{90E49015-A8A4-9C4B-BFBE-D89B4F101544}"/>
              </a:ext>
            </a:extLst>
          </p:cNvPr>
          <p:cNvSpPr>
            <a:spLocks noGrp="1" noRot="1" noChangeAspect="1" noChangeArrowheads="1"/>
          </p:cNvSpPr>
          <p:nvPr>
            <p:ph type="sldImg"/>
          </p:nvPr>
        </p:nvSpPr>
        <p:spPr>
          <a:xfrm>
            <a:off x="990600" y="768350"/>
            <a:ext cx="5118100" cy="38385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a:extLst>
              <a:ext uri="{FF2B5EF4-FFF2-40B4-BE49-F238E27FC236}">
                <a16:creationId xmlns:a16="http://schemas.microsoft.com/office/drawing/2014/main" xmlns="" id="{B66922F3-975A-484B-B034-B1F7F5CE9A16}"/>
              </a:ext>
            </a:extLst>
          </p:cNvPr>
          <p:cNvSpPr>
            <a:spLocks noGrp="1" noChangeArrowheads="1"/>
          </p:cNvSpPr>
          <p:nvPr>
            <p:ph type="body" idx="1"/>
          </p:nvPr>
        </p:nvSpPr>
        <p:spPr>
          <a:xfrm>
            <a:off x="946150" y="4862513"/>
            <a:ext cx="52085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864699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xmlns="" id="{87145F77-EDD7-6E45-B2E7-A153D36B15B0}"/>
              </a:ext>
            </a:extLst>
          </p:cNvPr>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FDF33298-7FF1-354E-92E0-8497B0BDBD85}" type="slidenum">
              <a:rPr lang="fr-FR" altLang="fr-FR" sz="1200">
                <a:solidFill>
                  <a:srgbClr val="000000"/>
                </a:solidFill>
              </a:rPr>
              <a:pPr/>
              <a:t>44</a:t>
            </a:fld>
            <a:endParaRPr lang="fr-FR" altLang="fr-FR" sz="1200">
              <a:solidFill>
                <a:srgbClr val="000000"/>
              </a:solidFill>
            </a:endParaRPr>
          </a:p>
        </p:txBody>
      </p:sp>
      <p:sp>
        <p:nvSpPr>
          <p:cNvPr id="73729" name="Text Box 1">
            <a:extLst>
              <a:ext uri="{FF2B5EF4-FFF2-40B4-BE49-F238E27FC236}">
                <a16:creationId xmlns:a16="http://schemas.microsoft.com/office/drawing/2014/main" xmlns="" id="{191ADE0A-2DF6-0F41-BD5D-25D45E427425}"/>
              </a:ext>
            </a:extLst>
          </p:cNvPr>
          <p:cNvSpPr>
            <a:spLocks noGrp="1" noRot="1" noChangeAspect="1" noChangeArrowheads="1"/>
          </p:cNvSpPr>
          <p:nvPr>
            <p:ph type="sldImg"/>
          </p:nvPr>
        </p:nvSpPr>
        <p:spPr>
          <a:xfrm>
            <a:off x="990600" y="768350"/>
            <a:ext cx="5118100" cy="38385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a:extLst>
              <a:ext uri="{FF2B5EF4-FFF2-40B4-BE49-F238E27FC236}">
                <a16:creationId xmlns:a16="http://schemas.microsoft.com/office/drawing/2014/main" xmlns="" id="{0E3E4E77-5630-A74B-97FA-F854939608B3}"/>
              </a:ext>
            </a:extLst>
          </p:cNvPr>
          <p:cNvSpPr>
            <a:spLocks noGrp="1" noChangeArrowheads="1"/>
          </p:cNvSpPr>
          <p:nvPr>
            <p:ph type="body" idx="1"/>
          </p:nvPr>
        </p:nvSpPr>
        <p:spPr>
          <a:xfrm>
            <a:off x="946150" y="4862513"/>
            <a:ext cx="52085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1107454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xmlns="" id="{148B6FC1-9B57-2D45-ADEC-09D3C62F793B}"/>
              </a:ext>
            </a:extLst>
          </p:cNvPr>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1AF6101F-E104-1340-BFE7-98DDE36795A6}" type="slidenum">
              <a:rPr lang="fr-FR" altLang="fr-FR" sz="1200">
                <a:solidFill>
                  <a:srgbClr val="000000"/>
                </a:solidFill>
              </a:rPr>
              <a:pPr/>
              <a:t>45</a:t>
            </a:fld>
            <a:endParaRPr lang="fr-FR" altLang="fr-FR" sz="1200">
              <a:solidFill>
                <a:srgbClr val="000000"/>
              </a:solidFill>
            </a:endParaRPr>
          </a:p>
        </p:txBody>
      </p:sp>
      <p:sp>
        <p:nvSpPr>
          <p:cNvPr id="73729" name="Text Box 1">
            <a:extLst>
              <a:ext uri="{FF2B5EF4-FFF2-40B4-BE49-F238E27FC236}">
                <a16:creationId xmlns:a16="http://schemas.microsoft.com/office/drawing/2014/main" xmlns="" id="{279966EA-AF3F-1045-82DB-7C810339A37C}"/>
              </a:ext>
            </a:extLst>
          </p:cNvPr>
          <p:cNvSpPr>
            <a:spLocks noGrp="1" noRot="1" noChangeAspect="1" noChangeArrowheads="1"/>
          </p:cNvSpPr>
          <p:nvPr>
            <p:ph type="sldImg"/>
          </p:nvPr>
        </p:nvSpPr>
        <p:spPr>
          <a:xfrm>
            <a:off x="990600" y="768350"/>
            <a:ext cx="5118100" cy="38385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a:extLst>
              <a:ext uri="{FF2B5EF4-FFF2-40B4-BE49-F238E27FC236}">
                <a16:creationId xmlns:a16="http://schemas.microsoft.com/office/drawing/2014/main" xmlns="" id="{F3680B88-D309-954D-AF09-738513BF8D92}"/>
              </a:ext>
            </a:extLst>
          </p:cNvPr>
          <p:cNvSpPr>
            <a:spLocks noGrp="1" noChangeArrowheads="1"/>
          </p:cNvSpPr>
          <p:nvPr>
            <p:ph type="body" idx="1"/>
          </p:nvPr>
        </p:nvSpPr>
        <p:spPr>
          <a:xfrm>
            <a:off x="946150" y="4862513"/>
            <a:ext cx="52085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132839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fr-FR" dirty="0"/>
          </a:p>
        </p:txBody>
      </p:sp>
      <p:sp>
        <p:nvSpPr>
          <p:cNvPr id="4" name="Espace réservé du numéro de diapositive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fld id="{210FBD35-8ECB-4965-8A10-3328DDA1B69A}" type="slidenum">
              <a:rPr lang="fr-FR" altLang="fr-FR" smtClean="0"/>
              <a:pPr>
                <a:defRPr/>
              </a:pPr>
              <a:t>3</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F8C604AA-6D54-430A-BAF2-B935A4081D18}" type="slidenum">
              <a:rPr lang="fr-FR" altLang="fr-FR" sz="1200">
                <a:solidFill>
                  <a:srgbClr val="000000"/>
                </a:solidFill>
              </a:rPr>
              <a:pPr>
                <a:defRPr/>
              </a:pPr>
              <a:t>4</a:t>
            </a:fld>
            <a:endParaRPr lang="fr-FR" altLang="fr-FR" sz="1200">
              <a:solidFill>
                <a:srgbClr val="000000"/>
              </a:solidFill>
            </a:endParaRPr>
          </a:p>
        </p:txBody>
      </p:sp>
      <p:sp>
        <p:nvSpPr>
          <p:cNvPr id="43009"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3010"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9444BA16-2B96-48CC-8BA5-00184BE445EF}" type="slidenum">
              <a:rPr lang="fr-FR" altLang="fr-FR" sz="1200">
                <a:solidFill>
                  <a:srgbClr val="000000"/>
                </a:solidFill>
              </a:rPr>
              <a:pPr>
                <a:defRPr/>
              </a:pPr>
              <a:t>6</a:t>
            </a:fld>
            <a:endParaRPr lang="fr-FR" altLang="fr-FR" sz="1200">
              <a:solidFill>
                <a:srgbClr val="000000"/>
              </a:solidFill>
            </a:endParaRPr>
          </a:p>
        </p:txBody>
      </p:sp>
      <p:sp>
        <p:nvSpPr>
          <p:cNvPr id="45057"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5058" name="Text Box 2"/>
          <p:cNvSpPr>
            <a:spLocks noGrp="1" noChangeArrowheads="1"/>
          </p:cNvSpPr>
          <p:nvPr>
            <p:ph type="body" idx="1"/>
          </p:nvPr>
        </p:nvSpPr>
        <p:spPr>
          <a:xfrm>
            <a:off x="914508" y="4715710"/>
            <a:ext cx="5030588" cy="4466511"/>
          </a:xfrm>
          <a:noFill/>
        </p:spPr>
        <p:txBody>
          <a:bodyPr/>
          <a:lstStyle/>
          <a:p>
            <a:pPr eaLnBrk="1" hangingPunct="1">
              <a:spcBef>
                <a:spcPts val="438"/>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atin typeface="Arial" pitchFamily="34" charset="0"/>
              </a:rPr>
              <a:t>Enfants:     adultes67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3E4416EC-B669-4335-909D-4132802E2522}" type="slidenum">
              <a:rPr lang="fr-FR" altLang="fr-FR" sz="1200">
                <a:solidFill>
                  <a:srgbClr val="000000"/>
                </a:solidFill>
              </a:rPr>
              <a:pPr>
                <a:defRPr/>
              </a:pPr>
              <a:t>7</a:t>
            </a:fld>
            <a:endParaRPr lang="fr-FR" altLang="fr-FR" sz="1200">
              <a:solidFill>
                <a:srgbClr val="000000"/>
              </a:solidFill>
            </a:endParaRPr>
          </a:p>
        </p:txBody>
      </p:sp>
      <p:sp>
        <p:nvSpPr>
          <p:cNvPr id="4608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608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7BC180-64DE-4366-A729-D28A01A4F11A}" type="slidenum">
              <a:rPr lang="fr-FR" altLang="fr-FR" sz="1200">
                <a:solidFill>
                  <a:srgbClr val="000000"/>
                </a:solidFill>
              </a:rPr>
              <a:pPr>
                <a:defRPr/>
              </a:pPr>
              <a:t>9</a:t>
            </a:fld>
            <a:endParaRPr lang="fr-FR" altLang="fr-FR" sz="1200">
              <a:solidFill>
                <a:srgbClr val="000000"/>
              </a:solidFill>
            </a:endParaRPr>
          </a:p>
        </p:txBody>
      </p:sp>
      <p:sp>
        <p:nvSpPr>
          <p:cNvPr id="48129"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8130" name="Text Box 2"/>
          <p:cNvSpPr>
            <a:spLocks noGrp="1" noChangeArrowheads="1"/>
          </p:cNvSpPr>
          <p:nvPr>
            <p:ph type="body" idx="1"/>
          </p:nvPr>
        </p:nvSpPr>
        <p:spPr>
          <a:xfrm>
            <a:off x="685480" y="4715710"/>
            <a:ext cx="5488643"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ts val="434"/>
              </a:spcBef>
              <a:buClrTx/>
              <a:tabLst>
                <a:tab pos="0" algn="l"/>
                <a:tab pos="431962" algn="l"/>
                <a:tab pos="865455" algn="l"/>
                <a:tab pos="1298948" algn="l"/>
                <a:tab pos="1732442" algn="l"/>
                <a:tab pos="2165935" algn="l"/>
                <a:tab pos="2599429" algn="l"/>
                <a:tab pos="3032922" algn="l"/>
                <a:tab pos="3466416" algn="l"/>
                <a:tab pos="3899909" algn="l"/>
                <a:tab pos="4333403" algn="l"/>
                <a:tab pos="4766895" algn="l"/>
                <a:tab pos="5200389" algn="l"/>
                <a:tab pos="5633882" algn="l"/>
                <a:tab pos="6067376" algn="l"/>
                <a:tab pos="6500869" algn="l"/>
                <a:tab pos="6934363" algn="l"/>
                <a:tab pos="7367856" algn="l"/>
                <a:tab pos="7801350" algn="l"/>
                <a:tab pos="8234843" algn="l"/>
                <a:tab pos="8668336" algn="l"/>
              </a:tabLst>
              <a:defRPr/>
            </a:pPr>
            <a:endParaRPr lang="fr-FR" altLang="fr-FR"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BAB2AA0A-DA9B-4F5D-B96A-AD1F012ECFD2}" type="slidenum">
              <a:rPr lang="fr-FR" altLang="fr-FR" sz="1200">
                <a:solidFill>
                  <a:srgbClr val="000000"/>
                </a:solidFill>
              </a:rPr>
              <a:pPr>
                <a:defRPr/>
              </a:pPr>
              <a:t>10</a:t>
            </a:fld>
            <a:endParaRPr lang="fr-FR" altLang="fr-FR" sz="1200">
              <a:solidFill>
                <a:srgbClr val="000000"/>
              </a:solidFill>
            </a:endParaRPr>
          </a:p>
        </p:txBody>
      </p:sp>
      <p:sp>
        <p:nvSpPr>
          <p:cNvPr id="49153"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9154" name="Text Box 2"/>
          <p:cNvSpPr>
            <a:spLocks noGrp="1" noChangeArrowheads="1"/>
          </p:cNvSpPr>
          <p:nvPr>
            <p:ph type="body" idx="1"/>
          </p:nvPr>
        </p:nvSpPr>
        <p:spPr>
          <a:xfrm>
            <a:off x="914508" y="4715710"/>
            <a:ext cx="5030588" cy="4466511"/>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endParaRPr lang="fr-FR" altLang="fr-FR"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7C05A538-34A9-439F-BC17-80D755B31618}" type="slidenum">
              <a:rPr lang="fr-FR" altLang="fr-FR" sz="1200">
                <a:solidFill>
                  <a:srgbClr val="000000"/>
                </a:solidFill>
              </a:rPr>
              <a:pPr>
                <a:defRPr/>
              </a:pPr>
              <a:t>12</a:t>
            </a:fld>
            <a:endParaRPr lang="fr-FR" altLang="fr-FR" sz="1200">
              <a:solidFill>
                <a:srgbClr val="000000"/>
              </a:solidFill>
            </a:endParaRPr>
          </a:p>
        </p:txBody>
      </p:sp>
      <p:sp>
        <p:nvSpPr>
          <p:cNvPr id="61441" name="Text Box 1"/>
          <p:cNvSpPr>
            <a:spLocks noGrp="1" noRot="1" noChangeAspect="1" noChangeArrowheads="1"/>
          </p:cNvSpPr>
          <p:nvPr>
            <p:ph type="sldImg"/>
          </p:nvPr>
        </p:nvSpPr>
        <p:spPr>
          <a:xfrm>
            <a:off x="947738"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1442" name="Text Box 2"/>
          <p:cNvSpPr>
            <a:spLocks noGrp="1" noChangeArrowheads="1"/>
          </p:cNvSpPr>
          <p:nvPr>
            <p:ph type="body" idx="1"/>
          </p:nvPr>
        </p:nvSpPr>
        <p:spPr>
          <a:xfrm>
            <a:off x="914508" y="4715710"/>
            <a:ext cx="5030588" cy="4466511"/>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A0C583F7-E89C-491B-B1F2-D02E8327FFC1}" type="slidenum">
              <a:rPr lang="fr-FR" altLang="fr-FR"/>
              <a:pPr>
                <a:defRPr/>
              </a:pPr>
              <a:t>‹#›</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B768E7DD-FDDA-4819-9E96-3C6CC7DA3979}" type="slidenum">
              <a:rPr lang="fr-FR" altLang="fr-FR"/>
              <a:pPr>
                <a:defRPr/>
              </a:pPr>
              <a:t>‹#›</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3513" y="609600"/>
            <a:ext cx="1941512" cy="54832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85800" y="609600"/>
            <a:ext cx="5675313" cy="54832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5E801EB8-CA6E-4AA9-801E-BB6F7B7C1848}" type="slidenum">
              <a:rPr lang="fr-FR" altLang="fr-FR"/>
              <a:pPr>
                <a:defRPr/>
              </a:pPr>
              <a:t>‹#›</a:t>
            </a:fld>
            <a:endParaRPr lang="fr-F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a:t>Cliquez et modifiez le titre</a:t>
            </a: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930B92CC-BD70-438F-ABCE-CB85CF5F89C3}" type="slidenum">
              <a:rPr lang="fr-FR" altLang="fr-FR"/>
              <a:pPr>
                <a:defRPr/>
              </a:pPr>
              <a:t>‹#›</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a:t>Cliquez et modifiez le titre</a:t>
            </a:r>
          </a:p>
        </p:txBody>
      </p:sp>
      <p:sp>
        <p:nvSpPr>
          <p:cNvPr id="3" name="Espace réservé du graphique 2"/>
          <p:cNvSpPr>
            <a:spLocks noGrp="1"/>
          </p:cNvSpPr>
          <p:nvPr>
            <p:ph type="chart" idx="1"/>
          </p:nvPr>
        </p:nvSpPr>
        <p:spPr>
          <a:xfrm>
            <a:off x="685800" y="1981200"/>
            <a:ext cx="7769225" cy="4111625"/>
          </a:xfrm>
        </p:spPr>
        <p:txBody>
          <a:bodyPr/>
          <a:lstStyle/>
          <a:p>
            <a:pPr lvl="0"/>
            <a:endParaRPr lang="fr-FR" noProof="0"/>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7C9176A2-1099-452E-8602-644FD85F5E96}" type="slidenum">
              <a:rPr lang="fr-FR" altLang="fr-FR"/>
              <a:pPr>
                <a:defRPr/>
              </a:pPr>
              <a:t>‹#›</a:t>
            </a:fld>
            <a:endParaRPr lang="fr-F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a:t>Cliquez et modifiez le titre</a:t>
            </a:r>
          </a:p>
        </p:txBody>
      </p:sp>
      <p:sp>
        <p:nvSpPr>
          <p:cNvPr id="3" name="Espace réservé du texte 2"/>
          <p:cNvSpPr>
            <a:spLocks noGrp="1"/>
          </p:cNvSpPr>
          <p:nvPr>
            <p:ph type="body" sz="half" idx="1"/>
          </p:nvPr>
        </p:nvSpPr>
        <p:spPr>
          <a:xfrm>
            <a:off x="685800" y="1981200"/>
            <a:ext cx="3808413" cy="41116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6613" y="1981200"/>
            <a:ext cx="3808412" cy="19796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646613" y="4113213"/>
            <a:ext cx="3808412" cy="19796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3"/>
          <p:cNvSpPr>
            <a:spLocks noGrp="1" noChangeArrowheads="1"/>
          </p:cNvSpPr>
          <p:nvPr>
            <p:ph type="dt" idx="10"/>
          </p:nvPr>
        </p:nvSpPr>
        <p:spPr>
          <a:ln/>
        </p:spPr>
        <p:txBody>
          <a:bodyPr/>
          <a:lstStyle>
            <a:lvl1pPr>
              <a:defRPr/>
            </a:lvl1pPr>
          </a:lstStyle>
          <a:p>
            <a:pPr>
              <a:defRPr/>
            </a:pPr>
            <a:endParaRPr lang="fr-FR"/>
          </a:p>
        </p:txBody>
      </p:sp>
      <p:sp>
        <p:nvSpPr>
          <p:cNvPr id="7" name="Rectangle 4"/>
          <p:cNvSpPr>
            <a:spLocks noGrp="1" noChangeArrowheads="1"/>
          </p:cNvSpPr>
          <p:nvPr>
            <p:ph type="ftr" idx="11"/>
          </p:nvPr>
        </p:nvSpPr>
        <p:spPr>
          <a:ln/>
        </p:spPr>
        <p:txBody>
          <a:bodyPr/>
          <a:lstStyle>
            <a:lvl1pPr>
              <a:defRPr/>
            </a:lvl1pPr>
          </a:lstStyle>
          <a:p>
            <a:pPr>
              <a:defRPr/>
            </a:pPr>
            <a:endParaRPr lang="fr-FR"/>
          </a:p>
        </p:txBody>
      </p:sp>
      <p:sp>
        <p:nvSpPr>
          <p:cNvPr id="8" name="Rectangle 5"/>
          <p:cNvSpPr>
            <a:spLocks noGrp="1" noChangeArrowheads="1"/>
          </p:cNvSpPr>
          <p:nvPr>
            <p:ph type="sldNum" idx="12"/>
          </p:nvPr>
        </p:nvSpPr>
        <p:spPr>
          <a:ln/>
        </p:spPr>
        <p:txBody>
          <a:bodyPr/>
          <a:lstStyle>
            <a:lvl1pPr>
              <a:defRPr/>
            </a:lvl1pPr>
          </a:lstStyle>
          <a:p>
            <a:pPr>
              <a:defRPr/>
            </a:pPr>
            <a:fld id="{CD35611C-4B1D-454E-88EC-74292CFCA509}" type="slidenum">
              <a:rPr lang="fr-FR" altLang="fr-FR"/>
              <a:pPr>
                <a:defRPr/>
              </a:pPr>
              <a:t>‹#›</a:t>
            </a:fld>
            <a:endParaRPr lang="fr-FR"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a:t>Cliquez et modifiez le titre</a:t>
            </a:r>
          </a:p>
        </p:txBody>
      </p:sp>
      <p:sp>
        <p:nvSpPr>
          <p:cNvPr id="3" name="Espace réservé du tableau 2"/>
          <p:cNvSpPr>
            <a:spLocks noGrp="1"/>
          </p:cNvSpPr>
          <p:nvPr>
            <p:ph type="tbl" idx="1"/>
          </p:nvPr>
        </p:nvSpPr>
        <p:spPr>
          <a:xfrm>
            <a:off x="685800" y="1981200"/>
            <a:ext cx="7769225" cy="4111625"/>
          </a:xfrm>
        </p:spPr>
        <p:txBody>
          <a:bodyPr/>
          <a:lstStyle/>
          <a:p>
            <a:pPr lvl="0"/>
            <a:endParaRPr lang="fr-FR" noProof="0"/>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80ED58B1-54D9-4063-91B0-2330100C9B46}" type="slidenum">
              <a:rPr lang="fr-FR" altLang="fr-FR"/>
              <a:pPr>
                <a:defRPr/>
              </a:pPr>
              <a:t>‹#›</a:t>
            </a:fld>
            <a:endParaRPr lang="fr-F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a:t>Cliquez pour modifier le style du titre</a:t>
            </a:r>
          </a:p>
        </p:txBody>
      </p:sp>
      <p:sp>
        <p:nvSpPr>
          <p:cNvPr id="3" name="Espace réservé du texte 2"/>
          <p:cNvSpPr>
            <a:spLocks noGrp="1"/>
          </p:cNvSpPr>
          <p:nvPr>
            <p:ph type="body" sz="half" idx="1"/>
          </p:nvPr>
        </p:nvSpPr>
        <p:spPr>
          <a:xfrm>
            <a:off x="685800" y="1981200"/>
            <a:ext cx="3808413" cy="41116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graphique 3"/>
          <p:cNvSpPr>
            <a:spLocks noGrp="1"/>
          </p:cNvSpPr>
          <p:nvPr>
            <p:ph type="chart" sz="half" idx="2"/>
          </p:nvPr>
        </p:nvSpPr>
        <p:spPr>
          <a:xfrm>
            <a:off x="4646613" y="1981200"/>
            <a:ext cx="3808412" cy="4111625"/>
          </a:xfrm>
        </p:spPr>
        <p:txBody>
          <a:bodyPr/>
          <a:lstStyle/>
          <a:p>
            <a:endParaRPr lang="fr-FR"/>
          </a:p>
        </p:txBody>
      </p:sp>
      <p:sp>
        <p:nvSpPr>
          <p:cNvPr id="5" name="Espace réservé de la date 4"/>
          <p:cNvSpPr>
            <a:spLocks noGrp="1"/>
          </p:cNvSpPr>
          <p:nvPr>
            <p:ph type="dt" idx="10"/>
          </p:nvPr>
        </p:nvSpPr>
        <p:spPr>
          <a:xfrm>
            <a:off x="685800" y="6248400"/>
            <a:ext cx="1901825" cy="454025"/>
          </a:xfrm>
        </p:spPr>
        <p:txBody>
          <a:bodyPr/>
          <a:lstStyle>
            <a:lvl1pPr>
              <a:defRPr/>
            </a:lvl1pPr>
          </a:lstStyle>
          <a:p>
            <a:pPr>
              <a:defRPr/>
            </a:pPr>
            <a:endParaRPr lang="fr-FR"/>
          </a:p>
        </p:txBody>
      </p:sp>
      <p:sp>
        <p:nvSpPr>
          <p:cNvPr id="6" name="Espace réservé du pied de page 5"/>
          <p:cNvSpPr>
            <a:spLocks noGrp="1"/>
          </p:cNvSpPr>
          <p:nvPr>
            <p:ph type="ftr" idx="11"/>
          </p:nvPr>
        </p:nvSpPr>
        <p:spPr>
          <a:xfrm>
            <a:off x="3124200" y="6248400"/>
            <a:ext cx="2892425" cy="454025"/>
          </a:xfrm>
        </p:spPr>
        <p:txBody>
          <a:bodyPr/>
          <a:lstStyle>
            <a:lvl1pPr>
              <a:defRPr/>
            </a:lvl1pPr>
          </a:lstStyle>
          <a:p>
            <a:pPr>
              <a:defRPr/>
            </a:pPr>
            <a:endParaRPr lang="fr-FR"/>
          </a:p>
        </p:txBody>
      </p:sp>
      <p:sp>
        <p:nvSpPr>
          <p:cNvPr id="7" name="Espace réservé du numéro de diapositive 6"/>
          <p:cNvSpPr>
            <a:spLocks noGrp="1"/>
          </p:cNvSpPr>
          <p:nvPr>
            <p:ph type="sldNum" idx="12"/>
          </p:nvPr>
        </p:nvSpPr>
        <p:spPr>
          <a:xfrm>
            <a:off x="6553200" y="6248400"/>
            <a:ext cx="1901825" cy="454025"/>
          </a:xfrm>
        </p:spPr>
        <p:txBody>
          <a:bodyPr/>
          <a:lstStyle>
            <a:lvl1pPr>
              <a:defRPr smtClean="0"/>
            </a:lvl1pPr>
          </a:lstStyle>
          <a:p>
            <a:pPr>
              <a:defRPr/>
            </a:pPr>
            <a:fld id="{3B6EC6DD-D121-433D-BD28-820FC61F245B}" type="slidenum">
              <a:rPr lang="fr-FR" altLang="fr-FR"/>
              <a:pPr>
                <a:defRPr/>
              </a:pPr>
              <a:t>‹#›</a:t>
            </a:fld>
            <a:endParaRPr lang="fr-FR" alt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4"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1764489"/>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BEB33128-48AB-45D0-9D00-CCB2F16526F8}" type="slidenum">
              <a:rPr lang="fr-FR" altLang="fr-FR"/>
              <a:pPr>
                <a:defRPr/>
              </a:pPr>
              <a:t>‹#›</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C1D34414-DEAA-40DE-ADE2-27DB752080C2}" type="slidenum">
              <a:rPr lang="fr-FR" altLang="fr-FR"/>
              <a:pPr>
                <a:defRPr/>
              </a:pPr>
              <a:t>‹#›</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85800" y="1981200"/>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981200"/>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ABB5F93C-7933-4A11-8AA2-35B16B4618BA}" type="slidenum">
              <a:rPr lang="fr-FR" altLang="fr-FR"/>
              <a:pPr>
                <a:defRPr/>
              </a:pPr>
              <a:t>‹#›</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p:cNvSpPr>
            <a:spLocks noGrp="1" noChangeArrowheads="1"/>
          </p:cNvSpPr>
          <p:nvPr>
            <p:ph type="dt" idx="10"/>
          </p:nvPr>
        </p:nvSpPr>
        <p:spPr>
          <a:ln/>
        </p:spPr>
        <p:txBody>
          <a:bodyPr/>
          <a:lstStyle>
            <a:lvl1pPr>
              <a:defRPr/>
            </a:lvl1pPr>
          </a:lstStyle>
          <a:p>
            <a:pPr>
              <a:defRPr/>
            </a:pPr>
            <a:endParaRPr lang="fr-FR"/>
          </a:p>
        </p:txBody>
      </p:sp>
      <p:sp>
        <p:nvSpPr>
          <p:cNvPr id="8" name="Rectangle 4"/>
          <p:cNvSpPr>
            <a:spLocks noGrp="1" noChangeArrowheads="1"/>
          </p:cNvSpPr>
          <p:nvPr>
            <p:ph type="ftr" idx="11"/>
          </p:nvPr>
        </p:nvSpPr>
        <p:spPr>
          <a:ln/>
        </p:spPr>
        <p:txBody>
          <a:bodyPr/>
          <a:lstStyle>
            <a:lvl1pPr>
              <a:defRPr/>
            </a:lvl1pPr>
          </a:lstStyle>
          <a:p>
            <a:pPr>
              <a:defRPr/>
            </a:pPr>
            <a:endParaRPr lang="fr-FR"/>
          </a:p>
        </p:txBody>
      </p:sp>
      <p:sp>
        <p:nvSpPr>
          <p:cNvPr id="9" name="Rectangle 5"/>
          <p:cNvSpPr>
            <a:spLocks noGrp="1" noChangeArrowheads="1"/>
          </p:cNvSpPr>
          <p:nvPr>
            <p:ph type="sldNum" idx="12"/>
          </p:nvPr>
        </p:nvSpPr>
        <p:spPr>
          <a:ln/>
        </p:spPr>
        <p:txBody>
          <a:bodyPr/>
          <a:lstStyle>
            <a:lvl1pPr>
              <a:defRPr/>
            </a:lvl1pPr>
          </a:lstStyle>
          <a:p>
            <a:pPr>
              <a:defRPr/>
            </a:pPr>
            <a:fld id="{6B551C00-380A-48B0-A18D-C82F00044EC9}" type="slidenum">
              <a:rPr lang="fr-FR" altLang="fr-FR"/>
              <a:pPr>
                <a:defRPr/>
              </a:pPr>
              <a:t>‹#›</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7CF2021B-CCE3-4C90-A290-54A2DFC2B31D}" type="slidenum">
              <a:rPr lang="fr-FR" altLang="fr-FR"/>
              <a:pPr>
                <a:defRPr/>
              </a:pPr>
              <a:t>‹#›</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p>
        </p:txBody>
      </p:sp>
      <p:sp>
        <p:nvSpPr>
          <p:cNvPr id="3" name="Rectangle 4"/>
          <p:cNvSpPr>
            <a:spLocks noGrp="1" noChangeArrowheads="1"/>
          </p:cNvSpPr>
          <p:nvPr>
            <p:ph type="ftr" idx="11"/>
          </p:nvPr>
        </p:nvSpPr>
        <p:spPr>
          <a:ln/>
        </p:spPr>
        <p:txBody>
          <a:bodyPr/>
          <a:lstStyle>
            <a:lvl1pPr>
              <a:defRPr/>
            </a:lvl1pPr>
          </a:lstStyle>
          <a:p>
            <a:pPr>
              <a:defRPr/>
            </a:pPr>
            <a:endParaRPr lang="fr-FR"/>
          </a:p>
        </p:txBody>
      </p:sp>
      <p:sp>
        <p:nvSpPr>
          <p:cNvPr id="4" name="Rectangle 5"/>
          <p:cNvSpPr>
            <a:spLocks noGrp="1" noChangeArrowheads="1"/>
          </p:cNvSpPr>
          <p:nvPr>
            <p:ph type="sldNum" idx="12"/>
          </p:nvPr>
        </p:nvSpPr>
        <p:spPr>
          <a:ln/>
        </p:spPr>
        <p:txBody>
          <a:bodyPr/>
          <a:lstStyle>
            <a:lvl1pPr>
              <a:defRPr/>
            </a:lvl1pPr>
          </a:lstStyle>
          <a:p>
            <a:pPr>
              <a:defRPr/>
            </a:pPr>
            <a:fld id="{E7A68196-EC8F-4614-919B-68EBE2D64F85}" type="slidenum">
              <a:rPr lang="fr-FR" altLang="fr-FR"/>
              <a:pPr>
                <a:defRPr/>
              </a:pPr>
              <a:t>‹#›</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2A29BC63-9123-49F7-9EC8-7D4595196942}" type="slidenum">
              <a:rPr lang="fr-FR" altLang="fr-FR"/>
              <a:pPr>
                <a:defRPr/>
              </a:pPr>
              <a:t>‹#›</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E1974A4D-3DA9-48BF-8920-174C906564E1}" type="slidenum">
              <a:rPr lang="fr-FR" altLang="fr-FR"/>
              <a:pPr>
                <a:defRPr/>
              </a:pPr>
              <a:t>‹#›</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09600"/>
            <a:ext cx="7769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6" name="Rectangle 2"/>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
        <p:nvSpPr>
          <p:cNvPr id="1027" name="Rectangle 3"/>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latin typeface="Arial" charset="0"/>
                <a:ea typeface="MS PGothic" charset="0"/>
                <a:cs typeface="+mn-cs"/>
              </a:defRPr>
            </a:lvl1pPr>
          </a:lstStyle>
          <a:p>
            <a:pPr>
              <a:defRPr/>
            </a:pPr>
            <a:endParaRPr lang="fr-FR"/>
          </a:p>
        </p:txBody>
      </p:sp>
      <p:sp>
        <p:nvSpPr>
          <p:cNvPr id="1028" name="Rectangle 4"/>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latin typeface="Arial" charset="0"/>
                <a:ea typeface="MS PGothic" charset="0"/>
                <a:cs typeface="+mn-cs"/>
              </a:defRPr>
            </a:lvl1pPr>
          </a:lstStyle>
          <a:p>
            <a:pPr>
              <a:defRPr/>
            </a:pPr>
            <a:endParaRPr lang="fr-FR"/>
          </a:p>
        </p:txBody>
      </p:sp>
      <p:sp>
        <p:nvSpPr>
          <p:cNvPr id="1029" name="Rectangle 5"/>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cs typeface="+mn-cs"/>
              </a:defRPr>
            </a:lvl1pPr>
          </a:lstStyle>
          <a:p>
            <a:pPr>
              <a:defRPr/>
            </a:pPr>
            <a:fld id="{D89E3CBB-CA14-405E-9FE3-21963EB7FA2E}" type="slidenum">
              <a:rPr lang="fr-FR" altLang="fr-FR"/>
              <a:pPr>
                <a:defRPr/>
              </a:pPr>
              <a:t>‹#›</a:t>
            </a:fld>
            <a:endParaRPr lang="fr-FR" altLang="fr-FR"/>
          </a:p>
        </p:txBody>
      </p:sp>
      <p:pic>
        <p:nvPicPr>
          <p:cNvPr id="1030" name="Picture 6"/>
          <p:cNvPicPr>
            <a:picLocks noChangeAspect="1" noChangeArrowheads="1"/>
          </p:cNvPicPr>
          <p:nvPr/>
        </p:nvPicPr>
        <p:blipFill>
          <a:blip r:embed="rId19"/>
          <a:srcRect/>
          <a:stretch>
            <a:fillRect/>
          </a:stretch>
        </p:blipFill>
        <p:spPr bwMode="auto">
          <a:xfrm>
            <a:off x="381000" y="5410200"/>
            <a:ext cx="1371600" cy="1154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 name="Picture 7"/>
          <p:cNvPicPr>
            <a:picLocks noChangeAspect="1" noChangeArrowheads="1"/>
          </p:cNvPicPr>
          <p:nvPr/>
        </p:nvPicPr>
        <p:blipFill>
          <a:blip r:embed="rId19"/>
          <a:srcRect/>
          <a:stretch>
            <a:fillRect/>
          </a:stretch>
        </p:blipFill>
        <p:spPr bwMode="auto">
          <a:xfrm>
            <a:off x="381000" y="5410200"/>
            <a:ext cx="1371600" cy="1154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2" name="Picture 8"/>
          <p:cNvPicPr>
            <a:picLocks noChangeAspect="1" noChangeArrowheads="1"/>
          </p:cNvPicPr>
          <p:nvPr/>
        </p:nvPicPr>
        <p:blipFill>
          <a:blip r:embed="rId20"/>
          <a:srcRect b="46033"/>
          <a:stretch>
            <a:fillRect/>
          </a:stretch>
        </p:blipFill>
        <p:spPr bwMode="auto">
          <a:xfrm>
            <a:off x="0" y="5338763"/>
            <a:ext cx="9144000" cy="1519237"/>
          </a:xfrm>
          <a:prstGeom prst="rect">
            <a:avLst/>
          </a:prstGeom>
          <a:noFill/>
          <a:ln>
            <a:noFill/>
          </a:ln>
          <a:effectLst/>
          <a:extLst>
            <a:ext uri="{909E8E84-426E-40dd-AFC4-6F175D3DCCD1}">
              <a14:hiddenFill xmlns:a14="http://schemas.microsoft.com/office/drawing/2010/main">
                <a:blipFill dpi="0" rotWithShape="0">
                  <a:blip/>
                  <a:srcRect b="4603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 id="2147483664" r:id="rId16"/>
    <p:sldLayoutId id="2147483665" r:id="rId17"/>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5pPr>
      <a:lvl6pPr marL="25146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6pPr>
      <a:lvl7pPr marL="29718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7pPr>
      <a:lvl8pPr marL="3429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8pPr>
      <a:lvl9pPr marL="3886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6.bin"/><Relationship Id="rId5" Type="http://schemas.openxmlformats.org/officeDocument/2006/relationships/oleObject" Target="../embeddings/Feuille_Microsoft_Excel_97_-_20044.xls"/><Relationship Id="rId6" Type="http://schemas.openxmlformats.org/officeDocument/2006/relationships/image" Target="../media/image13.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7.bin"/><Relationship Id="rId5"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8.bin"/><Relationship Id="rId5" Type="http://schemas.openxmlformats.org/officeDocument/2006/relationships/image" Target="../media/image1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Feuille_Microsoft_Excel_97_-_20041.xls"/><Relationship Id="rId5" Type="http://schemas.openxmlformats.org/officeDocument/2006/relationships/image" Target="../media/image10.emf"/><Relationship Id="rId6" Type="http://schemas.openxmlformats.org/officeDocument/2006/relationships/oleObject" Target="../embeddings/oleObject4.bin"/><Relationship Id="rId7" Type="http://schemas.openxmlformats.org/officeDocument/2006/relationships/oleObject" Target="../embeddings/Feuille_Microsoft_Excel_97_-_20042.xls"/><Relationship Id="rId8"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5.bin"/><Relationship Id="rId5" Type="http://schemas.openxmlformats.org/officeDocument/2006/relationships/oleObject" Target="../embeddings/Feuille_Microsoft_Excel_97_-_20043.xls"/><Relationship Id="rId6"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116806" y="1889126"/>
            <a:ext cx="69103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b="1" dirty="0"/>
              <a:t>           </a:t>
            </a:r>
            <a:br>
              <a:rPr lang="fr-FR" altLang="fr-FR" sz="3200" b="1" dirty="0"/>
            </a:br>
            <a:r>
              <a:rPr lang="fr-FR" altLang="fr-FR" sz="3200" b="1" dirty="0"/>
              <a:t>BILAN ANNUEL 2020 </a:t>
            </a:r>
            <a:br>
              <a:rPr lang="fr-FR" altLang="fr-FR" sz="3200" b="1" dirty="0"/>
            </a:br>
            <a:r>
              <a:rPr lang="fr-FR" altLang="fr-FR" sz="3200" b="1" dirty="0"/>
              <a:t>Centre de Ressources Autisme </a:t>
            </a:r>
            <a:br>
              <a:rPr lang="fr-FR" altLang="fr-FR" sz="3200" b="1" dirty="0"/>
            </a:br>
            <a:r>
              <a:rPr lang="fr-FR" altLang="fr-FR" sz="3200" b="1" dirty="0"/>
              <a:t> Région ALSACE</a:t>
            </a:r>
          </a:p>
        </p:txBody>
      </p:sp>
      <p:sp>
        <p:nvSpPr>
          <p:cNvPr id="3074" name="Rectangle 2"/>
          <p:cNvSpPr>
            <a:spLocks noGrp="1" noChangeArrowheads="1"/>
          </p:cNvSpPr>
          <p:nvPr>
            <p:ph type="subTitle" idx="4294967295"/>
          </p:nvPr>
        </p:nvSpPr>
        <p:spPr>
          <a:xfrm>
            <a:off x="1371600" y="3886200"/>
            <a:ext cx="6400800" cy="1752600"/>
          </a:xfrm>
          <a:extLst>
            <a:ext uri="{91240B29-F687-4f45-9708-019B960494DF}">
              <a14:hiddenLine xmlns:a14="http://schemas.microsoft.com/office/drawing/2010/main" w="9525" cap="flat">
                <a:solidFill>
                  <a:srgbClr val="808080"/>
                </a:solidFill>
                <a:round/>
                <a:headEnd/>
                <a:tailEnd/>
              </a14:hiddenLine>
            </a:ext>
          </a:extLst>
        </p:spPr>
        <p:txBody>
          <a:bodyPr/>
          <a:lstStyle/>
          <a:p>
            <a:pPr marL="457200" lvl="1" indent="0" algn="just"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dirty="0"/>
          </a:p>
          <a:p>
            <a:pPr marL="457200" lvl="1" indent="0" algn="just"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dirty="0"/>
          </a:p>
          <a:p>
            <a:pPr marL="0" indent="0" algn="ctr"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dirty="0"/>
          </a:p>
        </p:txBody>
      </p:sp>
      <p:pic>
        <p:nvPicPr>
          <p:cNvPr id="3075" name="Picture 3"/>
          <p:cNvPicPr>
            <a:picLocks noChangeAspect="1" noChangeArrowheads="1"/>
          </p:cNvPicPr>
          <p:nvPr/>
        </p:nvPicPr>
        <p:blipFill>
          <a:blip r:embed="rId3"/>
          <a:srcRect/>
          <a:stretch>
            <a:fillRect/>
          </a:stretch>
        </p:blipFill>
        <p:spPr bwMode="auto">
          <a:xfrm>
            <a:off x="4067175" y="4572000"/>
            <a:ext cx="1081088" cy="80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6" name="Picture 4"/>
          <p:cNvPicPr>
            <a:picLocks noChangeAspect="1" noChangeArrowheads="1"/>
          </p:cNvPicPr>
          <p:nvPr/>
        </p:nvPicPr>
        <p:blipFill>
          <a:blip r:embed="rId4"/>
          <a:srcRect/>
          <a:stretch>
            <a:fillRect/>
          </a:stretch>
        </p:blipFill>
        <p:spPr bwMode="auto">
          <a:xfrm>
            <a:off x="6659563" y="4437063"/>
            <a:ext cx="1255712"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7" name="Picture 5"/>
          <p:cNvPicPr>
            <a:picLocks noChangeAspect="1" noChangeArrowheads="1"/>
          </p:cNvPicPr>
          <p:nvPr/>
        </p:nvPicPr>
        <p:blipFill>
          <a:blip r:embed="rId5"/>
          <a:srcRect/>
          <a:stretch>
            <a:fillRect/>
          </a:stretch>
        </p:blipFill>
        <p:spPr bwMode="auto">
          <a:xfrm>
            <a:off x="1146175" y="4591050"/>
            <a:ext cx="15843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8" name="Text Box 6"/>
          <p:cNvSpPr txBox="1">
            <a:spLocks noChangeArrowheads="1"/>
          </p:cNvSpPr>
          <p:nvPr/>
        </p:nvSpPr>
        <p:spPr bwMode="auto">
          <a:xfrm>
            <a:off x="609600" y="457200"/>
            <a:ext cx="1447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3079" name="Picture 7"/>
          <p:cNvPicPr>
            <a:picLocks noChangeAspect="1" noChangeArrowheads="1"/>
          </p:cNvPicPr>
          <p:nvPr/>
        </p:nvPicPr>
        <p:blipFill>
          <a:blip r:embed="rId6"/>
          <a:srcRect/>
          <a:stretch>
            <a:fillRect/>
          </a:stretch>
        </p:blipFill>
        <p:spPr bwMode="auto">
          <a:xfrm>
            <a:off x="95250" y="398463"/>
            <a:ext cx="2963863" cy="1077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85800" y="304800"/>
            <a:ext cx="7772400" cy="10668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600" dirty="0"/>
              <a:t>Nombre de bilans réalisés et âge des personnes en ayant bénéficié</a:t>
            </a:r>
          </a:p>
        </p:txBody>
      </p:sp>
      <p:graphicFrame>
        <p:nvGraphicFramePr>
          <p:cNvPr id="11267" name="Graphique 3"/>
          <p:cNvGraphicFramePr>
            <a:graphicFrameLocks/>
          </p:cNvGraphicFramePr>
          <p:nvPr>
            <p:extLst>
              <p:ext uri="{D42A27DB-BD31-4B8C-83A1-F6EECF244321}">
                <p14:modId xmlns:p14="http://schemas.microsoft.com/office/powerpoint/2010/main" val="1128547331"/>
              </p:ext>
            </p:extLst>
          </p:nvPr>
        </p:nvGraphicFramePr>
        <p:xfrm>
          <a:off x="111125" y="1558925"/>
          <a:ext cx="8920163" cy="4883150"/>
        </p:xfrm>
        <a:graphic>
          <a:graphicData uri="http://schemas.openxmlformats.org/presentationml/2006/ole">
            <mc:AlternateContent xmlns:mc="http://schemas.openxmlformats.org/markup-compatibility/2006">
              <mc:Choice xmlns:v="urn:schemas-microsoft-com:vml" Requires="v">
                <p:oleObj spid="_x0000_s11427" name="Feuille de calcul" r:id="rId5" imgW="8737600" imgH="5016500" progId="Excel.Sheet.8">
                  <p:embed/>
                </p:oleObj>
              </mc:Choice>
              <mc:Fallback>
                <p:oleObj name="Feuille de calcul" r:id="rId5" imgW="8737600" imgH="5016500" progId="Excel.Sheet.8">
                  <p:embed/>
                  <p:pic>
                    <p:nvPicPr>
                      <p:cNvPr id="0" name="Graphique 3"/>
                      <p:cNvPicPr>
                        <a:picLocks noChangeArrowheads="1"/>
                      </p:cNvPicPr>
                      <p:nvPr/>
                    </p:nvPicPr>
                    <p:blipFill>
                      <a:blip r:embed="rId6"/>
                      <a:srcRect/>
                      <a:stretch>
                        <a:fillRect/>
                      </a:stretch>
                    </p:blipFill>
                    <p:spPr bwMode="auto">
                      <a:xfrm>
                        <a:off x="111125" y="1558925"/>
                        <a:ext cx="8920163" cy="488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026"/>
          <p:cNvSpPr>
            <a:spLocks noGrp="1" noChangeArrowheads="1"/>
          </p:cNvSpPr>
          <p:nvPr>
            <p:ph type="title"/>
          </p:nvPr>
        </p:nvSpPr>
        <p:spPr>
          <a:xfrm>
            <a:off x="685800" y="152400"/>
            <a:ext cx="7769225" cy="1139825"/>
          </a:xfrm>
          <a:noFill/>
        </p:spPr>
        <p:txBody>
          <a:bodyPr/>
          <a:lstStyle/>
          <a:p>
            <a:r>
              <a:rPr lang="fr-FR" sz="3600" dirty="0"/>
              <a:t>Diagnostics CIM 10 / DSM V (2020)</a:t>
            </a:r>
          </a:p>
        </p:txBody>
      </p:sp>
      <p:graphicFrame>
        <p:nvGraphicFramePr>
          <p:cNvPr id="2" name="Object 3"/>
          <p:cNvGraphicFramePr>
            <a:graphicFrameLocks noGrp="1" noChangeAspect="1"/>
          </p:cNvGraphicFramePr>
          <p:nvPr>
            <p:ph type="body" idx="1"/>
            <p:extLst>
              <p:ext uri="{D42A27DB-BD31-4B8C-83A1-F6EECF244321}">
                <p14:modId xmlns:p14="http://schemas.microsoft.com/office/powerpoint/2010/main" val="2565356750"/>
              </p:ext>
            </p:extLst>
          </p:nvPr>
        </p:nvGraphicFramePr>
        <p:xfrm>
          <a:off x="98567" y="1052736"/>
          <a:ext cx="8943689" cy="48586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1008857" y="1412776"/>
            <a:ext cx="71262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b="1" dirty="0"/>
              <a:t>SUIVI DE L’ACTIVITÉ DES CENTRES DE DOCUMENTATION</a:t>
            </a:r>
          </a:p>
        </p:txBody>
      </p:sp>
      <p:graphicFrame>
        <p:nvGraphicFramePr>
          <p:cNvPr id="24578" name="Group 2"/>
          <p:cNvGraphicFramePr>
            <a:graphicFrameLocks noGrp="1"/>
          </p:cNvGraphicFramePr>
          <p:nvPr/>
        </p:nvGraphicFramePr>
        <p:xfrm>
          <a:off x="1905000" y="-1736725"/>
          <a:ext cx="765175" cy="535001"/>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24580" name="Group 4"/>
          <p:cNvGraphicFramePr>
            <a:graphicFrameLocks noGrp="1"/>
          </p:cNvGraphicFramePr>
          <p:nvPr/>
        </p:nvGraphicFramePr>
        <p:xfrm>
          <a:off x="1905000" y="-1736725"/>
          <a:ext cx="765175" cy="535001"/>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pic>
        <p:nvPicPr>
          <p:cNvPr id="24582" name="Picture 6"/>
          <p:cNvPicPr>
            <a:picLocks noChangeAspect="1" noChangeArrowheads="1"/>
          </p:cNvPicPr>
          <p:nvPr/>
        </p:nvPicPr>
        <p:blipFill>
          <a:blip r:embed="rId3"/>
          <a:srcRect/>
          <a:stretch>
            <a:fillRect/>
          </a:stretch>
        </p:blipFill>
        <p:spPr bwMode="auto">
          <a:xfrm>
            <a:off x="2752648" y="4077072"/>
            <a:ext cx="3638704" cy="132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116632"/>
            <a:ext cx="77724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600" dirty="0"/>
              <a:t>Nombre de demandes par catégorie d'usagers</a:t>
            </a:r>
          </a:p>
        </p:txBody>
      </p:sp>
      <p:graphicFrame>
        <p:nvGraphicFramePr>
          <p:cNvPr id="225280" name="Object 2"/>
          <p:cNvGraphicFramePr>
            <a:graphicFrameLocks noChangeAspect="1"/>
          </p:cNvGraphicFramePr>
          <p:nvPr>
            <p:extLst>
              <p:ext uri="{D42A27DB-BD31-4B8C-83A1-F6EECF244321}">
                <p14:modId xmlns:p14="http://schemas.microsoft.com/office/powerpoint/2010/main" val="963858140"/>
              </p:ext>
            </p:extLst>
          </p:nvPr>
        </p:nvGraphicFramePr>
        <p:xfrm>
          <a:off x="119062" y="1412776"/>
          <a:ext cx="8905875" cy="4678362"/>
        </p:xfrm>
        <a:graphic>
          <a:graphicData uri="http://schemas.openxmlformats.org/presentationml/2006/ole">
            <mc:AlternateContent xmlns:mc="http://schemas.openxmlformats.org/markup-compatibility/2006">
              <mc:Choice xmlns:v="urn:schemas-microsoft-com:vml" Requires="v">
                <p:oleObj spid="_x0000_s225349" name="Feuille de calcul" r:id="rId4" imgW="8445500" imgH="4051300" progId="Excel.Sheet.8">
                  <p:embed/>
                </p:oleObj>
              </mc:Choice>
              <mc:Fallback>
                <p:oleObj name="Feuille de calcul" r:id="rId4" imgW="8445500" imgH="4051300" progId="Excel.Sheet.8">
                  <p:embed/>
                  <p:pic>
                    <p:nvPicPr>
                      <p:cNvPr id="0" name=""/>
                      <p:cNvPicPr>
                        <a:picLocks noChangeAspect="1" noChangeArrowheads="1"/>
                      </p:cNvPicPr>
                      <p:nvPr/>
                    </p:nvPicPr>
                    <p:blipFill>
                      <a:blip r:embed="rId5"/>
                      <a:srcRect/>
                      <a:stretch>
                        <a:fillRect/>
                      </a:stretch>
                    </p:blipFill>
                    <p:spPr bwMode="auto">
                      <a:xfrm>
                        <a:off x="119062" y="1412776"/>
                        <a:ext cx="8905875" cy="467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53656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685800" y="70270"/>
            <a:ext cx="77724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600" dirty="0"/>
              <a:t>Thématique des demandes </a:t>
            </a:r>
          </a:p>
        </p:txBody>
      </p:sp>
      <p:graphicFrame>
        <p:nvGraphicFramePr>
          <p:cNvPr id="226304" name="Graphique 3"/>
          <p:cNvGraphicFramePr>
            <a:graphicFrameLocks/>
          </p:cNvGraphicFramePr>
          <p:nvPr>
            <p:extLst>
              <p:ext uri="{D42A27DB-BD31-4B8C-83A1-F6EECF244321}">
                <p14:modId xmlns:p14="http://schemas.microsoft.com/office/powerpoint/2010/main" val="3616723102"/>
              </p:ext>
            </p:extLst>
          </p:nvPr>
        </p:nvGraphicFramePr>
        <p:xfrm>
          <a:off x="336550" y="1196975"/>
          <a:ext cx="8470900" cy="4392613"/>
        </p:xfrm>
        <a:graphic>
          <a:graphicData uri="http://schemas.openxmlformats.org/presentationml/2006/ole">
            <mc:AlternateContent xmlns:mc="http://schemas.openxmlformats.org/markup-compatibility/2006">
              <mc:Choice xmlns:v="urn:schemas-microsoft-com:vml" Requires="v">
                <p:oleObj spid="_x0000_s226372" name="Feuille de calcul" r:id="rId4" imgW="9156700" imgH="4635500" progId="Excel.Sheet.8">
                  <p:embed/>
                </p:oleObj>
              </mc:Choice>
              <mc:Fallback>
                <p:oleObj name="Feuille de calcul" r:id="rId4" imgW="9156700" imgH="4635500" progId="Excel.Sheet.8">
                  <p:embed/>
                  <p:pic>
                    <p:nvPicPr>
                      <p:cNvPr id="0" name=""/>
                      <p:cNvPicPr>
                        <a:picLocks noChangeArrowheads="1"/>
                      </p:cNvPicPr>
                      <p:nvPr/>
                    </p:nvPicPr>
                    <p:blipFill>
                      <a:blip r:embed="rId5"/>
                      <a:srcRect/>
                      <a:stretch>
                        <a:fillRect/>
                      </a:stretch>
                    </p:blipFill>
                    <p:spPr bwMode="auto">
                      <a:xfrm>
                        <a:off x="336550" y="1196975"/>
                        <a:ext cx="8470900" cy="439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73984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7388" y="188640"/>
            <a:ext cx="7769225" cy="1139825"/>
          </a:xfrm>
        </p:spPr>
        <p:txBody>
          <a:bodyPr/>
          <a:lstStyle/>
          <a:p>
            <a:r>
              <a:rPr lang="fr-FR" altLang="fr-FR" sz="3600" dirty="0"/>
              <a:t>Nombre de documents prêtés au cours de l'année</a:t>
            </a:r>
            <a:endParaRPr lang="fr-FR" sz="3600" dirty="0"/>
          </a:p>
        </p:txBody>
      </p:sp>
      <p:pic>
        <p:nvPicPr>
          <p:cNvPr id="5" name="Image 4" descr="prets AIDA 20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556792"/>
            <a:ext cx="6699093" cy="4021235"/>
          </a:xfrm>
          <a:prstGeom prst="rect">
            <a:avLst/>
          </a:prstGeom>
        </p:spPr>
      </p:pic>
    </p:spTree>
    <p:extLst>
      <p:ext uri="{BB962C8B-B14F-4D97-AF65-F5344CB8AC3E}">
        <p14:creationId xmlns:p14="http://schemas.microsoft.com/office/powerpoint/2010/main" val="421007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7388" y="260648"/>
            <a:ext cx="7769225" cy="1139825"/>
          </a:xfrm>
        </p:spPr>
        <p:txBody>
          <a:bodyPr/>
          <a:lstStyle/>
          <a:p>
            <a:r>
              <a:rPr lang="fr-FR" altLang="fr-FR" sz="3600" dirty="0"/>
              <a:t/>
            </a:r>
            <a:br>
              <a:rPr lang="fr-FR" altLang="fr-FR" sz="3600" dirty="0"/>
            </a:br>
            <a:r>
              <a:rPr lang="fr-FR" altLang="fr-FR" sz="3600" dirty="0"/>
              <a:t>Nombre d</a:t>
            </a:r>
            <a:r>
              <a:rPr lang="fr-FR" sz="3600" dirty="0"/>
              <a:t>e visites sur le site Internet par année</a:t>
            </a:r>
            <a:br>
              <a:rPr lang="fr-FR" sz="3600" dirty="0"/>
            </a:br>
            <a:endParaRPr lang="fr-FR" sz="3600" dirty="0"/>
          </a:p>
        </p:txBody>
      </p:sp>
      <p:graphicFrame>
        <p:nvGraphicFramePr>
          <p:cNvPr id="3" name="Graphique 2">
            <a:extLst>
              <a:ext uri="{FF2B5EF4-FFF2-40B4-BE49-F238E27FC236}">
                <a16:creationId xmlns:a16="http://schemas.microsoft.com/office/drawing/2014/main" xmlns="" id="{75ED6B1A-B398-EE4E-976B-64BF64FCFE11}"/>
              </a:ext>
            </a:extLst>
          </p:cNvPr>
          <p:cNvGraphicFramePr/>
          <p:nvPr>
            <p:extLst>
              <p:ext uri="{D42A27DB-BD31-4B8C-83A1-F6EECF244321}">
                <p14:modId xmlns:p14="http://schemas.microsoft.com/office/powerpoint/2010/main" val="4262469146"/>
              </p:ext>
            </p:extLst>
          </p:nvPr>
        </p:nvGraphicFramePr>
        <p:xfrm>
          <a:off x="830287" y="1556792"/>
          <a:ext cx="7483425" cy="46928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726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224755" y="1700808"/>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4000" b="1" dirty="0"/>
              <a:t>MISSIONS </a:t>
            </a:r>
            <a:br>
              <a:rPr lang="fr-FR" sz="4000" b="1" dirty="0"/>
            </a:br>
            <a:r>
              <a:rPr lang="fr-FR" sz="4000" b="1" dirty="0"/>
              <a:t>Soutien, Formation, Réseau, Recherche</a:t>
            </a:r>
            <a:endParaRPr lang="fr-FR" sz="4000" dirty="0"/>
          </a:p>
        </p:txBody>
      </p:sp>
      <p:pic>
        <p:nvPicPr>
          <p:cNvPr id="29698" name="Picture 2"/>
          <p:cNvPicPr>
            <a:picLocks noChangeAspect="1" noChangeArrowheads="1"/>
          </p:cNvPicPr>
          <p:nvPr/>
        </p:nvPicPr>
        <p:blipFill>
          <a:blip r:embed="rId3"/>
          <a:srcRect/>
          <a:stretch>
            <a:fillRect/>
          </a:stretch>
        </p:blipFill>
        <p:spPr bwMode="auto">
          <a:xfrm>
            <a:off x="2753757" y="3933056"/>
            <a:ext cx="3636485" cy="132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07504" y="1700808"/>
            <a:ext cx="8856983"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a:t>MISSIONS </a:t>
            </a:r>
            <a:br>
              <a:rPr lang="fr-FR" sz="3200" b="1" dirty="0"/>
            </a:br>
            <a:r>
              <a:rPr lang="fr-FR" sz="3200" b="1" dirty="0"/>
              <a:t>Soutien, Formation, Réseau, Recherche</a:t>
            </a:r>
            <a:r>
              <a:rPr lang="fr-FR" sz="4000" b="1" dirty="0"/>
              <a:t/>
            </a:r>
            <a:br>
              <a:rPr lang="fr-FR" sz="4000" b="1" dirty="0"/>
            </a:br>
            <a:r>
              <a:rPr lang="fr-FR" sz="3200" b="1" dirty="0">
                <a:solidFill>
                  <a:srgbClr val="800080"/>
                </a:solidFill>
              </a:rPr>
              <a:t>Pôle Adultes Bas-Rhin</a:t>
            </a:r>
            <a:endParaRPr lang="fr-FR" sz="3200" dirty="0">
              <a:solidFill>
                <a:srgbClr val="800080"/>
              </a:solidFill>
            </a:endParaRPr>
          </a:p>
        </p:txBody>
      </p:sp>
      <p:pic>
        <p:nvPicPr>
          <p:cNvPr id="29698" name="Picture 2"/>
          <p:cNvPicPr>
            <a:picLocks noChangeAspect="1" noChangeArrowheads="1"/>
          </p:cNvPicPr>
          <p:nvPr/>
        </p:nvPicPr>
        <p:blipFill>
          <a:blip r:embed="rId3"/>
          <a:srcRect/>
          <a:stretch>
            <a:fillRect/>
          </a:stretch>
        </p:blipFill>
        <p:spPr bwMode="auto">
          <a:xfrm>
            <a:off x="2753757" y="3933056"/>
            <a:ext cx="3636485" cy="132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425357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683569" y="1700808"/>
            <a:ext cx="7920880"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a:t>MISSIONS </a:t>
            </a:r>
            <a:br>
              <a:rPr lang="fr-FR" sz="3200" b="1" dirty="0"/>
            </a:br>
            <a:r>
              <a:rPr lang="fr-FR" sz="3200" b="1" dirty="0"/>
              <a:t>Soutien, Formation, Réseau, Recherche</a:t>
            </a:r>
            <a:r>
              <a:rPr lang="fr-FR" sz="4000" b="1" dirty="0"/>
              <a:t/>
            </a:r>
            <a:br>
              <a:rPr lang="fr-FR" sz="4000" b="1" dirty="0"/>
            </a:br>
            <a:r>
              <a:rPr lang="fr-FR" sz="3200" b="1" dirty="0">
                <a:solidFill>
                  <a:srgbClr val="0070C0"/>
                </a:solidFill>
              </a:rPr>
              <a:t>Pôle Enfants et Adolescents Bas-Rhin</a:t>
            </a:r>
            <a:endParaRPr lang="fr-FR" sz="3200" dirty="0">
              <a:solidFill>
                <a:srgbClr val="800080"/>
              </a:solidFill>
            </a:endParaRPr>
          </a:p>
        </p:txBody>
      </p:sp>
      <p:pic>
        <p:nvPicPr>
          <p:cNvPr id="29698" name="Picture 2"/>
          <p:cNvPicPr>
            <a:picLocks noChangeAspect="1" noChangeArrowheads="1"/>
          </p:cNvPicPr>
          <p:nvPr/>
        </p:nvPicPr>
        <p:blipFill>
          <a:blip r:embed="rId3"/>
          <a:srcRect/>
          <a:stretch>
            <a:fillRect/>
          </a:stretch>
        </p:blipFill>
        <p:spPr bwMode="auto">
          <a:xfrm>
            <a:off x="2753757" y="3933056"/>
            <a:ext cx="3636485" cy="132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1546889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p:nvPr>
        </p:nvSpPr>
        <p:spPr>
          <a:xfrm>
            <a:off x="827584" y="1556792"/>
            <a:ext cx="3810000" cy="4114800"/>
          </a:xfrm>
          <a:extLst>
            <a:ext uri="{91240B29-F687-4f45-9708-019B960494DF}">
              <a14:hiddenLine xmlns:a14="http://schemas.microsoft.com/office/drawing/2010/main" w="9525" cap="flat">
                <a:solidFill>
                  <a:srgbClr val="808080"/>
                </a:solidFill>
                <a:round/>
                <a:headEnd/>
                <a:tailEnd/>
              </a14:hiddenLine>
            </a:ext>
          </a:extLst>
        </p:spPr>
        <p:txBody>
          <a:bodyPr anchor="t"/>
          <a:lstStyle/>
          <a:p>
            <a:pPr marL="1698625" lvl="3" indent="-225425" algn="l" eaLnBrk="1" hangingPunct="1">
              <a:spcBef>
                <a:spcPts val="350"/>
              </a:spcBef>
              <a:buClrTx/>
              <a:buFontTx/>
              <a:buNone/>
              <a:tabLst>
                <a:tab pos="1698625" algn="l"/>
                <a:tab pos="1893888" algn="l"/>
                <a:tab pos="2343150" algn="l"/>
                <a:tab pos="2792413" algn="l"/>
                <a:tab pos="3241675" algn="l"/>
                <a:tab pos="3690938" algn="l"/>
                <a:tab pos="4140200" algn="l"/>
                <a:tab pos="4589463" algn="l"/>
                <a:tab pos="5038725" algn="l"/>
                <a:tab pos="5487988" algn="l"/>
                <a:tab pos="5937250" algn="l"/>
                <a:tab pos="6386513" algn="l"/>
                <a:tab pos="6835775" algn="l"/>
                <a:tab pos="7285038" algn="l"/>
                <a:tab pos="7734300" algn="l"/>
                <a:tab pos="8183563" algn="l"/>
                <a:tab pos="8632825" algn="l"/>
                <a:tab pos="9082088" algn="l"/>
                <a:tab pos="9531350" algn="l"/>
                <a:tab pos="9980613" algn="l"/>
                <a:tab pos="10429875" algn="l"/>
              </a:tabLst>
              <a:defRPr/>
            </a:pPr>
            <a:endParaRPr lang="fr-FR" sz="1400" dirty="0"/>
          </a:p>
          <a:p>
            <a:pPr marL="568325" lvl="1" indent="-192088" algn="l" eaLnBrk="1" hangingPunct="1">
              <a:spcBef>
                <a:spcPts val="450"/>
              </a:spcBef>
              <a:buClrTx/>
              <a:buFontTx/>
              <a:buNone/>
              <a:tabLst>
                <a:tab pos="1698625" algn="l"/>
                <a:tab pos="1893888" algn="l"/>
                <a:tab pos="2343150" algn="l"/>
                <a:tab pos="2792413" algn="l"/>
                <a:tab pos="3241675" algn="l"/>
                <a:tab pos="3690938" algn="l"/>
                <a:tab pos="4140200" algn="l"/>
                <a:tab pos="4589463" algn="l"/>
                <a:tab pos="5038725" algn="l"/>
                <a:tab pos="5487988" algn="l"/>
                <a:tab pos="5937250" algn="l"/>
                <a:tab pos="6386513" algn="l"/>
                <a:tab pos="6835775" algn="l"/>
                <a:tab pos="7285038" algn="l"/>
                <a:tab pos="7734300" algn="l"/>
                <a:tab pos="8183563" algn="l"/>
                <a:tab pos="8632825" algn="l"/>
                <a:tab pos="9082088" algn="l"/>
                <a:tab pos="9531350" algn="l"/>
                <a:tab pos="9980613" algn="l"/>
                <a:tab pos="10429875" algn="l"/>
              </a:tabLst>
              <a:defRPr/>
            </a:pPr>
            <a:endParaRPr lang="fr-FR" sz="1800" dirty="0"/>
          </a:p>
          <a:p>
            <a:pPr marL="568325" lvl="1" indent="-192088" algn="l" eaLnBrk="1" hangingPunct="1">
              <a:spcBef>
                <a:spcPts val="450"/>
              </a:spcBef>
              <a:buClrTx/>
              <a:buFontTx/>
              <a:buNone/>
              <a:tabLst>
                <a:tab pos="1698625" algn="l"/>
                <a:tab pos="1893888" algn="l"/>
                <a:tab pos="2343150" algn="l"/>
                <a:tab pos="2792413" algn="l"/>
                <a:tab pos="3241675" algn="l"/>
                <a:tab pos="3690938" algn="l"/>
                <a:tab pos="4140200" algn="l"/>
                <a:tab pos="4589463" algn="l"/>
                <a:tab pos="5038725" algn="l"/>
                <a:tab pos="5487988" algn="l"/>
                <a:tab pos="5937250" algn="l"/>
                <a:tab pos="6386513" algn="l"/>
                <a:tab pos="6835775" algn="l"/>
                <a:tab pos="7285038" algn="l"/>
                <a:tab pos="7734300" algn="l"/>
                <a:tab pos="8183563" algn="l"/>
                <a:tab pos="8632825" algn="l"/>
                <a:tab pos="9082088" algn="l"/>
                <a:tab pos="9531350" algn="l"/>
                <a:tab pos="9980613" algn="l"/>
                <a:tab pos="10429875" algn="l"/>
              </a:tabLst>
              <a:defRPr/>
            </a:pPr>
            <a:endParaRPr lang="fr-FR" sz="1800" dirty="0"/>
          </a:p>
        </p:txBody>
      </p:sp>
      <p:sp>
        <p:nvSpPr>
          <p:cNvPr id="4098" name="Rectangle 2"/>
          <p:cNvSpPr>
            <a:spLocks noChangeArrowheads="1"/>
          </p:cNvSpPr>
          <p:nvPr/>
        </p:nvSpPr>
        <p:spPr bwMode="auto">
          <a:xfrm>
            <a:off x="2524622" y="2471192"/>
            <a:ext cx="1841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099" name="Rectangle 3"/>
          <p:cNvSpPr>
            <a:spLocks noChangeArrowheads="1"/>
          </p:cNvSpPr>
          <p:nvPr/>
        </p:nvSpPr>
        <p:spPr bwMode="auto">
          <a:xfrm flipV="1">
            <a:off x="3058022" y="2933155"/>
            <a:ext cx="5095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0" name="Text Box 4"/>
          <p:cNvSpPr txBox="1">
            <a:spLocks noChangeArrowheads="1"/>
          </p:cNvSpPr>
          <p:nvPr/>
        </p:nvSpPr>
        <p:spPr bwMode="auto">
          <a:xfrm>
            <a:off x="3921622" y="2212430"/>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1" name="Rectangle 5"/>
          <p:cNvSpPr>
            <a:spLocks noChangeArrowheads="1"/>
          </p:cNvSpPr>
          <p:nvPr/>
        </p:nvSpPr>
        <p:spPr bwMode="auto">
          <a:xfrm>
            <a:off x="862509" y="1556792"/>
            <a:ext cx="3810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1698625" lvl="3" indent="-225425" algn="l">
              <a:spcBef>
                <a:spcPts val="350"/>
              </a:spcBef>
              <a:tabLst>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 pos="9334500" algn="l"/>
                <a:tab pos="9783763" algn="l"/>
                <a:tab pos="10233025" algn="l"/>
                <a:tab pos="10682288" algn="l"/>
              </a:tabLst>
              <a:defRPr/>
            </a:pPr>
            <a:endParaRPr lang="fr-FR" sz="1400" b="0">
              <a:solidFill>
                <a:srgbClr val="000000"/>
              </a:solidFill>
              <a:latin typeface="Arial" charset="0"/>
              <a:ea typeface="MS PGothic" charset="0"/>
              <a:cs typeface="+mn-cs"/>
            </a:endParaRPr>
          </a:p>
          <a:p>
            <a:pPr marL="568325" lvl="1" indent="-192088" algn="l">
              <a:spcBef>
                <a:spcPts val="450"/>
              </a:spcBef>
              <a:tabLst>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 pos="9334500" algn="l"/>
                <a:tab pos="9783763" algn="l"/>
                <a:tab pos="10233025" algn="l"/>
                <a:tab pos="10682288" algn="l"/>
              </a:tabLst>
              <a:defRPr/>
            </a:pPr>
            <a:endParaRPr lang="fr-FR" sz="1800" b="0">
              <a:solidFill>
                <a:srgbClr val="000000"/>
              </a:solidFill>
              <a:latin typeface="Arial" charset="0"/>
              <a:ea typeface="MS PGothic" charset="0"/>
              <a:cs typeface="+mn-cs"/>
            </a:endParaRPr>
          </a:p>
          <a:p>
            <a:pPr marL="568325" lvl="1" indent="-192088" algn="l">
              <a:spcBef>
                <a:spcPts val="450"/>
              </a:spcBef>
              <a:tabLst>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 pos="9334500" algn="l"/>
                <a:tab pos="9783763" algn="l"/>
                <a:tab pos="10233025" algn="l"/>
                <a:tab pos="10682288" algn="l"/>
              </a:tabLst>
              <a:defRPr/>
            </a:pPr>
            <a:endParaRPr lang="fr-FR" sz="1800" b="0">
              <a:solidFill>
                <a:srgbClr val="000000"/>
              </a:solidFill>
              <a:latin typeface="Arial" charset="0"/>
              <a:ea typeface="MS PGothic" charset="0"/>
              <a:cs typeface="+mn-cs"/>
            </a:endParaRPr>
          </a:p>
        </p:txBody>
      </p:sp>
      <p:grpSp>
        <p:nvGrpSpPr>
          <p:cNvPr id="3079" name="Group 6"/>
          <p:cNvGrpSpPr>
            <a:grpSpLocks/>
          </p:cNvGrpSpPr>
          <p:nvPr/>
        </p:nvGrpSpPr>
        <p:grpSpPr bwMode="auto">
          <a:xfrm>
            <a:off x="373237" y="128043"/>
            <a:ext cx="4248151" cy="6305550"/>
            <a:chOff x="476" y="0"/>
            <a:chExt cx="2676" cy="3972"/>
          </a:xfrm>
        </p:grpSpPr>
        <p:pic>
          <p:nvPicPr>
            <p:cNvPr id="4103" name="Picture 7"/>
            <p:cNvPicPr>
              <a:picLocks noChangeAspect="1" noChangeArrowheads="1"/>
            </p:cNvPicPr>
            <p:nvPr/>
          </p:nvPicPr>
          <p:blipFill>
            <a:blip r:embed="rId3"/>
            <a:srcRect/>
            <a:stretch>
              <a:fillRect/>
            </a:stretch>
          </p:blipFill>
          <p:spPr bwMode="auto">
            <a:xfrm>
              <a:off x="476" y="0"/>
              <a:ext cx="1999" cy="39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4" name="Text Box 8"/>
            <p:cNvSpPr txBox="1">
              <a:spLocks noChangeArrowheads="1"/>
            </p:cNvSpPr>
            <p:nvPr/>
          </p:nvSpPr>
          <p:spPr bwMode="auto">
            <a:xfrm>
              <a:off x="1791" y="750"/>
              <a:ext cx="1313"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9pPr>
            </a:lstStyle>
            <a:p>
              <a:pPr algn="l" eaLnBrk="0" hangingPunct="0">
                <a:defRPr/>
              </a:pPr>
              <a:r>
                <a:rPr lang="fr-FR" sz="2000" dirty="0">
                  <a:solidFill>
                    <a:srgbClr val="7030A0"/>
                  </a:solidFill>
                </a:rPr>
                <a:t>Pôle Adultes 67</a:t>
              </a:r>
            </a:p>
          </p:txBody>
        </p:sp>
        <p:sp>
          <p:nvSpPr>
            <p:cNvPr id="4105" name="Rectangle 9"/>
            <p:cNvSpPr>
              <a:spLocks noChangeArrowheads="1"/>
            </p:cNvSpPr>
            <p:nvPr/>
          </p:nvSpPr>
          <p:spPr bwMode="auto">
            <a:xfrm>
              <a:off x="1047" y="1824"/>
              <a:ext cx="114" cy="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6" name="Rectangle 10"/>
            <p:cNvSpPr>
              <a:spLocks noChangeArrowheads="1"/>
            </p:cNvSpPr>
            <p:nvPr/>
          </p:nvSpPr>
          <p:spPr bwMode="auto">
            <a:xfrm flipV="1">
              <a:off x="1383" y="2115"/>
              <a:ext cx="319"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7" name="Text Box 11"/>
            <p:cNvSpPr txBox="1">
              <a:spLocks noChangeArrowheads="1"/>
            </p:cNvSpPr>
            <p:nvPr/>
          </p:nvSpPr>
          <p:spPr bwMode="auto">
            <a:xfrm>
              <a:off x="1703" y="2096"/>
              <a:ext cx="1449"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9pPr>
            </a:lstStyle>
            <a:p>
              <a:pPr algn="l" eaLnBrk="0" hangingPunct="0">
                <a:defRPr/>
              </a:pPr>
              <a:r>
                <a:rPr lang="fr-FR" sz="2000" dirty="0">
                  <a:solidFill>
                    <a:srgbClr val="FF0000"/>
                  </a:solidFill>
                </a:rPr>
                <a:t>Pôle Adultes 68</a:t>
              </a:r>
            </a:p>
            <a:p>
              <a:pPr algn="l" eaLnBrk="0" hangingPunct="0">
                <a:defRPr/>
              </a:pPr>
              <a:endParaRPr lang="fr-FR" sz="2000" dirty="0"/>
            </a:p>
          </p:txBody>
        </p:sp>
        <p:sp>
          <p:nvSpPr>
            <p:cNvPr id="4108" name="Text Box 12"/>
            <p:cNvSpPr txBox="1">
              <a:spLocks noChangeArrowheads="1"/>
            </p:cNvSpPr>
            <p:nvPr/>
          </p:nvSpPr>
          <p:spPr bwMode="auto">
            <a:xfrm>
              <a:off x="975" y="2897"/>
              <a:ext cx="1455"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9pPr>
            </a:lstStyle>
            <a:p>
              <a:pPr algn="l" eaLnBrk="0" hangingPunct="0">
                <a:defRPr/>
              </a:pPr>
              <a:r>
                <a:rPr lang="fr-FR" sz="2000" dirty="0">
                  <a:solidFill>
                    <a:srgbClr val="0070C0"/>
                  </a:solidFill>
                </a:rPr>
                <a:t>Pôle Enfants </a:t>
              </a:r>
              <a:br>
                <a:rPr lang="fr-FR" sz="2000" dirty="0">
                  <a:solidFill>
                    <a:srgbClr val="0070C0"/>
                  </a:solidFill>
                </a:rPr>
              </a:br>
              <a:r>
                <a:rPr lang="fr-FR" sz="2000" dirty="0">
                  <a:solidFill>
                    <a:srgbClr val="0070C0"/>
                  </a:solidFill>
                </a:rPr>
                <a:t>&amp; Adolescents 68</a:t>
              </a:r>
            </a:p>
          </p:txBody>
        </p:sp>
        <p:sp>
          <p:nvSpPr>
            <p:cNvPr id="4109" name="Text Box 13"/>
            <p:cNvSpPr txBox="1">
              <a:spLocks noChangeArrowheads="1"/>
            </p:cNvSpPr>
            <p:nvPr/>
          </p:nvSpPr>
          <p:spPr bwMode="auto">
            <a:xfrm>
              <a:off x="1927" y="1661"/>
              <a:ext cx="114"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10" name="Text Box 14"/>
            <p:cNvSpPr txBox="1">
              <a:spLocks noChangeArrowheads="1"/>
            </p:cNvSpPr>
            <p:nvPr/>
          </p:nvSpPr>
          <p:spPr bwMode="auto">
            <a:xfrm>
              <a:off x="1065" y="1253"/>
              <a:ext cx="1455"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algn="l" eaLnBrk="0" hangingPunct="0">
                <a:defRPr/>
              </a:pPr>
              <a:r>
                <a:rPr lang="fr-FR" altLang="fr-FR" sz="2000" dirty="0">
                  <a:solidFill>
                    <a:srgbClr val="0070C0"/>
                  </a:solidFill>
                  <a:cs typeface="+mn-cs"/>
                </a:rPr>
                <a:t>Pôle  Enfants </a:t>
              </a:r>
            </a:p>
            <a:p>
              <a:pPr algn="l" eaLnBrk="0" hangingPunct="0">
                <a:defRPr/>
              </a:pPr>
              <a:r>
                <a:rPr lang="fr-FR" altLang="fr-FR" sz="2000" dirty="0">
                  <a:solidFill>
                    <a:srgbClr val="0070C0"/>
                  </a:solidFill>
                  <a:cs typeface="+mn-cs"/>
                </a:rPr>
                <a:t>&amp; Adolescents 67</a:t>
              </a:r>
            </a:p>
          </p:txBody>
        </p:sp>
      </p:grpSp>
      <p:sp>
        <p:nvSpPr>
          <p:cNvPr id="4111" name="Text Box 15"/>
          <p:cNvSpPr txBox="1">
            <a:spLocks noChangeArrowheads="1"/>
          </p:cNvSpPr>
          <p:nvPr/>
        </p:nvSpPr>
        <p:spPr bwMode="auto">
          <a:xfrm>
            <a:off x="4672509" y="296121"/>
            <a:ext cx="4471491" cy="5372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lgn="l"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a:t>Centre de Ressources Autisme  région Alsace</a:t>
            </a:r>
            <a:r>
              <a:rPr lang="fr-FR" altLang="fr-FR" sz="2400" b="0" dirty="0">
                <a:solidFill>
                  <a:srgbClr val="000000"/>
                </a:solidFill>
              </a:rPr>
              <a:t> : </a:t>
            </a:r>
          </a:p>
          <a:p>
            <a:pPr algn="l"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b="0" dirty="0">
              <a:solidFill>
                <a:srgbClr val="000000"/>
              </a:solidFill>
            </a:endParaRP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 Création en 2003 avec un pôle régional enfants et adolescents et  2 pôles départementaux adultes. </a:t>
            </a:r>
          </a:p>
          <a:p>
            <a:pPr algn="l"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800" b="0" dirty="0">
              <a:solidFill>
                <a:srgbClr val="000000"/>
              </a:solidFill>
            </a:endParaRP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 Création de l’antenne enfants 68 : 2007 </a:t>
            </a:r>
          </a:p>
          <a:p>
            <a:pPr algn="l"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900" b="0" dirty="0">
              <a:solidFill>
                <a:srgbClr val="000000"/>
              </a:solidFill>
            </a:endParaRP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 Modalités de fonctionnement déterminées par une convention entre les 3 hôpitaux de rattachement (dernière version mars 2011)</a:t>
            </a:r>
          </a:p>
          <a:p>
            <a:pPr algn="l"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900" b="0" dirty="0">
              <a:solidFill>
                <a:srgbClr val="000000"/>
              </a:solidFill>
            </a:endParaRP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 L’antenne enfants 68 devient un pôle en 2018</a:t>
            </a:r>
          </a:p>
          <a:p>
            <a:pPr algn="l"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900" b="0" dirty="0">
              <a:solidFill>
                <a:srgbClr val="000000"/>
              </a:solidFill>
            </a:endParaRP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 AIDA ouvre 2 antennes en 2019</a:t>
            </a:r>
          </a:p>
        </p:txBody>
      </p:sp>
      <p:sp>
        <p:nvSpPr>
          <p:cNvPr id="8" name="ZoneTexte 7"/>
          <p:cNvSpPr txBox="1"/>
          <p:nvPr/>
        </p:nvSpPr>
        <p:spPr>
          <a:xfrm>
            <a:off x="141784" y="3108538"/>
            <a:ext cx="862957" cy="400110"/>
          </a:xfrm>
          <a:prstGeom prst="rect">
            <a:avLst/>
          </a:prstGeom>
          <a:noFill/>
        </p:spPr>
        <p:txBody>
          <a:bodyPr wrap="square" rtlCol="0">
            <a:spAutoFit/>
          </a:bodyPr>
          <a:lstStyle/>
          <a:p>
            <a:r>
              <a:rPr lang="fr-FR" dirty="0">
                <a:solidFill>
                  <a:srgbClr val="92D050"/>
                </a:solidFill>
              </a:rPr>
              <a:t>AIDA</a:t>
            </a:r>
          </a:p>
        </p:txBody>
      </p:sp>
      <p:cxnSp>
        <p:nvCxnSpPr>
          <p:cNvPr id="10" name="Connecteur droit avec flèche 9"/>
          <p:cNvCxnSpPr/>
          <p:nvPr/>
        </p:nvCxnSpPr>
        <p:spPr bwMode="auto">
          <a:xfrm flipV="1">
            <a:off x="1039666" y="1852464"/>
            <a:ext cx="1484956" cy="1366441"/>
          </a:xfrm>
          <a:prstGeom prst="straightConnector1">
            <a:avLst/>
          </a:prstGeom>
          <a:solidFill>
            <a:srgbClr val="00B8FF"/>
          </a:solidFill>
          <a:ln w="28575" cap="flat" cmpd="sng" algn="ctr">
            <a:solidFill>
              <a:srgbClr val="92D05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Connecteur droit avec flèche 11"/>
          <p:cNvCxnSpPr/>
          <p:nvPr/>
        </p:nvCxnSpPr>
        <p:spPr bwMode="auto">
          <a:xfrm>
            <a:off x="1039666" y="3230017"/>
            <a:ext cx="546100" cy="494655"/>
          </a:xfrm>
          <a:prstGeom prst="straightConnector1">
            <a:avLst/>
          </a:prstGeom>
          <a:solidFill>
            <a:srgbClr val="00B8FF"/>
          </a:solidFill>
          <a:ln w="76200" cap="flat" cmpd="sng" algn="ctr">
            <a:solidFill>
              <a:srgbClr val="92D050"/>
            </a:solidFill>
            <a:prstDash val="solid"/>
            <a:round/>
            <a:headEnd type="none" w="med" len="med"/>
            <a:tailEnd type="triangle"/>
          </a:ln>
          <a:effectLst>
            <a:outerShdw blurRad="63500" dist="38099" dir="2700000" algn="ctr" rotWithShape="0">
              <a:schemeClr val="bg2">
                <a:alpha val="74998"/>
              </a:schemeClr>
            </a:outerShdw>
          </a:effectLst>
          <a:extLst/>
        </p:spPr>
      </p:cxnSp>
      <p:cxnSp>
        <p:nvCxnSpPr>
          <p:cNvPr id="14" name="Connecteur droit avec flèche 13"/>
          <p:cNvCxnSpPr/>
          <p:nvPr/>
        </p:nvCxnSpPr>
        <p:spPr bwMode="auto">
          <a:xfrm>
            <a:off x="1039666" y="3295105"/>
            <a:ext cx="892497" cy="2614612"/>
          </a:xfrm>
          <a:prstGeom prst="straightConnector1">
            <a:avLst/>
          </a:prstGeom>
          <a:solidFill>
            <a:srgbClr val="00B8FF"/>
          </a:solidFill>
          <a:ln w="28575" cap="flat" cmpd="sng" algn="ctr">
            <a:solidFill>
              <a:srgbClr val="92D05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683569" y="1700808"/>
            <a:ext cx="7920880"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a:t>MISSIONS </a:t>
            </a:r>
            <a:br>
              <a:rPr lang="fr-FR" sz="3200" b="1" dirty="0"/>
            </a:br>
            <a:r>
              <a:rPr lang="fr-FR" sz="3200" b="1" dirty="0"/>
              <a:t>Soutien, Formation, Réseau, Recherche</a:t>
            </a:r>
            <a:r>
              <a:rPr lang="fr-FR" sz="4000" b="1" dirty="0"/>
              <a:t/>
            </a:r>
            <a:br>
              <a:rPr lang="fr-FR" sz="4000" b="1" dirty="0"/>
            </a:br>
            <a:r>
              <a:rPr lang="fr-FR" sz="3200" b="1" dirty="0">
                <a:solidFill>
                  <a:srgbClr val="0070C0"/>
                </a:solidFill>
              </a:rPr>
              <a:t>Pôle Enfants et Adolescents Haut-Rhin</a:t>
            </a:r>
            <a:endParaRPr lang="fr-FR" sz="3200" dirty="0">
              <a:solidFill>
                <a:srgbClr val="800080"/>
              </a:solidFill>
            </a:endParaRPr>
          </a:p>
        </p:txBody>
      </p:sp>
      <p:pic>
        <p:nvPicPr>
          <p:cNvPr id="29698" name="Picture 2"/>
          <p:cNvPicPr>
            <a:picLocks noChangeAspect="1" noChangeArrowheads="1"/>
          </p:cNvPicPr>
          <p:nvPr/>
        </p:nvPicPr>
        <p:blipFill>
          <a:blip r:embed="rId3"/>
          <a:srcRect/>
          <a:stretch>
            <a:fillRect/>
          </a:stretch>
        </p:blipFill>
        <p:spPr bwMode="auto">
          <a:xfrm>
            <a:off x="2753757" y="3933056"/>
            <a:ext cx="3636485" cy="132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1752546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683569" y="1700808"/>
            <a:ext cx="7920880"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a:t>MISSIONS </a:t>
            </a:r>
            <a:br>
              <a:rPr lang="fr-FR" sz="3200" b="1" dirty="0"/>
            </a:br>
            <a:r>
              <a:rPr lang="fr-FR" sz="3200" b="1" dirty="0"/>
              <a:t>Soutien, Formation, Réseau, Recherche</a:t>
            </a:r>
            <a:r>
              <a:rPr lang="fr-FR" sz="4000" b="1" dirty="0"/>
              <a:t/>
            </a:r>
            <a:br>
              <a:rPr lang="fr-FR" sz="4000" b="1" dirty="0"/>
            </a:br>
            <a:r>
              <a:rPr lang="fr-FR" sz="3200" b="1" dirty="0">
                <a:solidFill>
                  <a:srgbClr val="C00000"/>
                </a:solidFill>
              </a:rPr>
              <a:t>Pôle Adultes Haut-Rhin</a:t>
            </a:r>
            <a:endParaRPr lang="fr-FR" sz="3200" dirty="0">
              <a:solidFill>
                <a:srgbClr val="800080"/>
              </a:solidFill>
            </a:endParaRPr>
          </a:p>
        </p:txBody>
      </p:sp>
      <p:pic>
        <p:nvPicPr>
          <p:cNvPr id="29698" name="Picture 2"/>
          <p:cNvPicPr>
            <a:picLocks noChangeAspect="1" noChangeArrowheads="1"/>
          </p:cNvPicPr>
          <p:nvPr/>
        </p:nvPicPr>
        <p:blipFill>
          <a:blip r:embed="rId3"/>
          <a:srcRect/>
          <a:stretch>
            <a:fillRect/>
          </a:stretch>
        </p:blipFill>
        <p:spPr bwMode="auto">
          <a:xfrm>
            <a:off x="2753757" y="3933056"/>
            <a:ext cx="3636485" cy="132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830763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224755" y="1700808"/>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4000" b="1" dirty="0"/>
              <a:t>PERSPECTIVES 2021</a:t>
            </a:r>
            <a:endParaRPr lang="fr-FR" sz="4000" dirty="0"/>
          </a:p>
        </p:txBody>
      </p:sp>
      <p:pic>
        <p:nvPicPr>
          <p:cNvPr id="29698" name="Picture 2"/>
          <p:cNvPicPr>
            <a:picLocks noChangeAspect="1" noChangeArrowheads="1"/>
          </p:cNvPicPr>
          <p:nvPr/>
        </p:nvPicPr>
        <p:blipFill>
          <a:blip r:embed="rId3"/>
          <a:srcRect/>
          <a:stretch>
            <a:fillRect/>
          </a:stretch>
        </p:blipFill>
        <p:spPr bwMode="auto">
          <a:xfrm>
            <a:off x="2753757" y="3933056"/>
            <a:ext cx="3636485" cy="132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191790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224755" y="1700808"/>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a:t>PERSPECTIVES 2021</a:t>
            </a:r>
            <a:r>
              <a:rPr lang="fr-FR" sz="4000" b="1" dirty="0"/>
              <a:t/>
            </a:r>
            <a:br>
              <a:rPr lang="fr-FR" sz="4000" b="1" dirty="0"/>
            </a:br>
            <a:r>
              <a:rPr lang="fr-FR" sz="3200" b="1" dirty="0">
                <a:solidFill>
                  <a:srgbClr val="800080"/>
                </a:solidFill>
              </a:rPr>
              <a:t>Pôle Adultes Bas-Rhin</a:t>
            </a:r>
            <a:endParaRPr lang="fr-FR" sz="3200" dirty="0">
              <a:solidFill>
                <a:srgbClr val="800080"/>
              </a:solidFill>
            </a:endParaRPr>
          </a:p>
        </p:txBody>
      </p:sp>
      <p:pic>
        <p:nvPicPr>
          <p:cNvPr id="29698" name="Picture 2"/>
          <p:cNvPicPr>
            <a:picLocks noChangeAspect="1" noChangeArrowheads="1"/>
          </p:cNvPicPr>
          <p:nvPr/>
        </p:nvPicPr>
        <p:blipFill>
          <a:blip r:embed="rId3"/>
          <a:srcRect/>
          <a:stretch>
            <a:fillRect/>
          </a:stretch>
        </p:blipFill>
        <p:spPr bwMode="auto">
          <a:xfrm>
            <a:off x="2753757" y="3933056"/>
            <a:ext cx="3636485" cy="132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16868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79512" y="116632"/>
            <a:ext cx="8568952" cy="602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gn="l">
              <a:lnSpc>
                <a:spcPct val="110000"/>
              </a:lnSpc>
              <a:spcBef>
                <a:spcPts val="0"/>
              </a:spcBef>
              <a:buSzPct val="100000"/>
            </a:pPr>
            <a:r>
              <a:rPr lang="fr-FR" sz="1600" b="1" dirty="0">
                <a:solidFill>
                  <a:srgbClr val="000000"/>
                </a:solidFill>
                <a:latin typeface="Arial" charset="0"/>
                <a:cs typeface="Arial" charset="0"/>
              </a:rPr>
              <a:t>Evaluations diagnostiques :</a:t>
            </a:r>
          </a:p>
          <a:p>
            <a:pPr marL="1028700" lvl="1" algn="l">
              <a:lnSpc>
                <a:spcPct val="110000"/>
              </a:lnSpc>
              <a:spcBef>
                <a:spcPts val="0"/>
              </a:spcBef>
              <a:buFont typeface="Arial" panose="020B0604020202020204" pitchFamily="34" charset="0"/>
              <a:buChar char="•"/>
            </a:pPr>
            <a:r>
              <a:rPr lang="fr-FR" sz="1600" b="0" dirty="0">
                <a:solidFill>
                  <a:schemeClr val="tx1"/>
                </a:solidFill>
                <a:latin typeface="Arial" charset="0"/>
                <a:cs typeface="Arial" charset="0"/>
              </a:rPr>
              <a:t>Poursuite des évaluations diagnostiques</a:t>
            </a:r>
          </a:p>
          <a:p>
            <a:pPr marL="1028700" lvl="1" algn="l">
              <a:lnSpc>
                <a:spcPct val="110000"/>
              </a:lnSpc>
              <a:spcBef>
                <a:spcPts val="0"/>
              </a:spcBef>
              <a:buFont typeface="Arial" panose="020B0604020202020204" pitchFamily="34" charset="0"/>
              <a:buChar char="•"/>
            </a:pPr>
            <a:r>
              <a:rPr lang="fr-FR" sz="1600" b="0" dirty="0">
                <a:solidFill>
                  <a:schemeClr val="tx1"/>
                </a:solidFill>
                <a:latin typeface="Arial" charset="0"/>
                <a:cs typeface="Arial" charset="0"/>
              </a:rPr>
              <a:t>Procédures modulées DITP </a:t>
            </a:r>
          </a:p>
          <a:p>
            <a:pPr marL="1028700" lvl="1" algn="l">
              <a:lnSpc>
                <a:spcPct val="110000"/>
              </a:lnSpc>
              <a:spcBef>
                <a:spcPts val="0"/>
              </a:spcBef>
              <a:buFont typeface="Arial" panose="020B0604020202020204" pitchFamily="34" charset="0"/>
              <a:buChar char="•"/>
            </a:pPr>
            <a:r>
              <a:rPr lang="fr-FR" sz="1600" b="0" dirty="0">
                <a:solidFill>
                  <a:schemeClr val="tx1"/>
                </a:solidFill>
                <a:latin typeface="Arial" charset="0"/>
                <a:cs typeface="Arial" charset="0"/>
              </a:rPr>
              <a:t>Acquisition récente du matériel diagnostique de l’ADOS 2</a:t>
            </a:r>
          </a:p>
          <a:p>
            <a:pPr lvl="1" indent="0" algn="l">
              <a:lnSpc>
                <a:spcPct val="110000"/>
              </a:lnSpc>
              <a:spcBef>
                <a:spcPts val="0"/>
              </a:spcBef>
            </a:pPr>
            <a:endParaRPr lang="fr-FR" sz="1600" b="0" dirty="0">
              <a:solidFill>
                <a:schemeClr val="tx1"/>
              </a:solidFill>
              <a:latin typeface="Arial" charset="0"/>
              <a:cs typeface="Arial" charset="0"/>
            </a:endParaRPr>
          </a:p>
          <a:p>
            <a:pPr algn="l">
              <a:lnSpc>
                <a:spcPct val="110000"/>
              </a:lnSpc>
              <a:spcBef>
                <a:spcPts val="0"/>
              </a:spcBef>
              <a:buSzPct val="100000"/>
            </a:pPr>
            <a:r>
              <a:rPr lang="fr-FR" sz="1600" b="1" dirty="0">
                <a:solidFill>
                  <a:srgbClr val="000000"/>
                </a:solidFill>
                <a:latin typeface="Arial" charset="0"/>
                <a:cs typeface="Arial" charset="0"/>
              </a:rPr>
              <a:t>Formations, sensibilisations :</a:t>
            </a:r>
          </a:p>
          <a:p>
            <a:pPr marL="1028700" lvl="1" algn="just">
              <a:lnSpc>
                <a:spcPct val="110000"/>
              </a:lnSpc>
              <a:spcBef>
                <a:spcPts val="0"/>
              </a:spcBef>
              <a:buClr>
                <a:srgbClr val="000000"/>
              </a:buClr>
              <a:buFont typeface="Arial" panose="020B0604020202020204" pitchFamily="34" charset="0"/>
              <a:buChar char="•"/>
            </a:pPr>
            <a:r>
              <a:rPr lang="fr-FR" sz="1600" b="0" dirty="0">
                <a:solidFill>
                  <a:srgbClr val="000000"/>
                </a:solidFill>
                <a:latin typeface="Arial" charset="0"/>
                <a:cs typeface="Arial" charset="0"/>
              </a:rPr>
              <a:t>Poursuite des sensibilisations en formation initiale (soignants et travailleurs sociaux) et en formation continue (ESMS, sanitaire, Education Nationale, Loisirs, etc.)</a:t>
            </a:r>
          </a:p>
          <a:p>
            <a:pPr marL="1028700" lvl="1" algn="just">
              <a:lnSpc>
                <a:spcPct val="110000"/>
              </a:lnSpc>
              <a:spcBef>
                <a:spcPts val="0"/>
              </a:spcBef>
              <a:buClr>
                <a:srgbClr val="000000"/>
              </a:buClr>
              <a:buFont typeface="Arial" panose="020B0604020202020204" pitchFamily="34" charset="0"/>
              <a:buChar char="•"/>
            </a:pPr>
            <a:r>
              <a:rPr lang="fr-FR" sz="1600" b="0" dirty="0">
                <a:solidFill>
                  <a:srgbClr val="000000"/>
                </a:solidFill>
                <a:latin typeface="Arial" charset="0"/>
                <a:cs typeface="Arial" charset="0"/>
              </a:rPr>
              <a:t>Formation aux aidants familiaux de personnes autistes sans déficience intellectuelle : dans le cadre de la CNSA, reconduction en 2022 de celle de 2020 (réalisée en 2021 cause </a:t>
            </a:r>
            <a:r>
              <a:rPr lang="fr-FR" sz="1600" b="0" dirty="0" err="1">
                <a:solidFill>
                  <a:srgbClr val="000000"/>
                </a:solidFill>
                <a:latin typeface="Arial" charset="0"/>
                <a:cs typeface="Arial" charset="0"/>
              </a:rPr>
              <a:t>covid</a:t>
            </a:r>
            <a:r>
              <a:rPr lang="fr-FR" sz="1600" b="0" dirty="0">
                <a:solidFill>
                  <a:srgbClr val="000000"/>
                </a:solidFill>
                <a:latin typeface="Arial" charset="0"/>
                <a:cs typeface="Arial" charset="0"/>
              </a:rPr>
              <a:t>) </a:t>
            </a:r>
          </a:p>
          <a:p>
            <a:pPr marL="1028700" lvl="1" algn="just">
              <a:lnSpc>
                <a:spcPct val="110000"/>
              </a:lnSpc>
              <a:spcBef>
                <a:spcPts val="0"/>
              </a:spcBef>
              <a:buClr>
                <a:srgbClr val="000000"/>
              </a:buClr>
              <a:buFont typeface="Arial" panose="020B0604020202020204" pitchFamily="34" charset="0"/>
              <a:buChar char="•"/>
            </a:pPr>
            <a:r>
              <a:rPr lang="fr-FR" sz="1600" b="0" dirty="0">
                <a:solidFill>
                  <a:srgbClr val="000000"/>
                </a:solidFill>
                <a:latin typeface="Arial" charset="0"/>
                <a:cs typeface="Arial" charset="0"/>
              </a:rPr>
              <a:t>« Parcours ABC »: un outil pédagogique intéressant </a:t>
            </a:r>
          </a:p>
          <a:p>
            <a:pPr marL="1028700" lvl="1" algn="just">
              <a:lnSpc>
                <a:spcPct val="110000"/>
              </a:lnSpc>
              <a:spcBef>
                <a:spcPts val="0"/>
              </a:spcBef>
              <a:buClr>
                <a:srgbClr val="000000"/>
              </a:buClr>
              <a:buFont typeface="Arial" panose="020B0604020202020204" pitchFamily="34" charset="0"/>
              <a:buChar char="•"/>
            </a:pPr>
            <a:r>
              <a:rPr lang="fr-FR" sz="1600" b="0" dirty="0">
                <a:solidFill>
                  <a:srgbClr val="000000"/>
                </a:solidFill>
                <a:latin typeface="Arial" charset="0"/>
                <a:cs typeface="Arial" charset="0"/>
              </a:rPr>
              <a:t>Formation </a:t>
            </a:r>
            <a:r>
              <a:rPr lang="fr-FR" sz="1600" b="0" dirty="0" err="1">
                <a:solidFill>
                  <a:srgbClr val="000000"/>
                </a:solidFill>
                <a:latin typeface="Arial" charset="0"/>
                <a:cs typeface="Arial" charset="0"/>
              </a:rPr>
              <a:t>KIT’Com</a:t>
            </a:r>
            <a:r>
              <a:rPr lang="fr-FR" sz="1600" b="0" dirty="0">
                <a:solidFill>
                  <a:srgbClr val="000000"/>
                </a:solidFill>
                <a:latin typeface="Arial" charset="0"/>
                <a:cs typeface="Arial" charset="0"/>
              </a:rPr>
              <a:t> assurée en partenariat avec le CRA Nord Pas de Calais, dans le cadre du GNCRA</a:t>
            </a:r>
          </a:p>
          <a:p>
            <a:pPr lvl="1" indent="0" algn="just">
              <a:lnSpc>
                <a:spcPct val="110000"/>
              </a:lnSpc>
              <a:spcBef>
                <a:spcPts val="0"/>
              </a:spcBef>
              <a:buClr>
                <a:srgbClr val="000000"/>
              </a:buClr>
            </a:pPr>
            <a:endParaRPr lang="fr-FR" sz="1600" b="0" dirty="0">
              <a:solidFill>
                <a:srgbClr val="000000"/>
              </a:solidFill>
              <a:latin typeface="Arial" charset="0"/>
              <a:cs typeface="Arial" charset="0"/>
            </a:endParaRPr>
          </a:p>
          <a:p>
            <a:pPr algn="just">
              <a:lnSpc>
                <a:spcPct val="110000"/>
              </a:lnSpc>
              <a:spcBef>
                <a:spcPts val="0"/>
              </a:spcBef>
              <a:buClr>
                <a:srgbClr val="000000"/>
              </a:buClr>
            </a:pPr>
            <a:r>
              <a:rPr lang="fr-FR" sz="1600" dirty="0">
                <a:solidFill>
                  <a:srgbClr val="000000"/>
                </a:solidFill>
                <a:latin typeface="Arial" charset="0"/>
                <a:cs typeface="Arial" charset="0"/>
              </a:rPr>
              <a:t>Réseaux :</a:t>
            </a:r>
          </a:p>
          <a:p>
            <a:pPr marL="1028700" lvl="1" algn="just">
              <a:lnSpc>
                <a:spcPct val="110000"/>
              </a:lnSpc>
              <a:spcBef>
                <a:spcPts val="0"/>
              </a:spcBef>
              <a:buClr>
                <a:srgbClr val="000000"/>
              </a:buClr>
              <a:buFont typeface="Arial" panose="020B0604020202020204" pitchFamily="34" charset="0"/>
              <a:buChar char="•"/>
            </a:pPr>
            <a:r>
              <a:rPr lang="fr-FR" sz="1600" b="0" dirty="0">
                <a:solidFill>
                  <a:srgbClr val="000000"/>
                </a:solidFill>
                <a:latin typeface="Arial" charset="0"/>
                <a:cs typeface="Arial" charset="0"/>
              </a:rPr>
              <a:t>Reprise des réseaux existants (Interprofessionnels, interprofessionnels insertion, Psycho, Familles) suspendus en raison de la crise sanitaire et des difficultés de l’équipe en sous-effectif</a:t>
            </a:r>
            <a:endParaRPr lang="fr-FR" sz="1600" dirty="0">
              <a:solidFill>
                <a:srgbClr val="000000"/>
              </a:solidFill>
              <a:latin typeface="Arial" charset="0"/>
              <a:cs typeface="Arial" charset="0"/>
            </a:endParaRPr>
          </a:p>
          <a:p>
            <a:pPr algn="just">
              <a:spcBef>
                <a:spcPts val="1000"/>
              </a:spcBef>
              <a:buSzPct val="100000"/>
            </a:pPr>
            <a:endParaRPr lang="fr-FR" sz="1600" b="1" dirty="0">
              <a:solidFill>
                <a:srgbClr val="AC2444"/>
              </a:solidFill>
              <a:latin typeface="Arial" charset="0"/>
              <a:cs typeface="Arial" charset="0"/>
            </a:endParaRPr>
          </a:p>
        </p:txBody>
      </p:sp>
    </p:spTree>
    <p:extLst>
      <p:ext uri="{BB962C8B-B14F-4D97-AF65-F5344CB8AC3E}">
        <p14:creationId xmlns:p14="http://schemas.microsoft.com/office/powerpoint/2010/main" val="2954411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323528" y="188640"/>
            <a:ext cx="8568952" cy="4968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gn="just">
              <a:spcBef>
                <a:spcPts val="0"/>
              </a:spcBef>
            </a:pPr>
            <a:r>
              <a:rPr lang="fr-FR" sz="1800" dirty="0">
                <a:solidFill>
                  <a:srgbClr val="000000"/>
                </a:solidFill>
                <a:latin typeface="Arial" charset="0"/>
                <a:cs typeface="Arial" charset="0"/>
              </a:rPr>
              <a:t>Soutien/expertise :</a:t>
            </a:r>
            <a:endParaRPr lang="fr-FR" sz="1600" dirty="0">
              <a:solidFill>
                <a:srgbClr val="000000"/>
              </a:solidFill>
              <a:latin typeface="Arial" charset="0"/>
              <a:cs typeface="Arial" charset="0"/>
            </a:endParaRPr>
          </a:p>
          <a:p>
            <a:pPr marL="812800" lvl="1" algn="just">
              <a:spcBef>
                <a:spcPts val="0"/>
              </a:spcBef>
              <a:buClr>
                <a:srgbClr val="000000"/>
              </a:buClr>
              <a:buFont typeface="Arial" panose="020B0604020202020204" pitchFamily="34" charset="0"/>
              <a:buChar char="•"/>
            </a:pPr>
            <a:r>
              <a:rPr lang="fr-FR" sz="1600" b="0" dirty="0">
                <a:solidFill>
                  <a:srgbClr val="000000"/>
                </a:solidFill>
                <a:latin typeface="Arial" charset="0"/>
                <a:cs typeface="Arial" charset="0"/>
              </a:rPr>
              <a:t>Poursuite des interventions dont certaines en </a:t>
            </a:r>
            <a:r>
              <a:rPr lang="fr-FR" sz="1600" b="0" dirty="0" err="1">
                <a:solidFill>
                  <a:srgbClr val="000000"/>
                </a:solidFill>
                <a:latin typeface="Arial" charset="0"/>
                <a:cs typeface="Arial" charset="0"/>
              </a:rPr>
              <a:t>distanciel</a:t>
            </a:r>
            <a:r>
              <a:rPr lang="fr-FR" sz="1600" b="0" dirty="0">
                <a:solidFill>
                  <a:srgbClr val="000000"/>
                </a:solidFill>
                <a:latin typeface="Arial" charset="0"/>
                <a:cs typeface="Arial" charset="0"/>
              </a:rPr>
              <a:t>, auprès notamment des équipes en EMS, des établissements scolaires</a:t>
            </a:r>
          </a:p>
          <a:p>
            <a:pPr marL="812800" lvl="1" algn="just">
              <a:spcBef>
                <a:spcPts val="0"/>
              </a:spcBef>
              <a:buClr>
                <a:srgbClr val="000000"/>
              </a:buClr>
              <a:buFont typeface="Arial" panose="020B0604020202020204" pitchFamily="34" charset="0"/>
              <a:buChar char="•"/>
            </a:pPr>
            <a:r>
              <a:rPr lang="fr-FR" sz="1600" b="0" dirty="0">
                <a:solidFill>
                  <a:srgbClr val="000000"/>
                </a:solidFill>
                <a:latin typeface="Arial" charset="0"/>
                <a:cs typeface="Arial" charset="0"/>
              </a:rPr>
              <a:t>Appui au diagnostic pour les psychiatres libéraux, afin de développer la 2</a:t>
            </a:r>
            <a:r>
              <a:rPr lang="fr-FR" sz="1600" b="0" baseline="30000" dirty="0">
                <a:solidFill>
                  <a:srgbClr val="000000"/>
                </a:solidFill>
                <a:latin typeface="Arial" charset="0"/>
                <a:cs typeface="Arial" charset="0"/>
              </a:rPr>
              <a:t>ème</a:t>
            </a:r>
            <a:r>
              <a:rPr lang="fr-FR" sz="1600" b="0" dirty="0">
                <a:solidFill>
                  <a:srgbClr val="000000"/>
                </a:solidFill>
                <a:latin typeface="Arial" charset="0"/>
                <a:cs typeface="Arial" charset="0"/>
              </a:rPr>
              <a:t> ligne pour les adultes</a:t>
            </a:r>
          </a:p>
          <a:p>
            <a:pPr algn="l">
              <a:spcBef>
                <a:spcPts val="0"/>
              </a:spcBef>
            </a:pPr>
            <a:endParaRPr lang="fr-FR" sz="1600" b="1" dirty="0">
              <a:solidFill>
                <a:srgbClr val="000000"/>
              </a:solidFill>
              <a:latin typeface="Arial" charset="0"/>
              <a:cs typeface="Arial" charset="0"/>
            </a:endParaRPr>
          </a:p>
          <a:p>
            <a:pPr algn="l">
              <a:spcBef>
                <a:spcPts val="0"/>
              </a:spcBef>
            </a:pPr>
            <a:r>
              <a:rPr lang="fr-FR" sz="1600" b="1" dirty="0">
                <a:solidFill>
                  <a:srgbClr val="000000"/>
                </a:solidFill>
                <a:latin typeface="Arial" charset="0"/>
                <a:cs typeface="Arial" charset="0"/>
              </a:rPr>
              <a:t>Insertion professionnelle :</a:t>
            </a:r>
            <a:endParaRPr lang="fr-FR" sz="1600" dirty="0">
              <a:solidFill>
                <a:srgbClr val="000000"/>
              </a:solidFill>
              <a:latin typeface="Arial" charset="0"/>
              <a:cs typeface="Arial" charset="0"/>
            </a:endParaRPr>
          </a:p>
          <a:p>
            <a:pPr lvl="1" algn="just">
              <a:spcBef>
                <a:spcPts val="0"/>
              </a:spcBef>
              <a:buClr>
                <a:srgbClr val="000000"/>
              </a:buClr>
              <a:buFont typeface="Arial" charset="0"/>
              <a:buChar char="•"/>
            </a:pPr>
            <a:r>
              <a:rPr lang="fr-FR" sz="1600" b="0" dirty="0">
                <a:solidFill>
                  <a:srgbClr val="000000"/>
                </a:solidFill>
                <a:latin typeface="Arial" charset="0"/>
                <a:cs typeface="Arial" charset="0"/>
              </a:rPr>
              <a:t>Poursuite du Dispositif Emploi Accompagné (DEA) « Rêves de Bulles »</a:t>
            </a:r>
          </a:p>
          <a:p>
            <a:pPr lvl="1" algn="just">
              <a:spcBef>
                <a:spcPts val="0"/>
              </a:spcBef>
              <a:buClr>
                <a:srgbClr val="000000"/>
              </a:buClr>
              <a:buFont typeface="Arial" charset="0"/>
              <a:buChar char="•"/>
            </a:pPr>
            <a:r>
              <a:rPr lang="fr-FR" sz="1600" b="0" dirty="0">
                <a:solidFill>
                  <a:srgbClr val="000000"/>
                </a:solidFill>
                <a:latin typeface="Arial" charset="0"/>
                <a:cs typeface="Arial" charset="0"/>
              </a:rPr>
              <a:t>Dans le cadre du GNCRA, en partenariat avec le CRA Nord Pas De Calais, cogestion du groupe thématique  « Insertion professionnelle des personnes avec TSA »</a:t>
            </a:r>
          </a:p>
          <a:p>
            <a:pPr algn="just">
              <a:spcBef>
                <a:spcPts val="0"/>
              </a:spcBef>
              <a:buClr>
                <a:srgbClr val="000000"/>
              </a:buClr>
            </a:pPr>
            <a:endParaRPr lang="fr-FR" sz="1600" dirty="0">
              <a:solidFill>
                <a:srgbClr val="000000"/>
              </a:solidFill>
              <a:latin typeface="Arial" charset="0"/>
              <a:cs typeface="Arial" charset="0"/>
            </a:endParaRPr>
          </a:p>
          <a:p>
            <a:pPr algn="just">
              <a:spcBef>
                <a:spcPts val="0"/>
              </a:spcBef>
              <a:buClr>
                <a:srgbClr val="000000"/>
              </a:buClr>
            </a:pPr>
            <a:r>
              <a:rPr lang="fr-FR" sz="1600" dirty="0">
                <a:solidFill>
                  <a:srgbClr val="000000"/>
                </a:solidFill>
                <a:latin typeface="Arial" charset="0"/>
                <a:cs typeface="Arial" charset="0"/>
              </a:rPr>
              <a:t>Autres projets : </a:t>
            </a:r>
          </a:p>
          <a:p>
            <a:pPr marL="812800" lvl="1" algn="just">
              <a:spcBef>
                <a:spcPts val="0"/>
              </a:spcBef>
              <a:buClr>
                <a:srgbClr val="000000"/>
              </a:buClr>
              <a:buFont typeface="Arial" panose="020B0604020202020204" pitchFamily="34" charset="0"/>
              <a:buChar char="•"/>
            </a:pPr>
            <a:r>
              <a:rPr lang="fr-FR" sz="1600" b="0" dirty="0">
                <a:solidFill>
                  <a:schemeClr val="tx1"/>
                </a:solidFill>
                <a:latin typeface="Arial" charset="0"/>
                <a:cs typeface="Arial" charset="0"/>
              </a:rPr>
              <a:t>Projet « orientation scolaire/professionnelle et inclusion des élèves avec TSA » (OSPI), partenariat Education Nationale / CRA (E67 et A67)</a:t>
            </a:r>
          </a:p>
          <a:p>
            <a:pPr marL="812800" lvl="1" algn="just">
              <a:spcBef>
                <a:spcPts val="0"/>
              </a:spcBef>
              <a:buClr>
                <a:srgbClr val="000000"/>
              </a:buClr>
              <a:buFont typeface="Arial" panose="020B0604020202020204" pitchFamily="34" charset="0"/>
              <a:buChar char="•"/>
            </a:pPr>
            <a:r>
              <a:rPr lang="fr-FR" sz="1600" b="0" dirty="0">
                <a:solidFill>
                  <a:schemeClr val="tx1"/>
                </a:solidFill>
                <a:latin typeface="Arial" charset="0"/>
                <a:cs typeface="Arial" charset="0"/>
              </a:rPr>
              <a:t>Projet « Loisirs-culture-sport-vacances des personnes avec TSA » à déployer sur l’ensemble des pôles</a:t>
            </a:r>
          </a:p>
          <a:p>
            <a:pPr marL="812800" lvl="1" algn="just">
              <a:spcBef>
                <a:spcPts val="0"/>
              </a:spcBef>
              <a:buClr>
                <a:srgbClr val="000000"/>
              </a:buClr>
              <a:buFont typeface="Arial" panose="020B0604020202020204" pitchFamily="34" charset="0"/>
              <a:buChar char="•"/>
            </a:pPr>
            <a:r>
              <a:rPr lang="fr-FR" sz="1600" b="0" dirty="0">
                <a:solidFill>
                  <a:schemeClr val="tx1"/>
                </a:solidFill>
                <a:latin typeface="Arial" charset="0"/>
                <a:cs typeface="Arial" charset="0"/>
              </a:rPr>
              <a:t>Soutien de l’association « Autonome ensemble sur le projet « Habitat inclusif », en partenariat avec l’EMA 67 </a:t>
            </a:r>
          </a:p>
          <a:p>
            <a:pPr marL="812800" lvl="1" algn="just">
              <a:spcBef>
                <a:spcPts val="0"/>
              </a:spcBef>
              <a:buClr>
                <a:srgbClr val="000000"/>
              </a:buClr>
              <a:buFont typeface="Arial" panose="020B0604020202020204" pitchFamily="34" charset="0"/>
              <a:buChar char="•"/>
            </a:pPr>
            <a:r>
              <a:rPr lang="fr-FR" sz="1600" b="0" dirty="0">
                <a:solidFill>
                  <a:schemeClr val="tx1"/>
                </a:solidFill>
                <a:latin typeface="Arial" charset="0"/>
                <a:cs typeface="Arial" charset="0"/>
              </a:rPr>
              <a:t>Projet « Dispositif ambulatoire d’accompagnement et de soins pour personnes avec TSA de + de 16 ans », partenariat EPSAN (G03-CRA A 67) – Centre </a:t>
            </a:r>
            <a:r>
              <a:rPr lang="fr-FR" sz="1600" b="0" dirty="0" err="1">
                <a:solidFill>
                  <a:schemeClr val="tx1"/>
                </a:solidFill>
                <a:latin typeface="Arial" charset="0"/>
                <a:cs typeface="Arial" charset="0"/>
              </a:rPr>
              <a:t>Harthouse</a:t>
            </a:r>
            <a:r>
              <a:rPr lang="fr-FR" sz="1600" b="0" dirty="0">
                <a:solidFill>
                  <a:schemeClr val="tx1"/>
                </a:solidFill>
                <a:latin typeface="Arial" charset="0"/>
                <a:cs typeface="Arial" charset="0"/>
              </a:rPr>
              <a:t> </a:t>
            </a:r>
          </a:p>
          <a:p>
            <a:pPr algn="just">
              <a:spcBef>
                <a:spcPts val="1000"/>
              </a:spcBef>
              <a:buClr>
                <a:srgbClr val="000000"/>
              </a:buClr>
              <a:buSzPct val="100000"/>
            </a:pPr>
            <a:endParaRPr lang="fr-FR" sz="1600" dirty="0">
              <a:solidFill>
                <a:srgbClr val="000000"/>
              </a:solidFill>
              <a:latin typeface="Arial" charset="0"/>
              <a:cs typeface="Arial" charset="0"/>
            </a:endParaRPr>
          </a:p>
          <a:p>
            <a:pPr>
              <a:spcBef>
                <a:spcPts val="1000"/>
              </a:spcBef>
              <a:buClr>
                <a:srgbClr val="000000"/>
              </a:buClr>
              <a:buSzPct val="100000"/>
            </a:pPr>
            <a:endParaRPr lang="fr-FR" sz="1600" dirty="0">
              <a:solidFill>
                <a:srgbClr val="000000"/>
              </a:solidFill>
              <a:latin typeface="Arial" charset="0"/>
              <a:cs typeface="Arial" charset="0"/>
            </a:endParaRPr>
          </a:p>
        </p:txBody>
      </p:sp>
    </p:spTree>
    <p:extLst>
      <p:ext uri="{BB962C8B-B14F-4D97-AF65-F5344CB8AC3E}">
        <p14:creationId xmlns:p14="http://schemas.microsoft.com/office/powerpoint/2010/main" val="168140285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539552" y="1196752"/>
            <a:ext cx="8712968" cy="333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gn="l">
              <a:spcBef>
                <a:spcPts val="0"/>
              </a:spcBef>
              <a:buClr>
                <a:srgbClr val="000000"/>
              </a:buClr>
              <a:buSzPct val="100000"/>
            </a:pPr>
            <a:r>
              <a:rPr lang="fr-FR" sz="1600" b="1" dirty="0">
                <a:solidFill>
                  <a:srgbClr val="000000"/>
                </a:solidFill>
                <a:latin typeface="Arial" charset="0"/>
                <a:cs typeface="Arial" charset="0"/>
              </a:rPr>
              <a:t>Organisation CRA :</a:t>
            </a:r>
          </a:p>
          <a:p>
            <a:pPr marL="812800" lvl="1" algn="l">
              <a:spcBef>
                <a:spcPts val="0"/>
              </a:spcBef>
              <a:buClr>
                <a:srgbClr val="000000"/>
              </a:buClr>
              <a:buFont typeface="Arial" panose="020B0604020202020204" pitchFamily="34" charset="0"/>
              <a:buChar char="•"/>
            </a:pPr>
            <a:r>
              <a:rPr lang="fr-FR" sz="1600" b="0" dirty="0">
                <a:solidFill>
                  <a:srgbClr val="000000"/>
                </a:solidFill>
                <a:latin typeface="Arial" charset="0"/>
                <a:cs typeface="Arial" charset="0"/>
              </a:rPr>
              <a:t>Suivi des actions du projet d’établissement du CRA</a:t>
            </a:r>
          </a:p>
          <a:p>
            <a:pPr marL="812800" lvl="1" algn="l">
              <a:spcBef>
                <a:spcPts val="0"/>
              </a:spcBef>
              <a:buClr>
                <a:srgbClr val="000000"/>
              </a:buClr>
              <a:buFont typeface="Arial" panose="020B0604020202020204" pitchFamily="34" charset="0"/>
              <a:buChar char="•"/>
            </a:pPr>
            <a:r>
              <a:rPr lang="fr-FR" sz="1600" b="0" dirty="0">
                <a:solidFill>
                  <a:srgbClr val="000000"/>
                </a:solidFill>
                <a:latin typeface="Arial" charset="0"/>
                <a:cs typeface="Arial" charset="0"/>
              </a:rPr>
              <a:t>Système d’information (GNCRA)</a:t>
            </a:r>
          </a:p>
          <a:p>
            <a:pPr marL="0" indent="0" algn="l">
              <a:spcBef>
                <a:spcPts val="0"/>
              </a:spcBef>
              <a:buClr>
                <a:srgbClr val="000000"/>
              </a:buClr>
              <a:buSzPct val="45000"/>
            </a:pPr>
            <a:endParaRPr lang="fr-FR" sz="1600" dirty="0">
              <a:solidFill>
                <a:srgbClr val="000000"/>
              </a:solidFill>
              <a:latin typeface="Arial" charset="0"/>
              <a:cs typeface="Arial" charset="0"/>
            </a:endParaRPr>
          </a:p>
          <a:p>
            <a:pPr algn="l">
              <a:spcBef>
                <a:spcPts val="0"/>
              </a:spcBef>
              <a:buSzPct val="100000"/>
            </a:pPr>
            <a:r>
              <a:rPr lang="fr-FR" sz="1600" dirty="0">
                <a:solidFill>
                  <a:srgbClr val="000000"/>
                </a:solidFill>
                <a:latin typeface="Arial" charset="0"/>
                <a:cs typeface="Arial" charset="0"/>
              </a:rPr>
              <a:t>Formations des professionnels du CRA :</a:t>
            </a:r>
          </a:p>
          <a:p>
            <a:pPr marL="812800" lvl="1" algn="l">
              <a:spcBef>
                <a:spcPts val="0"/>
              </a:spcBef>
              <a:buFont typeface="Arial" panose="020B0604020202020204" pitchFamily="34" charset="0"/>
              <a:buChar char="•"/>
            </a:pPr>
            <a:r>
              <a:rPr lang="fr-FR" sz="1600" b="0" dirty="0">
                <a:solidFill>
                  <a:schemeClr val="tx1"/>
                </a:solidFill>
                <a:latin typeface="Arial" charset="0"/>
                <a:cs typeface="Arial" charset="0"/>
              </a:rPr>
              <a:t>Colloque international du GNCRA à Lyon </a:t>
            </a:r>
          </a:p>
          <a:p>
            <a:pPr marL="812800" lvl="1" algn="l">
              <a:spcBef>
                <a:spcPts val="0"/>
              </a:spcBef>
              <a:buFont typeface="Arial" panose="020B0604020202020204" pitchFamily="34" charset="0"/>
              <a:buChar char="•"/>
            </a:pPr>
            <a:r>
              <a:rPr lang="fr-FR" sz="1600" b="0" dirty="0">
                <a:solidFill>
                  <a:schemeClr val="tx1"/>
                </a:solidFill>
                <a:latin typeface="Arial" charset="0"/>
                <a:cs typeface="Arial" charset="0"/>
              </a:rPr>
              <a:t>Formation à l’ADOS 2</a:t>
            </a:r>
          </a:p>
          <a:p>
            <a:pPr marL="812800" lvl="1" algn="l">
              <a:spcBef>
                <a:spcPts val="0"/>
              </a:spcBef>
              <a:buFont typeface="Arial" panose="020B0604020202020204" pitchFamily="34" charset="0"/>
              <a:buChar char="•"/>
            </a:pPr>
            <a:r>
              <a:rPr lang="fr-FR" sz="1600" b="0" dirty="0">
                <a:solidFill>
                  <a:schemeClr val="tx1"/>
                </a:solidFill>
                <a:latin typeface="Arial" charset="0"/>
                <a:cs typeface="Arial" charset="0"/>
              </a:rPr>
              <a:t>Suivi des webinaires de formation (TDA/H, dysphorie de genre, PTSD et autres actualités)</a:t>
            </a:r>
          </a:p>
          <a:p>
            <a:pPr marL="812800" lvl="1" algn="l">
              <a:spcBef>
                <a:spcPts val="0"/>
              </a:spcBef>
              <a:buFont typeface="Arial" panose="020B0604020202020204" pitchFamily="34" charset="0"/>
              <a:buChar char="•"/>
            </a:pPr>
            <a:r>
              <a:rPr lang="fr-FR" sz="1600" b="0" dirty="0">
                <a:solidFill>
                  <a:schemeClr val="tx1"/>
                </a:solidFill>
                <a:latin typeface="Arial" charset="0"/>
                <a:cs typeface="Arial" charset="0"/>
              </a:rPr>
              <a:t>Formation des professionnels recrutés au CRA Adultes 67</a:t>
            </a:r>
          </a:p>
          <a:p>
            <a:pPr marL="0" indent="0" algn="l">
              <a:spcBef>
                <a:spcPts val="0"/>
              </a:spcBef>
              <a:buSzPct val="100000"/>
            </a:pPr>
            <a:endParaRPr lang="fr-FR" sz="1600" dirty="0">
              <a:solidFill>
                <a:schemeClr val="tx1"/>
              </a:solidFill>
              <a:latin typeface="Arial" charset="0"/>
              <a:cs typeface="Arial" charset="0"/>
            </a:endParaRPr>
          </a:p>
          <a:p>
            <a:pPr marL="0" indent="0" algn="l">
              <a:spcBef>
                <a:spcPts val="0"/>
              </a:spcBef>
            </a:pPr>
            <a:r>
              <a:rPr lang="fr-FR" sz="1600" dirty="0">
                <a:solidFill>
                  <a:srgbClr val="000000"/>
                </a:solidFill>
                <a:latin typeface="Arial" charset="0"/>
                <a:cs typeface="Arial" charset="0"/>
              </a:rPr>
              <a:t>Equipe du CRA :</a:t>
            </a:r>
          </a:p>
          <a:p>
            <a:pPr marL="812800" lvl="1" algn="l">
              <a:spcBef>
                <a:spcPts val="0"/>
              </a:spcBef>
              <a:buFont typeface="Arial" panose="020B0604020202020204" pitchFamily="34" charset="0"/>
              <a:buChar char="•"/>
            </a:pPr>
            <a:r>
              <a:rPr lang="fr-FR" sz="1600" b="0" dirty="0">
                <a:solidFill>
                  <a:srgbClr val="000000"/>
                </a:solidFill>
                <a:latin typeface="Arial" charset="0"/>
                <a:cs typeface="Arial" charset="0"/>
              </a:rPr>
              <a:t>Recrutement d’un éducateur, de psychologues</a:t>
            </a:r>
          </a:p>
          <a:p>
            <a:pPr marL="812800" lvl="1" algn="l">
              <a:spcBef>
                <a:spcPts val="0"/>
              </a:spcBef>
              <a:buFont typeface="Arial" panose="020B0604020202020204" pitchFamily="34" charset="0"/>
              <a:buChar char="•"/>
            </a:pPr>
            <a:r>
              <a:rPr lang="fr-FR" sz="1600" b="0" dirty="0">
                <a:solidFill>
                  <a:srgbClr val="000000"/>
                </a:solidFill>
                <a:latin typeface="Arial" charset="0"/>
                <a:cs typeface="Arial" charset="0"/>
              </a:rPr>
              <a:t>Stabilisation de l’équipe</a:t>
            </a:r>
          </a:p>
        </p:txBody>
      </p:sp>
    </p:spTree>
    <p:extLst>
      <p:ext uri="{BB962C8B-B14F-4D97-AF65-F5344CB8AC3E}">
        <p14:creationId xmlns:p14="http://schemas.microsoft.com/office/powerpoint/2010/main" val="42516344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764860" y="1700808"/>
            <a:ext cx="7614281"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a:t>PERSPECTIVES 2021</a:t>
            </a:r>
            <a:br>
              <a:rPr lang="fr-FR" sz="3200" b="1" dirty="0"/>
            </a:br>
            <a:r>
              <a:rPr lang="fr-FR" sz="3200" b="1" dirty="0">
                <a:solidFill>
                  <a:srgbClr val="0070C0"/>
                </a:solidFill>
              </a:rPr>
              <a:t>Pôle Enfants et Adolescents Bas-Rhin</a:t>
            </a:r>
            <a:endParaRPr lang="fr-FR" sz="3200" dirty="0">
              <a:solidFill>
                <a:srgbClr val="0070C0"/>
              </a:solidFill>
            </a:endParaRPr>
          </a:p>
        </p:txBody>
      </p:sp>
      <p:pic>
        <p:nvPicPr>
          <p:cNvPr id="29698" name="Picture 2"/>
          <p:cNvPicPr>
            <a:picLocks noChangeAspect="1" noChangeArrowheads="1"/>
          </p:cNvPicPr>
          <p:nvPr/>
        </p:nvPicPr>
        <p:blipFill>
          <a:blip r:embed="rId3"/>
          <a:srcRect/>
          <a:stretch>
            <a:fillRect/>
          </a:stretch>
        </p:blipFill>
        <p:spPr bwMode="auto">
          <a:xfrm>
            <a:off x="2753757" y="3933056"/>
            <a:ext cx="3636485" cy="132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1551686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oursuite des évaluations diagnostiques et fonctionnelles complexes et en partenariat avec les équipes du champ sanitaire et du médico-social…"/>
          <p:cNvSpPr txBox="1">
            <a:spLocks noGrp="1"/>
          </p:cNvSpPr>
          <p:nvPr>
            <p:ph type="subTitle" idx="4294967295"/>
          </p:nvPr>
        </p:nvSpPr>
        <p:spPr>
          <a:xfrm>
            <a:off x="228600" y="100261"/>
            <a:ext cx="8638674" cy="6276476"/>
          </a:xfrm>
          <a:prstGeom prst="rect">
            <a:avLst/>
          </a:prstGeom>
        </p:spPr>
        <p:txBody>
          <a:bodyPr>
            <a:normAutofit/>
          </a:bodyPr>
          <a:lstStyle/>
          <a:p>
            <a:pPr marL="0" indent="0">
              <a:lnSpc>
                <a:spcPct val="90000"/>
              </a:lnSpc>
              <a:spcBef>
                <a:spcPts val="500"/>
              </a:spcBef>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lang="fr-FR" sz="1600" b="1" dirty="0">
                <a:solidFill>
                  <a:schemeClr val="tx1"/>
                </a:solidFill>
              </a:rPr>
              <a:t>Evaluation </a:t>
            </a:r>
          </a:p>
          <a:p>
            <a:pPr marL="339725" indent="-339725">
              <a:lnSpc>
                <a:spcPct val="90000"/>
              </a:lnSpc>
              <a:spcBef>
                <a:spcPts val="500"/>
              </a:spcBef>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lang="fr-FR" sz="1600" dirty="0">
                <a:solidFill>
                  <a:schemeClr val="tx1"/>
                </a:solidFill>
              </a:rPr>
              <a:t>Poursuite des évaluations diagnostiques et fonctionnelles complexes en partenariat avec les équipes du champ sanitaire et du médico-social et les libéraux avec la poursuite de la réduction de la file d’attente. </a:t>
            </a:r>
          </a:p>
          <a:p>
            <a:pPr marL="0" indent="0">
              <a:lnSpc>
                <a:spcPct val="90000"/>
              </a:lnSpc>
              <a:spcBef>
                <a:spcPts val="500"/>
              </a:spcBef>
              <a:buClr>
                <a:srgbClr val="000000"/>
              </a:buClr>
              <a:buSzPct val="100000"/>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endParaRPr lang="fr-FR" sz="1600" dirty="0">
              <a:solidFill>
                <a:schemeClr val="tx1"/>
              </a:solidFill>
            </a:endParaRPr>
          </a:p>
          <a:p>
            <a:pPr marL="0" indent="0">
              <a:lnSpc>
                <a:spcPct val="90000"/>
              </a:lnSpc>
              <a:spcBef>
                <a:spcPts val="500"/>
              </a:spcBef>
              <a:buClr>
                <a:srgbClr val="000000"/>
              </a:buClr>
              <a:buSzPct val="100000"/>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rPr sz="1600" dirty="0">
                <a:solidFill>
                  <a:schemeClr val="tx1"/>
                </a:solidFill>
              </a:rPr>
              <a:t>Travail de réseau</a:t>
            </a:r>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sz="1600" dirty="0" err="1">
                <a:solidFill>
                  <a:schemeClr val="tx1"/>
                </a:solidFill>
              </a:rPr>
              <a:t>Poursuite</a:t>
            </a:r>
            <a:r>
              <a:rPr sz="1600" dirty="0">
                <a:solidFill>
                  <a:schemeClr val="tx1"/>
                </a:solidFill>
              </a:rPr>
              <a:t> d</a:t>
            </a:r>
            <a:r>
              <a:rPr lang="fr-FR" sz="1600" dirty="0">
                <a:solidFill>
                  <a:schemeClr val="tx1"/>
                </a:solidFill>
              </a:rPr>
              <a:t>es échanges </a:t>
            </a:r>
            <a:r>
              <a:rPr sz="1600" dirty="0">
                <a:solidFill>
                  <a:schemeClr val="tx1"/>
                </a:solidFill>
              </a:rPr>
              <a:t>avec les </a:t>
            </a:r>
            <a:r>
              <a:rPr lang="fr-FR" sz="1600" dirty="0">
                <a:solidFill>
                  <a:schemeClr val="tx1"/>
                </a:solidFill>
              </a:rPr>
              <a:t>médecins </a:t>
            </a:r>
            <a:r>
              <a:rPr lang="fr-FR" sz="1600" dirty="0" err="1">
                <a:solidFill>
                  <a:schemeClr val="tx1"/>
                </a:solidFill>
              </a:rPr>
              <a:t>adresseurs</a:t>
            </a:r>
            <a:r>
              <a:rPr lang="fr-FR" sz="1600" dirty="0">
                <a:solidFill>
                  <a:schemeClr val="tx1"/>
                </a:solidFill>
              </a:rPr>
              <a:t> avec développement des consultations conjointes pédopsychiatre-</a:t>
            </a:r>
            <a:r>
              <a:rPr lang="fr-FR" sz="1600" dirty="0" err="1">
                <a:solidFill>
                  <a:schemeClr val="tx1"/>
                </a:solidFill>
              </a:rPr>
              <a:t>neuropédiatre</a:t>
            </a:r>
            <a:endParaRPr sz="1600" dirty="0">
              <a:solidFill>
                <a:schemeClr val="tx1"/>
              </a:solidFill>
            </a:endParaRPr>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lang="fr-FR" sz="1600" dirty="0">
                <a:solidFill>
                  <a:schemeClr val="tx1"/>
                </a:solidFill>
              </a:rPr>
              <a:t>Suivi du </a:t>
            </a:r>
            <a:r>
              <a:rPr sz="1600" dirty="0" err="1">
                <a:solidFill>
                  <a:schemeClr val="tx1"/>
                </a:solidFill>
              </a:rPr>
              <a:t>projet</a:t>
            </a:r>
            <a:r>
              <a:rPr sz="1600" dirty="0">
                <a:solidFill>
                  <a:schemeClr val="tx1"/>
                </a:solidFill>
              </a:rPr>
              <a:t> de </a:t>
            </a:r>
            <a:r>
              <a:rPr lang="fr-FR" sz="1600" dirty="0">
                <a:solidFill>
                  <a:schemeClr val="tx1"/>
                </a:solidFill>
              </a:rPr>
              <a:t>l’équipe mobile d</a:t>
            </a:r>
            <a:r>
              <a:rPr sz="1600" dirty="0">
                <a:solidFill>
                  <a:schemeClr val="tx1"/>
                </a:solidFill>
              </a:rPr>
              <a:t>’</a:t>
            </a:r>
            <a:r>
              <a:rPr lang="fr-FR" sz="1600" dirty="0">
                <a:solidFill>
                  <a:schemeClr val="tx1"/>
                </a:solidFill>
              </a:rPr>
              <a:t>accès aux</a:t>
            </a:r>
            <a:r>
              <a:rPr sz="1600" dirty="0">
                <a:solidFill>
                  <a:schemeClr val="tx1"/>
                </a:solidFill>
              </a:rPr>
              <a:t> </a:t>
            </a:r>
            <a:r>
              <a:rPr sz="1600" dirty="0" err="1">
                <a:solidFill>
                  <a:schemeClr val="tx1"/>
                </a:solidFill>
              </a:rPr>
              <a:t>soins</a:t>
            </a:r>
            <a:r>
              <a:rPr sz="1600" dirty="0">
                <a:solidFill>
                  <a:schemeClr val="tx1"/>
                </a:solidFill>
              </a:rPr>
              <a:t> </a:t>
            </a:r>
            <a:r>
              <a:rPr sz="1600" dirty="0" err="1">
                <a:solidFill>
                  <a:schemeClr val="tx1"/>
                </a:solidFill>
              </a:rPr>
              <a:t>somatiques</a:t>
            </a:r>
            <a:r>
              <a:rPr sz="1600" dirty="0">
                <a:solidFill>
                  <a:schemeClr val="tx1"/>
                </a:solidFill>
              </a:rPr>
              <a:t> pour les </a:t>
            </a:r>
            <a:r>
              <a:rPr lang="fr-FR" sz="1600" dirty="0">
                <a:solidFill>
                  <a:schemeClr val="tx1"/>
                </a:solidFill>
              </a:rPr>
              <a:t>enfants en situation de handicap </a:t>
            </a:r>
            <a:r>
              <a:rPr sz="1600" dirty="0">
                <a:solidFill>
                  <a:schemeClr val="tx1"/>
                </a:solidFill>
              </a:rPr>
              <a:t>avec </a:t>
            </a:r>
            <a:r>
              <a:rPr lang="fr-FR" sz="1600" dirty="0">
                <a:solidFill>
                  <a:schemeClr val="tx1"/>
                </a:solidFill>
              </a:rPr>
              <a:t>France Handicap et APH-VN</a:t>
            </a:r>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sz="1600" dirty="0" err="1">
                <a:solidFill>
                  <a:schemeClr val="tx1"/>
                </a:solidFill>
              </a:rPr>
              <a:t>Poursuite</a:t>
            </a:r>
            <a:r>
              <a:rPr sz="1600" dirty="0">
                <a:solidFill>
                  <a:schemeClr val="tx1"/>
                </a:solidFill>
              </a:rPr>
              <a:t> du </a:t>
            </a:r>
            <a:r>
              <a:rPr sz="1600" dirty="0" err="1">
                <a:solidFill>
                  <a:schemeClr val="tx1"/>
                </a:solidFill>
              </a:rPr>
              <a:t>développement</a:t>
            </a:r>
            <a:r>
              <a:rPr sz="1600" dirty="0">
                <a:solidFill>
                  <a:schemeClr val="tx1"/>
                </a:solidFill>
              </a:rPr>
              <a:t> du </a:t>
            </a:r>
            <a:r>
              <a:rPr sz="1600" dirty="0" err="1">
                <a:solidFill>
                  <a:schemeClr val="tx1"/>
                </a:solidFill>
              </a:rPr>
              <a:t>réseau</a:t>
            </a:r>
            <a:r>
              <a:rPr sz="1600" dirty="0">
                <a:solidFill>
                  <a:schemeClr val="tx1"/>
                </a:solidFill>
              </a:rPr>
              <a:t> de </a:t>
            </a:r>
            <a:r>
              <a:rPr sz="1600" dirty="0" err="1">
                <a:solidFill>
                  <a:schemeClr val="tx1"/>
                </a:solidFill>
              </a:rPr>
              <a:t>l’Education</a:t>
            </a:r>
            <a:r>
              <a:rPr sz="1600" dirty="0">
                <a:solidFill>
                  <a:schemeClr val="tx1"/>
                </a:solidFill>
              </a:rPr>
              <a:t> </a:t>
            </a:r>
            <a:r>
              <a:rPr sz="1600" dirty="0" err="1">
                <a:solidFill>
                  <a:schemeClr val="tx1"/>
                </a:solidFill>
              </a:rPr>
              <a:t>Nationale</a:t>
            </a:r>
            <a:r>
              <a:rPr sz="1600" dirty="0">
                <a:solidFill>
                  <a:schemeClr val="tx1"/>
                </a:solidFill>
              </a:rPr>
              <a:t> (</a:t>
            </a:r>
            <a:r>
              <a:rPr sz="1600" dirty="0" err="1">
                <a:solidFill>
                  <a:schemeClr val="tx1"/>
                </a:solidFill>
              </a:rPr>
              <a:t>enseignants</a:t>
            </a:r>
            <a:r>
              <a:rPr sz="1600" dirty="0">
                <a:solidFill>
                  <a:schemeClr val="tx1"/>
                </a:solidFill>
              </a:rPr>
              <a:t> </a:t>
            </a:r>
            <a:r>
              <a:rPr sz="1600" dirty="0" err="1">
                <a:solidFill>
                  <a:schemeClr val="tx1"/>
                </a:solidFill>
              </a:rPr>
              <a:t>référents</a:t>
            </a:r>
            <a:r>
              <a:rPr sz="1600" dirty="0">
                <a:solidFill>
                  <a:schemeClr val="tx1"/>
                </a:solidFill>
              </a:rPr>
              <a:t>, </a:t>
            </a:r>
            <a:r>
              <a:rPr sz="1600" dirty="0" err="1">
                <a:solidFill>
                  <a:schemeClr val="tx1"/>
                </a:solidFill>
              </a:rPr>
              <a:t>psychologues</a:t>
            </a:r>
            <a:r>
              <a:rPr sz="1600" dirty="0">
                <a:solidFill>
                  <a:schemeClr val="tx1"/>
                </a:solidFill>
              </a:rPr>
              <a:t> </a:t>
            </a:r>
            <a:r>
              <a:rPr sz="1600" dirty="0" err="1">
                <a:solidFill>
                  <a:schemeClr val="tx1"/>
                </a:solidFill>
              </a:rPr>
              <a:t>scolaires</a:t>
            </a:r>
            <a:r>
              <a:rPr sz="1600" dirty="0">
                <a:solidFill>
                  <a:schemeClr val="tx1"/>
                </a:solidFill>
              </a:rPr>
              <a:t>, </a:t>
            </a:r>
            <a:r>
              <a:rPr sz="1600" dirty="0" err="1">
                <a:solidFill>
                  <a:schemeClr val="tx1"/>
                </a:solidFill>
              </a:rPr>
              <a:t>enseignants</a:t>
            </a:r>
            <a:r>
              <a:rPr sz="1600" dirty="0">
                <a:solidFill>
                  <a:schemeClr val="tx1"/>
                </a:solidFill>
              </a:rPr>
              <a:t>, AESH) avec </a:t>
            </a:r>
            <a:r>
              <a:rPr sz="1600" dirty="0" err="1">
                <a:solidFill>
                  <a:schemeClr val="tx1"/>
                </a:solidFill>
              </a:rPr>
              <a:t>établissement</a:t>
            </a:r>
            <a:r>
              <a:rPr sz="1600" dirty="0">
                <a:solidFill>
                  <a:schemeClr val="tx1"/>
                </a:solidFill>
              </a:rPr>
              <a:t> de conventions</a:t>
            </a:r>
            <a:r>
              <a:rPr lang="fr-FR" sz="1600" dirty="0">
                <a:solidFill>
                  <a:schemeClr val="tx1"/>
                </a:solidFill>
              </a:rPr>
              <a:t>/ groupe de travail OSPI (orientation, insertion professionnelle)</a:t>
            </a:r>
            <a:endParaRPr sz="1600" dirty="0">
              <a:solidFill>
                <a:schemeClr val="tx1"/>
              </a:solidFill>
            </a:endParaRPr>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sz="1600" dirty="0" err="1">
                <a:solidFill>
                  <a:schemeClr val="tx1"/>
                </a:solidFill>
              </a:rPr>
              <a:t>Poursuite</a:t>
            </a:r>
            <a:r>
              <a:rPr sz="1600" dirty="0">
                <a:solidFill>
                  <a:schemeClr val="tx1"/>
                </a:solidFill>
              </a:rPr>
              <a:t> des </a:t>
            </a:r>
            <a:r>
              <a:rPr sz="1600" dirty="0" err="1">
                <a:solidFill>
                  <a:schemeClr val="tx1"/>
                </a:solidFill>
              </a:rPr>
              <a:t>autres</a:t>
            </a:r>
            <a:r>
              <a:rPr sz="1600" dirty="0">
                <a:solidFill>
                  <a:schemeClr val="tx1"/>
                </a:solidFill>
              </a:rPr>
              <a:t> </a:t>
            </a:r>
            <a:r>
              <a:rPr sz="1600" dirty="0" err="1">
                <a:solidFill>
                  <a:schemeClr val="tx1"/>
                </a:solidFill>
              </a:rPr>
              <a:t>réseaux</a:t>
            </a:r>
            <a:r>
              <a:rPr sz="1600" dirty="0">
                <a:solidFill>
                  <a:schemeClr val="tx1"/>
                </a:solidFill>
              </a:rPr>
              <a:t> (parents, </a:t>
            </a:r>
            <a:r>
              <a:rPr sz="1600" dirty="0" err="1">
                <a:solidFill>
                  <a:schemeClr val="tx1"/>
                </a:solidFill>
              </a:rPr>
              <a:t>fratrie</a:t>
            </a:r>
            <a:r>
              <a:rPr sz="1600" dirty="0">
                <a:solidFill>
                  <a:schemeClr val="tx1"/>
                </a:solidFill>
              </a:rPr>
              <a:t>, inter-</a:t>
            </a:r>
            <a:r>
              <a:rPr sz="1600" dirty="0" err="1">
                <a:solidFill>
                  <a:schemeClr val="tx1"/>
                </a:solidFill>
              </a:rPr>
              <a:t>établissement</a:t>
            </a:r>
            <a:r>
              <a:rPr sz="1600" dirty="0">
                <a:solidFill>
                  <a:schemeClr val="tx1"/>
                </a:solidFill>
              </a:rPr>
              <a:t>, inter-</a:t>
            </a:r>
            <a:r>
              <a:rPr sz="1600" dirty="0" err="1">
                <a:solidFill>
                  <a:schemeClr val="tx1"/>
                </a:solidFill>
              </a:rPr>
              <a:t>professionnel</a:t>
            </a:r>
            <a:r>
              <a:rPr sz="1600" dirty="0">
                <a:solidFill>
                  <a:schemeClr val="tx1"/>
                </a:solidFill>
              </a:rPr>
              <a:t>, </a:t>
            </a:r>
            <a:r>
              <a:rPr sz="1600" dirty="0" err="1">
                <a:solidFill>
                  <a:schemeClr val="tx1"/>
                </a:solidFill>
              </a:rPr>
              <a:t>psychologues</a:t>
            </a:r>
            <a:r>
              <a:rPr sz="1600" dirty="0">
                <a:solidFill>
                  <a:schemeClr val="tx1"/>
                </a:solidFill>
              </a:rPr>
              <a:t> et </a:t>
            </a:r>
            <a:r>
              <a:rPr sz="1600" dirty="0" err="1">
                <a:solidFill>
                  <a:schemeClr val="tx1"/>
                </a:solidFill>
              </a:rPr>
              <a:t>psychomotriciens</a:t>
            </a:r>
            <a:r>
              <a:rPr sz="1600" dirty="0">
                <a:solidFill>
                  <a:schemeClr val="tx1"/>
                </a:solidFill>
              </a:rPr>
              <a:t>) et </a:t>
            </a:r>
            <a:r>
              <a:rPr sz="1600" dirty="0" err="1">
                <a:solidFill>
                  <a:schemeClr val="tx1"/>
                </a:solidFill>
              </a:rPr>
              <a:t>rétablissement</a:t>
            </a:r>
            <a:r>
              <a:rPr sz="1600" dirty="0">
                <a:solidFill>
                  <a:schemeClr val="tx1"/>
                </a:solidFill>
              </a:rPr>
              <a:t> du </a:t>
            </a:r>
            <a:r>
              <a:rPr sz="1600" dirty="0" err="1">
                <a:solidFill>
                  <a:schemeClr val="tx1"/>
                </a:solidFill>
              </a:rPr>
              <a:t>groupe</a:t>
            </a:r>
            <a:r>
              <a:rPr sz="1600" dirty="0">
                <a:solidFill>
                  <a:schemeClr val="tx1"/>
                </a:solidFill>
              </a:rPr>
              <a:t> </a:t>
            </a:r>
            <a:r>
              <a:rPr sz="1600" dirty="0" err="1">
                <a:solidFill>
                  <a:schemeClr val="tx1"/>
                </a:solidFill>
              </a:rPr>
              <a:t>médecins</a:t>
            </a:r>
            <a:endParaRPr sz="1600" dirty="0">
              <a:solidFill>
                <a:schemeClr val="tx1"/>
              </a:solidFill>
            </a:endParaRPr>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sz="1600" dirty="0" err="1">
                <a:solidFill>
                  <a:schemeClr val="tx1"/>
                </a:solidFill>
              </a:rPr>
              <a:t>Poursuite</a:t>
            </a:r>
            <a:r>
              <a:rPr sz="1600" dirty="0">
                <a:solidFill>
                  <a:schemeClr val="tx1"/>
                </a:solidFill>
              </a:rPr>
              <a:t> du </a:t>
            </a:r>
            <a:r>
              <a:rPr sz="1600" dirty="0" err="1">
                <a:solidFill>
                  <a:schemeClr val="tx1"/>
                </a:solidFill>
              </a:rPr>
              <a:t>soutien</a:t>
            </a:r>
            <a:r>
              <a:rPr sz="1600" dirty="0">
                <a:solidFill>
                  <a:schemeClr val="tx1"/>
                </a:solidFill>
              </a:rPr>
              <a:t> (</a:t>
            </a:r>
            <a:r>
              <a:rPr sz="1600" dirty="0" err="1">
                <a:solidFill>
                  <a:schemeClr val="tx1"/>
                </a:solidFill>
              </a:rPr>
              <a:t>sensibilisation</a:t>
            </a:r>
            <a:r>
              <a:rPr sz="1600" dirty="0">
                <a:solidFill>
                  <a:schemeClr val="tx1"/>
                </a:solidFill>
              </a:rPr>
              <a:t> à </a:t>
            </a:r>
            <a:r>
              <a:rPr sz="1600" dirty="0" err="1">
                <a:solidFill>
                  <a:schemeClr val="tx1"/>
                </a:solidFill>
              </a:rPr>
              <a:t>outils</a:t>
            </a:r>
            <a:r>
              <a:rPr sz="1600" dirty="0">
                <a:solidFill>
                  <a:schemeClr val="tx1"/>
                </a:solidFill>
              </a:rPr>
              <a:t> </a:t>
            </a:r>
            <a:r>
              <a:rPr sz="1600" dirty="0" err="1">
                <a:solidFill>
                  <a:schemeClr val="tx1"/>
                </a:solidFill>
              </a:rPr>
              <a:t>diagnostiques</a:t>
            </a:r>
            <a:r>
              <a:rPr sz="1600" dirty="0">
                <a:solidFill>
                  <a:schemeClr val="tx1"/>
                </a:solidFill>
              </a:rPr>
              <a:t> et </a:t>
            </a:r>
            <a:r>
              <a:rPr sz="1600" dirty="0" err="1">
                <a:solidFill>
                  <a:schemeClr val="tx1"/>
                </a:solidFill>
              </a:rPr>
              <a:t>d’accompagnement</a:t>
            </a:r>
            <a:r>
              <a:rPr sz="1600" dirty="0">
                <a:solidFill>
                  <a:schemeClr val="tx1"/>
                </a:solidFill>
              </a:rPr>
              <a:t> et  analyses</a:t>
            </a:r>
            <a:r>
              <a:rPr lang="fr-FR" sz="1600" dirty="0">
                <a:solidFill>
                  <a:schemeClr val="tx1"/>
                </a:solidFill>
              </a:rPr>
              <a:t>/évaluations</a:t>
            </a:r>
            <a:r>
              <a:rPr sz="1600" dirty="0">
                <a:solidFill>
                  <a:schemeClr val="tx1"/>
                </a:solidFill>
              </a:rPr>
              <a:t> </a:t>
            </a:r>
            <a:r>
              <a:rPr sz="1600" dirty="0" err="1">
                <a:solidFill>
                  <a:schemeClr val="tx1"/>
                </a:solidFill>
              </a:rPr>
              <a:t>fonctionnelles</a:t>
            </a:r>
            <a:r>
              <a:rPr sz="1600" dirty="0">
                <a:solidFill>
                  <a:schemeClr val="tx1"/>
                </a:solidFill>
              </a:rPr>
              <a:t>) aux </a:t>
            </a:r>
            <a:r>
              <a:rPr sz="1600" dirty="0" err="1">
                <a:solidFill>
                  <a:schemeClr val="tx1"/>
                </a:solidFill>
              </a:rPr>
              <a:t>professionnels</a:t>
            </a:r>
            <a:r>
              <a:rPr sz="1600" dirty="0">
                <a:solidFill>
                  <a:schemeClr val="tx1"/>
                </a:solidFill>
              </a:rPr>
              <a:t> des structures </a:t>
            </a:r>
            <a:r>
              <a:rPr sz="1600" dirty="0" err="1">
                <a:solidFill>
                  <a:schemeClr val="tx1"/>
                </a:solidFill>
              </a:rPr>
              <a:t>médico-sociales</a:t>
            </a:r>
            <a:r>
              <a:rPr lang="fr-FR" sz="1600" dirty="0">
                <a:solidFill>
                  <a:schemeClr val="tx1"/>
                </a:solidFill>
              </a:rPr>
              <a:t>,</a:t>
            </a:r>
            <a:r>
              <a:rPr sz="1600" dirty="0">
                <a:solidFill>
                  <a:schemeClr val="tx1"/>
                </a:solidFill>
              </a:rPr>
              <a:t> </a:t>
            </a:r>
            <a:r>
              <a:rPr sz="1600" dirty="0" err="1">
                <a:solidFill>
                  <a:schemeClr val="tx1"/>
                </a:solidFill>
              </a:rPr>
              <a:t>sanitaires</a:t>
            </a:r>
            <a:r>
              <a:rPr lang="fr-FR" sz="1600" dirty="0">
                <a:solidFill>
                  <a:schemeClr val="tx1"/>
                </a:solidFill>
              </a:rPr>
              <a:t>, scolaires, périscolaires</a:t>
            </a:r>
            <a:r>
              <a:rPr sz="1600" dirty="0">
                <a:solidFill>
                  <a:schemeClr val="tx1"/>
                </a:solidFill>
              </a:rPr>
              <a:t> </a:t>
            </a:r>
            <a:r>
              <a:rPr lang="fr-FR" sz="1600" dirty="0">
                <a:solidFill>
                  <a:schemeClr val="tx1"/>
                </a:solidFill>
              </a:rPr>
              <a:t>et sociales (foyer de l’enfance, foyer Charles Frey..)</a:t>
            </a:r>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lang="fr-FR" sz="1600" dirty="0">
                <a:solidFill>
                  <a:schemeClr val="tx1"/>
                </a:solidFill>
              </a:rPr>
              <a:t>Aide à la diffusion des outils pour le repérage des signes précoces</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endParaRPr lang="fr-FR" sz="1600" dirty="0">
              <a:solidFill>
                <a:schemeClr val="tx1"/>
              </a:solidFill>
            </a:endParaRP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endParaRPr lang="fr-FR" sz="1600" dirty="0">
              <a:solidFill>
                <a:schemeClr val="tx1"/>
              </a:solidFill>
            </a:endParaRPr>
          </a:p>
        </p:txBody>
      </p:sp>
    </p:spTree>
    <p:extLst>
      <p:ext uri="{BB962C8B-B14F-4D97-AF65-F5344CB8AC3E}">
        <p14:creationId xmlns:p14="http://schemas.microsoft.com/office/powerpoint/2010/main" val="1843987580"/>
      </p:ext>
    </p:extLst>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ensibilisations, formations, actualisation des connaissances…"/>
          <p:cNvSpPr txBox="1">
            <a:spLocks noGrp="1"/>
          </p:cNvSpPr>
          <p:nvPr>
            <p:ph type="subTitle" idx="4294967295"/>
          </p:nvPr>
        </p:nvSpPr>
        <p:spPr>
          <a:xfrm>
            <a:off x="179512" y="116632"/>
            <a:ext cx="8712701" cy="6244390"/>
          </a:xfrm>
          <a:prstGeom prst="rect">
            <a:avLst/>
          </a:prstGeom>
        </p:spPr>
        <p:txBody>
          <a:bodyPr>
            <a:noAutofit/>
          </a:bodyPr>
          <a:lstStyle/>
          <a:p>
            <a:pPr marL="0" indent="0">
              <a:spcBef>
                <a:spcPts val="500"/>
              </a:spcBef>
              <a:buClr>
                <a:srgbClr val="000000"/>
              </a:buClr>
              <a:buSzPct val="100000"/>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rPr lang="fr-FR" sz="1600" dirty="0"/>
              <a:t>S</a:t>
            </a:r>
            <a:r>
              <a:rPr sz="1600" dirty="0"/>
              <a:t>ensibilisations, formations, actualisation des connaissances</a:t>
            </a:r>
            <a:endParaRPr lang="fr-FR" sz="1600" dirty="0"/>
          </a:p>
          <a:p>
            <a:pPr>
              <a:spcBef>
                <a:spcPts val="500"/>
              </a:spcBef>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sz="1600" dirty="0" err="1"/>
              <a:t>Auprès</a:t>
            </a:r>
            <a:r>
              <a:rPr sz="1600" dirty="0"/>
              <a:t> des </a:t>
            </a:r>
            <a:r>
              <a:rPr sz="1600" b="1" dirty="0" err="1"/>
              <a:t>professionnels</a:t>
            </a:r>
            <a:r>
              <a:rPr sz="1600" b="1" dirty="0"/>
              <a:t> de la petite </a:t>
            </a:r>
            <a:r>
              <a:rPr sz="1600" b="1" dirty="0" err="1"/>
              <a:t>enfance</a:t>
            </a:r>
            <a:r>
              <a:rPr sz="1600" b="1" dirty="0"/>
              <a:t> </a:t>
            </a:r>
            <a:r>
              <a:rPr sz="1600" dirty="0"/>
              <a:t>de tout le </a:t>
            </a:r>
            <a:r>
              <a:rPr sz="1600" dirty="0" err="1"/>
              <a:t>département</a:t>
            </a:r>
            <a:r>
              <a:rPr sz="1600" dirty="0"/>
              <a:t>  </a:t>
            </a:r>
            <a:r>
              <a:rPr lang="fr-FR" sz="1600" dirty="0"/>
              <a:t>(</a:t>
            </a:r>
            <a:r>
              <a:rPr sz="1600" dirty="0"/>
              <a:t>EJE, </a:t>
            </a:r>
            <a:r>
              <a:rPr sz="1600" dirty="0" err="1"/>
              <a:t>Educateurs</a:t>
            </a:r>
            <a:r>
              <a:rPr sz="1600" dirty="0"/>
              <a:t>, PMI,…)  </a:t>
            </a:r>
            <a:r>
              <a:rPr lang="fr-FR" sz="1600" dirty="0"/>
              <a:t>avec CRPEH, DASCA, EDIPA et PCO</a:t>
            </a:r>
          </a:p>
          <a:p>
            <a:pPr>
              <a:spcBef>
                <a:spcPts val="500"/>
              </a:spcBef>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sz="1600" dirty="0" err="1"/>
              <a:t>Auprès</a:t>
            </a:r>
            <a:r>
              <a:rPr sz="1600" dirty="0"/>
              <a:t> des </a:t>
            </a:r>
            <a:r>
              <a:rPr sz="1600" b="1" dirty="0" err="1"/>
              <a:t>médecins</a:t>
            </a:r>
            <a:r>
              <a:rPr sz="1600" b="1" dirty="0"/>
              <a:t> </a:t>
            </a:r>
            <a:r>
              <a:rPr sz="1600" b="1" dirty="0" err="1"/>
              <a:t>généralistes</a:t>
            </a:r>
            <a:r>
              <a:rPr sz="1600" b="1" dirty="0"/>
              <a:t> </a:t>
            </a:r>
            <a:r>
              <a:rPr sz="1600" dirty="0"/>
              <a:t>avec </a:t>
            </a:r>
            <a:r>
              <a:rPr lang="fr-FR" sz="1600" dirty="0"/>
              <a:t>le CRPEH, DASCA, </a:t>
            </a:r>
            <a:r>
              <a:rPr sz="1600" dirty="0"/>
              <a:t>EDIPA</a:t>
            </a:r>
            <a:r>
              <a:rPr lang="fr-FR" sz="1600" dirty="0"/>
              <a:t> et la PCO</a:t>
            </a:r>
            <a:endParaRPr sz="1600" dirty="0"/>
          </a:p>
          <a:p>
            <a:pPr>
              <a:spcBef>
                <a:spcPts val="500"/>
              </a:spcBef>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sz="1600" dirty="0"/>
              <a:t>De </a:t>
            </a:r>
            <a:r>
              <a:rPr sz="1600" b="1" dirty="0" err="1"/>
              <a:t>l’Education</a:t>
            </a:r>
            <a:r>
              <a:rPr sz="1600" b="1" dirty="0"/>
              <a:t> </a:t>
            </a:r>
            <a:r>
              <a:rPr sz="1600" b="1" dirty="0" err="1"/>
              <a:t>Nationale</a:t>
            </a:r>
            <a:r>
              <a:rPr sz="1600" b="1" dirty="0"/>
              <a:t> </a:t>
            </a:r>
            <a:r>
              <a:rPr sz="1600" dirty="0"/>
              <a:t>(AESH, </a:t>
            </a:r>
            <a:r>
              <a:rPr sz="1600" dirty="0" err="1"/>
              <a:t>enseignants</a:t>
            </a:r>
            <a:r>
              <a:rPr sz="1600" dirty="0"/>
              <a:t> cycle 1 et 2, </a:t>
            </a:r>
            <a:r>
              <a:rPr sz="1600" dirty="0" err="1"/>
              <a:t>psychologues</a:t>
            </a:r>
            <a:r>
              <a:rPr sz="1600" dirty="0"/>
              <a:t> </a:t>
            </a:r>
            <a:r>
              <a:rPr sz="1600" dirty="0" err="1"/>
              <a:t>scolaires</a:t>
            </a:r>
            <a:r>
              <a:rPr sz="1600" dirty="0"/>
              <a:t>): intervention dans la formation continue ,</a:t>
            </a:r>
            <a:r>
              <a:rPr lang="fr-FR" sz="1600" dirty="0"/>
              <a:t> sensibilisation/gestion comportements défis en </a:t>
            </a:r>
            <a:r>
              <a:rPr lang="fr-FR" sz="1600" dirty="0" err="1"/>
              <a:t>visio</a:t>
            </a:r>
            <a:r>
              <a:rPr lang="fr-FR" sz="1600" dirty="0"/>
              <a:t>,</a:t>
            </a:r>
            <a:r>
              <a:rPr sz="1600" dirty="0"/>
              <a:t> </a:t>
            </a:r>
            <a:r>
              <a:rPr lang="fr-FR" sz="1600" dirty="0"/>
              <a:t>reprise de l’</a:t>
            </a:r>
            <a:r>
              <a:rPr sz="1600" dirty="0" err="1"/>
              <a:t>organisation</a:t>
            </a:r>
            <a:r>
              <a:rPr sz="1600" dirty="0"/>
              <a:t> de soirées à </a:t>
            </a:r>
            <a:r>
              <a:rPr sz="1600" dirty="0" err="1"/>
              <a:t>thème</a:t>
            </a:r>
            <a:r>
              <a:rPr lang="fr-FR" sz="1600" dirty="0"/>
              <a:t>s</a:t>
            </a:r>
            <a:r>
              <a:rPr sz="1600" dirty="0"/>
              <a:t> </a:t>
            </a:r>
            <a:endParaRPr lang="fr-FR" sz="1600" dirty="0"/>
          </a:p>
          <a:p>
            <a:pPr>
              <a:spcBef>
                <a:spcPts val="500"/>
              </a:spcBef>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sz="1600" dirty="0"/>
              <a:t>Des </a:t>
            </a:r>
            <a:r>
              <a:rPr sz="1600" b="1" dirty="0"/>
              <a:t>aidants </a:t>
            </a:r>
            <a:r>
              <a:rPr sz="1600" b="1" dirty="0" err="1"/>
              <a:t>familiaux</a:t>
            </a:r>
            <a:r>
              <a:rPr sz="1600" b="1" dirty="0"/>
              <a:t> </a:t>
            </a:r>
            <a:r>
              <a:rPr sz="1600" dirty="0"/>
              <a:t>: 2 sessions de </a:t>
            </a:r>
            <a:r>
              <a:rPr lang="fr-FR" sz="1600" dirty="0"/>
              <a:t>4</a:t>
            </a:r>
            <a:r>
              <a:rPr sz="1600" dirty="0"/>
              <a:t> </a:t>
            </a:r>
            <a:r>
              <a:rPr sz="1600" dirty="0" err="1"/>
              <a:t>jours</a:t>
            </a:r>
            <a:r>
              <a:rPr lang="fr-FR" sz="1600" dirty="0"/>
              <a:t> (Comprendre les TSA)</a:t>
            </a:r>
            <a:r>
              <a:rPr sz="1600" dirty="0"/>
              <a:t> et </a:t>
            </a:r>
            <a:r>
              <a:rPr lang="fr-FR" sz="1600" dirty="0"/>
              <a:t>1</a:t>
            </a:r>
            <a:r>
              <a:rPr sz="1600" dirty="0"/>
              <a:t> session de </a:t>
            </a:r>
            <a:r>
              <a:rPr lang="fr-FR" sz="1600" dirty="0"/>
              <a:t>5</a:t>
            </a:r>
            <a:r>
              <a:rPr sz="1600" dirty="0"/>
              <a:t> séances</a:t>
            </a:r>
            <a:r>
              <a:rPr lang="fr-FR" sz="1600" dirty="0"/>
              <a:t> (Gérer le quotidien : formation plus spécifique : autonomie, habiletés sociales, comportements)</a:t>
            </a:r>
            <a:endParaRPr sz="1600" dirty="0"/>
          </a:p>
          <a:p>
            <a:pPr>
              <a:spcBef>
                <a:spcPts val="500"/>
              </a:spcBef>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sz="1600" dirty="0"/>
              <a:t>Des </a:t>
            </a:r>
            <a:r>
              <a:rPr sz="1600" b="1" dirty="0" err="1"/>
              <a:t>étudiants</a:t>
            </a:r>
            <a:r>
              <a:rPr sz="1600" dirty="0"/>
              <a:t> </a:t>
            </a:r>
            <a:r>
              <a:rPr sz="1600" dirty="0" err="1"/>
              <a:t>en</a:t>
            </a:r>
            <a:r>
              <a:rPr sz="1600" dirty="0"/>
              <a:t> </a:t>
            </a:r>
            <a:r>
              <a:rPr sz="1600" dirty="0" err="1"/>
              <a:t>orthophonie</a:t>
            </a:r>
            <a:r>
              <a:rPr sz="1600" dirty="0"/>
              <a:t>, sage-femmes, école de </a:t>
            </a:r>
            <a:r>
              <a:rPr sz="1600" dirty="0" err="1"/>
              <a:t>puériculture</a:t>
            </a:r>
            <a:r>
              <a:rPr sz="1600" dirty="0"/>
              <a:t>, </a:t>
            </a:r>
            <a:r>
              <a:rPr sz="1600" dirty="0" err="1"/>
              <a:t>psychologie</a:t>
            </a:r>
            <a:r>
              <a:rPr sz="1600" dirty="0"/>
              <a:t> (master</a:t>
            </a:r>
            <a:r>
              <a:rPr lang="fr-FR" sz="1600" dirty="0"/>
              <a:t> 1 et 2</a:t>
            </a:r>
            <a:r>
              <a:rPr sz="1600" dirty="0"/>
              <a:t>), </a:t>
            </a:r>
            <a:r>
              <a:rPr sz="1600" dirty="0" err="1"/>
              <a:t>médecine</a:t>
            </a:r>
            <a:r>
              <a:rPr sz="1600" dirty="0"/>
              <a:t> (internes et </a:t>
            </a:r>
            <a:r>
              <a:rPr sz="1600" dirty="0" err="1"/>
              <a:t>externes</a:t>
            </a:r>
            <a:r>
              <a:rPr sz="1600" dirty="0"/>
              <a:t>), école de </a:t>
            </a:r>
            <a:r>
              <a:rPr sz="1600" dirty="0" err="1"/>
              <a:t>kiné</a:t>
            </a:r>
            <a:endParaRPr sz="1600" dirty="0"/>
          </a:p>
          <a:p>
            <a:pPr>
              <a:spcBef>
                <a:spcPts val="500"/>
              </a:spcBef>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sz="1600" dirty="0" err="1"/>
              <a:t>Auprès</a:t>
            </a:r>
            <a:r>
              <a:rPr sz="1600" dirty="0"/>
              <a:t> de la </a:t>
            </a:r>
            <a:r>
              <a:rPr sz="1600" b="1" dirty="0"/>
              <a:t>MDPH</a:t>
            </a:r>
            <a:endParaRPr sz="1600" dirty="0"/>
          </a:p>
          <a:p>
            <a:pPr>
              <a:spcBef>
                <a:spcPts val="500"/>
              </a:spcBef>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sz="1600" dirty="0" err="1"/>
              <a:t>Auprès</a:t>
            </a:r>
            <a:r>
              <a:rPr sz="1600" dirty="0"/>
              <a:t> des </a:t>
            </a:r>
            <a:r>
              <a:rPr sz="1600" b="1" dirty="0" err="1"/>
              <a:t>équipes</a:t>
            </a:r>
            <a:r>
              <a:rPr sz="1600" b="1" dirty="0"/>
              <a:t> de </a:t>
            </a:r>
            <a:r>
              <a:rPr sz="1600" b="1" dirty="0" err="1"/>
              <a:t>centres</a:t>
            </a:r>
            <a:r>
              <a:rPr sz="1600" b="1" dirty="0"/>
              <a:t> de </a:t>
            </a:r>
            <a:r>
              <a:rPr sz="1600" b="1" dirty="0" err="1"/>
              <a:t>loisirs</a:t>
            </a:r>
            <a:r>
              <a:rPr sz="1600" b="1" dirty="0"/>
              <a:t> et </a:t>
            </a:r>
            <a:r>
              <a:rPr sz="1600" b="1" dirty="0" err="1"/>
              <a:t>périscolaires</a:t>
            </a:r>
            <a:r>
              <a:rPr lang="fr-FR" sz="1600" b="1" dirty="0"/>
              <a:t> avec le CREJH/JPA</a:t>
            </a:r>
          </a:p>
          <a:p>
            <a:pPr>
              <a:spcBef>
                <a:spcPts val="500"/>
              </a:spcBef>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sz="1600" dirty="0" err="1"/>
              <a:t>Auprès</a:t>
            </a:r>
            <a:r>
              <a:rPr sz="1600" dirty="0"/>
              <a:t> des </a:t>
            </a:r>
            <a:r>
              <a:rPr sz="1600" dirty="0" err="1"/>
              <a:t>équipes</a:t>
            </a:r>
            <a:r>
              <a:rPr sz="1600" dirty="0"/>
              <a:t> de </a:t>
            </a:r>
            <a:r>
              <a:rPr sz="1600" b="1" dirty="0"/>
              <a:t>RAM et des structures de petite </a:t>
            </a:r>
            <a:r>
              <a:rPr sz="1600" b="1" dirty="0" err="1"/>
              <a:t>enfance</a:t>
            </a:r>
            <a:r>
              <a:rPr lang="fr-FR" sz="1600" b="1" dirty="0"/>
              <a:t> du département</a:t>
            </a:r>
            <a:r>
              <a:rPr sz="1600" b="1" dirty="0"/>
              <a:t> </a:t>
            </a:r>
            <a:r>
              <a:rPr sz="1600" dirty="0"/>
              <a:t>avec le CRPE</a:t>
            </a:r>
            <a:r>
              <a:rPr lang="fr-FR" sz="1600" dirty="0"/>
              <a:t>H (projet convention)</a:t>
            </a:r>
            <a:endParaRPr sz="1600" dirty="0"/>
          </a:p>
          <a:p>
            <a:pPr>
              <a:spcBef>
                <a:spcPts val="500"/>
              </a:spcBef>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lang="fr-FR" sz="1600" dirty="0"/>
              <a:t>Auprès </a:t>
            </a:r>
            <a:r>
              <a:rPr sz="1600" dirty="0"/>
              <a:t>des </a:t>
            </a:r>
            <a:r>
              <a:rPr sz="1600" b="1" dirty="0" err="1"/>
              <a:t>professionnels</a:t>
            </a:r>
            <a:r>
              <a:rPr sz="1600" b="1" dirty="0"/>
              <a:t> des </a:t>
            </a:r>
            <a:r>
              <a:rPr sz="1600" b="1" dirty="0" err="1"/>
              <a:t>soins</a:t>
            </a:r>
            <a:r>
              <a:rPr sz="1600" b="1" dirty="0"/>
              <a:t> </a:t>
            </a:r>
            <a:r>
              <a:rPr sz="1600" b="1" dirty="0" err="1"/>
              <a:t>somatiques</a:t>
            </a:r>
            <a:r>
              <a:rPr sz="1600" b="1" dirty="0"/>
              <a:t> </a:t>
            </a:r>
            <a:endParaRPr lang="fr-FR" sz="1600" b="1" dirty="0"/>
          </a:p>
          <a:p>
            <a:pPr>
              <a:spcBef>
                <a:spcPts val="500"/>
              </a:spcBef>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lang="fr-FR" sz="1600" b="1" dirty="0"/>
              <a:t>Auprès des professionnels de services sociaux (foyer de l’enfance avec convention, foyer Charles </a:t>
            </a:r>
            <a:r>
              <a:rPr lang="fr-FR" sz="1600" b="1" dirty="0" err="1"/>
              <a:t>frey</a:t>
            </a:r>
            <a:r>
              <a:rPr lang="fr-FR" sz="1600" b="1" dirty="0"/>
              <a:t>)</a:t>
            </a:r>
          </a:p>
          <a:p>
            <a:pPr>
              <a:spcBef>
                <a:spcPts val="500"/>
              </a:spcBef>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rPr lang="fr-FR" sz="1600" dirty="0"/>
              <a:t>Auprès des </a:t>
            </a:r>
            <a:r>
              <a:rPr lang="fr-FR" sz="1600" b="1" dirty="0"/>
              <a:t>nouveaux professionnels des structures médico sociales et sanitaires</a:t>
            </a:r>
            <a:endParaRPr sz="1600" b="1" dirty="0"/>
          </a:p>
        </p:txBody>
      </p:sp>
    </p:spTree>
    <p:extLst>
      <p:ext uri="{BB962C8B-B14F-4D97-AF65-F5344CB8AC3E}">
        <p14:creationId xmlns:p14="http://schemas.microsoft.com/office/powerpoint/2010/main" val="1007627137"/>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5800" y="188913"/>
            <a:ext cx="7769225" cy="792162"/>
          </a:xfrm>
        </p:spPr>
        <p:txBody>
          <a:bodyPr/>
          <a:lstStyle/>
          <a:p>
            <a:pPr>
              <a:defRPr/>
            </a:pPr>
            <a:r>
              <a:rPr lang="fr-FR" altLang="fr-FR" dirty="0"/>
              <a:t>Tableau harmonisé</a:t>
            </a:r>
          </a:p>
        </p:txBody>
      </p:sp>
      <p:sp>
        <p:nvSpPr>
          <p:cNvPr id="6" name="Espace réservé du contenu 5"/>
          <p:cNvSpPr>
            <a:spLocks noGrp="1"/>
          </p:cNvSpPr>
          <p:nvPr>
            <p:ph sz="half" idx="2"/>
          </p:nvPr>
        </p:nvSpPr>
        <p:spPr>
          <a:xfrm>
            <a:off x="468313" y="1052513"/>
            <a:ext cx="7986712" cy="5616575"/>
          </a:xfrm>
        </p:spPr>
        <p:txBody>
          <a:bodyPr/>
          <a:lstStyle/>
          <a:p>
            <a:pPr marL="0" indent="0"/>
            <a:endParaRPr lang="fr-FR" altLang="fr-FR" sz="1600" b="1" dirty="0"/>
          </a:p>
          <a:p>
            <a:pPr marL="0" indent="0" algn="just"/>
            <a:r>
              <a:rPr lang="fr-FR" altLang="fr-FR" sz="1600" b="1" dirty="0"/>
              <a:t>Le suivi par mission depuis 2014 a évolué en 2019 pour se centrer sur la mission diagnostique et la documentation. Ainsi les points suivants seront présentés de manière détaillée et harmonisée :</a:t>
            </a:r>
          </a:p>
          <a:p>
            <a:pPr marL="0" indent="0">
              <a:buFont typeface="Times New Roman" pitchFamily="18" charset="0"/>
              <a:buAutoNum type="alphaUcPeriod"/>
            </a:pPr>
            <a:r>
              <a:rPr lang="fr-FR" altLang="fr-FR" sz="1600" dirty="0"/>
              <a:t> Informations et conseils pour toutes personnes concernées par l’autisme et les TSA</a:t>
            </a:r>
          </a:p>
          <a:p>
            <a:pPr marL="0" indent="0"/>
            <a:r>
              <a:rPr lang="fr-FR" altLang="fr-FR" sz="1600" dirty="0"/>
              <a:t>A bis. Suivi de l’activité des centres de documentation</a:t>
            </a:r>
          </a:p>
          <a:p>
            <a:pPr marL="0" indent="0"/>
            <a:r>
              <a:rPr lang="fr-FR" altLang="fr-FR" sz="1600" dirty="0"/>
              <a:t>B. Appui à la réalisation de diagnostics et évaluations</a:t>
            </a:r>
          </a:p>
          <a:p>
            <a:pPr marL="0" indent="0"/>
            <a:endParaRPr lang="fr-FR" altLang="fr-FR" sz="1600" dirty="0"/>
          </a:p>
          <a:p>
            <a:pPr marL="0" indent="0"/>
            <a:r>
              <a:rPr lang="fr-FR" altLang="fr-FR" sz="1600" dirty="0"/>
              <a:t>Chaque Pôle sera ensuite invité à présenter ses missions autres que le diagnostic (de manière individuelle) et les perspectives pour l’année 2021.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res…"/>
          <p:cNvSpPr txBox="1">
            <a:spLocks noGrp="1"/>
          </p:cNvSpPr>
          <p:nvPr>
            <p:ph type="subTitle" idx="4294967295"/>
          </p:nvPr>
        </p:nvSpPr>
        <p:spPr>
          <a:xfrm>
            <a:off x="467544" y="332656"/>
            <a:ext cx="8326981" cy="5442284"/>
          </a:xfrm>
          <a:prstGeom prst="rect">
            <a:avLst/>
          </a:prstGeom>
        </p:spPr>
        <p:txBody>
          <a:bodyPr>
            <a:normAutofit/>
          </a:bodyPr>
          <a:lstStyle/>
          <a:p>
            <a:pPr marL="0" indent="0">
              <a:lnSpc>
                <a:spcPct val="90000"/>
              </a:lnSpc>
              <a:spcBef>
                <a:spcPts val="500"/>
              </a:spcBef>
              <a:buClr>
                <a:srgbClr val="000000"/>
              </a:buClr>
              <a:buSzPct val="100000"/>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rPr sz="1600" dirty="0" err="1"/>
              <a:t>Autres</a:t>
            </a:r>
            <a:endParaRPr sz="1600" i="1" u="sng" dirty="0"/>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sz="1600" dirty="0" err="1"/>
              <a:t>Poursuite</a:t>
            </a:r>
            <a:r>
              <a:rPr sz="1600" dirty="0"/>
              <a:t> de </a:t>
            </a:r>
            <a:r>
              <a:rPr sz="1600" dirty="0" err="1"/>
              <a:t>l’accompagnement</a:t>
            </a:r>
            <a:r>
              <a:rPr sz="1600" dirty="0"/>
              <a:t> de </a:t>
            </a:r>
            <a:r>
              <a:rPr sz="1600" b="1" dirty="0" err="1"/>
              <a:t>l’U</a:t>
            </a:r>
            <a:r>
              <a:rPr lang="fr-FR" sz="1600" b="1" dirty="0"/>
              <a:t>EMA </a:t>
            </a:r>
            <a:r>
              <a:rPr lang="fr-FR" sz="1600" dirty="0"/>
              <a:t>de Strasbourg </a:t>
            </a:r>
            <a:r>
              <a:rPr sz="1600" dirty="0"/>
              <a:t>(par mise </a:t>
            </a:r>
            <a:r>
              <a:rPr sz="1600" dirty="0" err="1"/>
              <a:t>à</a:t>
            </a:r>
            <a:r>
              <a:rPr sz="1600" dirty="0"/>
              <a:t> disposition du Dr </a:t>
            </a:r>
            <a:r>
              <a:rPr sz="1600" dirty="0" err="1">
                <a:solidFill>
                  <a:schemeClr val="tx1"/>
                </a:solidFill>
              </a:rPr>
              <a:t>Chabaux</a:t>
            </a:r>
            <a:r>
              <a:rPr sz="1600" dirty="0">
                <a:solidFill>
                  <a:schemeClr val="tx1"/>
                </a:solidFill>
              </a:rPr>
              <a:t> </a:t>
            </a:r>
            <a:r>
              <a:rPr sz="1600" dirty="0"/>
              <a:t>et la </a:t>
            </a:r>
            <a:r>
              <a:rPr sz="1600" dirty="0" err="1"/>
              <a:t>réalisation</a:t>
            </a:r>
            <a:r>
              <a:rPr sz="1600" dirty="0"/>
              <a:t> de </a:t>
            </a:r>
            <a:r>
              <a:rPr sz="1600" dirty="0" err="1"/>
              <a:t>bilans</a:t>
            </a:r>
            <a:r>
              <a:rPr sz="1600" dirty="0"/>
              <a:t> (ADOS</a:t>
            </a:r>
            <a:r>
              <a:rPr lang="fr-FR" sz="1600" dirty="0"/>
              <a:t>)</a:t>
            </a:r>
            <a:endParaRPr sz="1600" dirty="0"/>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sz="1600" dirty="0"/>
              <a:t>Participation aux </a:t>
            </a:r>
            <a:r>
              <a:rPr sz="1600" b="1" dirty="0" err="1"/>
              <a:t>réunions</a:t>
            </a:r>
            <a:r>
              <a:rPr sz="1600" b="1" dirty="0"/>
              <a:t> de </a:t>
            </a:r>
            <a:r>
              <a:rPr sz="1600" b="1" dirty="0" err="1"/>
              <a:t>fonctionnement</a:t>
            </a:r>
            <a:r>
              <a:rPr sz="1600" b="1" dirty="0"/>
              <a:t> du CRA Alsace et du GNCRA</a:t>
            </a:r>
            <a:r>
              <a:rPr sz="1600" dirty="0"/>
              <a:t> </a:t>
            </a:r>
            <a:r>
              <a:rPr lang="fr-FR" sz="1600" dirty="0"/>
              <a:t> </a:t>
            </a:r>
            <a:r>
              <a:rPr sz="1600" dirty="0"/>
              <a:t>( </a:t>
            </a:r>
            <a:r>
              <a:rPr sz="1600" dirty="0" err="1"/>
              <a:t>Coordonnateurs</a:t>
            </a:r>
            <a:r>
              <a:rPr sz="1600" dirty="0"/>
              <a:t>)</a:t>
            </a:r>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solidFill>
                  <a:srgbClr val="FF2600"/>
                </a:solidFill>
              </a:defRPr>
            </a:pPr>
            <a:r>
              <a:rPr sz="1600" dirty="0">
                <a:solidFill>
                  <a:schemeClr val="tx1"/>
                </a:solidFill>
              </a:rPr>
              <a:t>Participation aux travaux de la </a:t>
            </a:r>
            <a:r>
              <a:rPr sz="1600" b="1" dirty="0">
                <a:solidFill>
                  <a:schemeClr val="tx1"/>
                </a:solidFill>
              </a:rPr>
              <a:t>DITP</a:t>
            </a:r>
            <a:r>
              <a:rPr sz="1600" dirty="0">
                <a:solidFill>
                  <a:schemeClr val="tx1"/>
                </a:solidFill>
              </a:rPr>
              <a:t> </a:t>
            </a:r>
            <a:r>
              <a:rPr sz="1600" dirty="0" err="1">
                <a:solidFill>
                  <a:schemeClr val="tx1"/>
                </a:solidFill>
              </a:rPr>
              <a:t>concernant</a:t>
            </a:r>
            <a:r>
              <a:rPr sz="1600" dirty="0">
                <a:solidFill>
                  <a:schemeClr val="tx1"/>
                </a:solidFill>
              </a:rPr>
              <a:t> la </a:t>
            </a:r>
            <a:r>
              <a:rPr sz="1600" dirty="0" err="1">
                <a:solidFill>
                  <a:schemeClr val="tx1"/>
                </a:solidFill>
              </a:rPr>
              <a:t>réflexion</a:t>
            </a:r>
            <a:r>
              <a:rPr sz="1600" dirty="0">
                <a:solidFill>
                  <a:schemeClr val="tx1"/>
                </a:solidFill>
              </a:rPr>
              <a:t> sur la </a:t>
            </a:r>
            <a:r>
              <a:rPr sz="1600" dirty="0" err="1">
                <a:solidFill>
                  <a:schemeClr val="tx1"/>
                </a:solidFill>
              </a:rPr>
              <a:t>réduction</a:t>
            </a:r>
            <a:r>
              <a:rPr sz="1600" dirty="0">
                <a:solidFill>
                  <a:schemeClr val="tx1"/>
                </a:solidFill>
              </a:rPr>
              <a:t> des </a:t>
            </a:r>
            <a:r>
              <a:rPr sz="1600" dirty="0" err="1">
                <a:solidFill>
                  <a:schemeClr val="tx1"/>
                </a:solidFill>
              </a:rPr>
              <a:t>délais</a:t>
            </a:r>
            <a:r>
              <a:rPr sz="1600" dirty="0">
                <a:solidFill>
                  <a:schemeClr val="tx1"/>
                </a:solidFill>
              </a:rPr>
              <a:t> </a:t>
            </a:r>
            <a:r>
              <a:rPr sz="1600" dirty="0" err="1">
                <a:solidFill>
                  <a:schemeClr val="tx1"/>
                </a:solidFill>
              </a:rPr>
              <a:t>diagnostiques</a:t>
            </a:r>
            <a:endParaRPr sz="1600" dirty="0">
              <a:solidFill>
                <a:schemeClr val="tx1"/>
              </a:solidFill>
            </a:endParaRPr>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sz="1600" dirty="0" err="1"/>
              <a:t>Soutien</a:t>
            </a:r>
            <a:r>
              <a:rPr sz="1600" dirty="0"/>
              <a:t> </a:t>
            </a:r>
            <a:r>
              <a:rPr sz="1600" dirty="0" err="1"/>
              <a:t>à</a:t>
            </a:r>
            <a:r>
              <a:rPr sz="1600" dirty="0"/>
              <a:t> </a:t>
            </a:r>
            <a:r>
              <a:rPr sz="1600" b="1" dirty="0" err="1"/>
              <a:t>l’accompagnement</a:t>
            </a:r>
            <a:r>
              <a:rPr sz="1600" b="1" dirty="0"/>
              <a:t> (psycho-</a:t>
            </a:r>
            <a:r>
              <a:rPr sz="1600" b="1" dirty="0" err="1"/>
              <a:t>éducatif</a:t>
            </a:r>
            <a:r>
              <a:rPr sz="1600" dirty="0"/>
              <a:t>) des </a:t>
            </a:r>
            <a:r>
              <a:rPr sz="1600" dirty="0" err="1"/>
              <a:t>familles</a:t>
            </a:r>
            <a:r>
              <a:rPr sz="1600" dirty="0"/>
              <a:t> </a:t>
            </a:r>
            <a:r>
              <a:rPr sz="1600" dirty="0" err="1"/>
              <a:t>d’enfants</a:t>
            </a:r>
            <a:r>
              <a:rPr sz="1600" dirty="0"/>
              <a:t> </a:t>
            </a:r>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sz="1600" dirty="0" err="1"/>
              <a:t>Poursuite</a:t>
            </a:r>
            <a:r>
              <a:rPr sz="1600" dirty="0"/>
              <a:t> de </a:t>
            </a:r>
            <a:r>
              <a:rPr sz="1600" dirty="0" err="1"/>
              <a:t>l’implication</a:t>
            </a:r>
            <a:r>
              <a:rPr sz="1600" dirty="0"/>
              <a:t> dans des </a:t>
            </a:r>
            <a:r>
              <a:rPr sz="1600" dirty="0" err="1"/>
              <a:t>projets</a:t>
            </a:r>
            <a:r>
              <a:rPr sz="1600" dirty="0"/>
              <a:t> de </a:t>
            </a:r>
            <a:r>
              <a:rPr sz="1600" b="1" dirty="0"/>
              <a:t>recherche</a:t>
            </a:r>
            <a:r>
              <a:rPr sz="1600" dirty="0"/>
              <a:t> (</a:t>
            </a:r>
            <a:r>
              <a:rPr sz="1600" dirty="0" err="1"/>
              <a:t>génétique</a:t>
            </a:r>
            <a:r>
              <a:rPr lang="fr-FR" sz="1600" dirty="0"/>
              <a:t> </a:t>
            </a:r>
            <a:r>
              <a:rPr sz="1600" dirty="0"/>
              <a:t> et </a:t>
            </a:r>
            <a:r>
              <a:rPr sz="1600" dirty="0" err="1"/>
              <a:t>sommeil</a:t>
            </a:r>
            <a:r>
              <a:rPr sz="1600" dirty="0"/>
              <a:t>) et participation au </a:t>
            </a:r>
            <a:r>
              <a:rPr sz="1600" dirty="0" err="1"/>
              <a:t>réseau</a:t>
            </a:r>
            <a:r>
              <a:rPr sz="1600" dirty="0"/>
              <a:t> STRAS</a:t>
            </a:r>
            <a:r>
              <a:rPr lang="fr-FR" sz="1600" dirty="0"/>
              <a:t>&amp;nd</a:t>
            </a:r>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sz="1600" dirty="0"/>
              <a:t>Participation aux </a:t>
            </a:r>
            <a:r>
              <a:rPr sz="1600" dirty="0" err="1"/>
              <a:t>journées</a:t>
            </a:r>
            <a:r>
              <a:rPr sz="1600" dirty="0"/>
              <a:t> techniques sur la RAPT et les GOS</a:t>
            </a:r>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solidFill>
                  <a:srgbClr val="FF2600"/>
                </a:solidFill>
              </a:defRPr>
            </a:pPr>
            <a:r>
              <a:rPr sz="1600" dirty="0">
                <a:solidFill>
                  <a:schemeClr val="tx1"/>
                </a:solidFill>
              </a:rPr>
              <a:t>Participation aux </a:t>
            </a:r>
            <a:r>
              <a:rPr sz="1600" b="1" dirty="0" err="1">
                <a:solidFill>
                  <a:schemeClr val="tx1"/>
                </a:solidFill>
              </a:rPr>
              <a:t>réunions</a:t>
            </a:r>
            <a:r>
              <a:rPr sz="1600" b="1" dirty="0">
                <a:solidFill>
                  <a:schemeClr val="tx1"/>
                </a:solidFill>
              </a:rPr>
              <a:t> de concertation sur les TND avec </a:t>
            </a:r>
            <a:r>
              <a:rPr sz="1600" b="1" dirty="0" err="1">
                <a:solidFill>
                  <a:schemeClr val="tx1"/>
                </a:solidFill>
              </a:rPr>
              <a:t>l’ARS</a:t>
            </a:r>
            <a:endParaRPr lang="fr-FR" sz="1600" b="1" dirty="0">
              <a:solidFill>
                <a:schemeClr val="tx1"/>
              </a:solidFill>
            </a:endParaRPr>
          </a:p>
          <a:p>
            <a:pPr marL="339725" indent="-339725">
              <a:lnSpc>
                <a:spcPct val="90000"/>
              </a:lnSpc>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solidFill>
                  <a:srgbClr val="FF2600"/>
                </a:solidFill>
              </a:defRPr>
            </a:pPr>
            <a:r>
              <a:rPr lang="fr-FR" sz="1600" b="1" dirty="0">
                <a:solidFill>
                  <a:schemeClr val="tx1"/>
                </a:solidFill>
              </a:rPr>
              <a:t>Participation aux </a:t>
            </a:r>
            <a:r>
              <a:rPr lang="fr-FR" sz="1600" b="1" dirty="0" err="1">
                <a:solidFill>
                  <a:schemeClr val="tx1"/>
                </a:solidFill>
              </a:rPr>
              <a:t>copils</a:t>
            </a:r>
            <a:r>
              <a:rPr lang="fr-FR" sz="1600" b="1" dirty="0">
                <a:solidFill>
                  <a:schemeClr val="tx1"/>
                </a:solidFill>
              </a:rPr>
              <a:t> des EDIPA et du DASCA</a:t>
            </a:r>
          </a:p>
          <a:p>
            <a:pPr marL="339725" indent="-339725">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endParaRPr lang="fr-FR" sz="1600" i="1" u="sng" dirty="0"/>
          </a:p>
          <a:p>
            <a:pPr marL="0" indent="0">
              <a:spcBef>
                <a:spcPts val="500"/>
              </a:spcBef>
              <a:buClr>
                <a:srgbClr val="000000"/>
              </a:buClr>
              <a:buSzPct val="100000"/>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rPr lang="fr-FR" sz="1600" dirty="0"/>
              <a:t>Formation du personnel</a:t>
            </a:r>
          </a:p>
          <a:p>
            <a:pPr marL="285750" indent="-285750">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lang="fr-FR" sz="1600" dirty="0"/>
              <a:t>Journée des CRA par </a:t>
            </a:r>
            <a:r>
              <a:rPr lang="fr-FR" sz="1600" dirty="0" err="1"/>
              <a:t>visio</a:t>
            </a:r>
            <a:r>
              <a:rPr lang="fr-FR" sz="1600" dirty="0"/>
              <a:t> en juin ( toute l’équipe)</a:t>
            </a:r>
          </a:p>
          <a:p>
            <a:pPr marL="285750" indent="-285750">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lang="fr-FR" sz="1600" dirty="0"/>
              <a:t>Journées de la SFPEADA à Reims « Sacrés liens » en juin 2021 (1 personne)</a:t>
            </a:r>
          </a:p>
          <a:p>
            <a:pPr marL="285750" indent="-285750">
              <a:spcBef>
                <a:spcPts val="500"/>
              </a:spcBef>
              <a:buClr>
                <a:srgbClr val="000000"/>
              </a:buClr>
              <a:buSzPct val="100000"/>
              <a:buFont typeface="Arial" panose="020B0604020202020204" pitchFamily="34" charset="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lang="fr-FR" sz="1600" dirty="0"/>
              <a:t>Webinaires sur le sommeil</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endParaRPr lang="fr-FR" sz="1800" b="1" dirty="0"/>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endParaRPr lang="fr-FR" sz="1800" b="1" dirty="0"/>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endParaRPr sz="1800" b="1" dirty="0"/>
          </a:p>
        </p:txBody>
      </p:sp>
    </p:spTree>
    <p:extLst>
      <p:ext uri="{BB962C8B-B14F-4D97-AF65-F5344CB8AC3E}">
        <p14:creationId xmlns:p14="http://schemas.microsoft.com/office/powerpoint/2010/main" val="3699428989"/>
      </p:ext>
    </p:extLst>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990166" y="1700808"/>
            <a:ext cx="7254241"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a:t>PERSPECTIVES 2021</a:t>
            </a:r>
            <a:br>
              <a:rPr lang="fr-FR" sz="3200" b="1" dirty="0"/>
            </a:br>
            <a:r>
              <a:rPr lang="fr-FR" sz="3200" b="1" dirty="0">
                <a:solidFill>
                  <a:srgbClr val="0070C0"/>
                </a:solidFill>
              </a:rPr>
              <a:t>Pôle Enfants Adolescents Haut-Rhin</a:t>
            </a:r>
            <a:endParaRPr lang="fr-FR" sz="3200" dirty="0">
              <a:solidFill>
                <a:srgbClr val="0070C0"/>
              </a:solidFill>
            </a:endParaRPr>
          </a:p>
        </p:txBody>
      </p:sp>
      <p:pic>
        <p:nvPicPr>
          <p:cNvPr id="29698" name="Picture 2"/>
          <p:cNvPicPr>
            <a:picLocks noChangeAspect="1" noChangeArrowheads="1"/>
          </p:cNvPicPr>
          <p:nvPr/>
        </p:nvPicPr>
        <p:blipFill>
          <a:blip r:embed="rId3"/>
          <a:srcRect/>
          <a:stretch>
            <a:fillRect/>
          </a:stretch>
        </p:blipFill>
        <p:spPr bwMode="auto">
          <a:xfrm>
            <a:off x="2753757" y="3933056"/>
            <a:ext cx="3636485" cy="132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1570283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A16BC2A4-C26E-244D-8438-E2C11F46C56F}"/>
              </a:ext>
            </a:extLst>
          </p:cNvPr>
          <p:cNvSpPr txBox="1"/>
          <p:nvPr/>
        </p:nvSpPr>
        <p:spPr>
          <a:xfrm>
            <a:off x="251520" y="181958"/>
            <a:ext cx="8644537" cy="5755423"/>
          </a:xfrm>
          <a:prstGeom prst="rect">
            <a:avLst/>
          </a:prstGeom>
          <a:noFill/>
        </p:spPr>
        <p:txBody>
          <a:bodyPr wrap="square" rtlCol="0">
            <a:spAutoFit/>
          </a:bodyPr>
          <a:lstStyle/>
          <a:p>
            <a:pPr marL="285750" indent="-285750" algn="l">
              <a:buFont typeface="Wingdings" charset="2"/>
              <a:buChar char="§"/>
            </a:pPr>
            <a:r>
              <a:rPr lang="fr-FR" sz="1600" dirty="0">
                <a:solidFill>
                  <a:schemeClr val="tx1"/>
                </a:solidFill>
              </a:rPr>
              <a:t>Poursuite des évaluations initiales et complexes + rencontres post-diagnostiques</a:t>
            </a:r>
            <a:r>
              <a:rPr lang="fr-FR" sz="1600" b="0" dirty="0">
                <a:solidFill>
                  <a:schemeClr val="tx1"/>
                </a:solidFill>
              </a:rPr>
              <a:t>, en s’appuyant sur les préconisations de la DITP.</a:t>
            </a:r>
          </a:p>
          <a:p>
            <a:pPr marL="285750" indent="-285750" algn="l">
              <a:buFont typeface="Wingdings" charset="2"/>
              <a:buChar char="§"/>
            </a:pPr>
            <a:r>
              <a:rPr lang="fr-FR" sz="1600" dirty="0">
                <a:solidFill>
                  <a:schemeClr val="tx1"/>
                </a:solidFill>
              </a:rPr>
              <a:t>Poursuite des évaluations initiales et complexes en commun avec les équipes du champ sanitaire et du champ médico-social</a:t>
            </a:r>
            <a:r>
              <a:rPr lang="fr-FR" sz="1600" dirty="0">
                <a:solidFill>
                  <a:schemeClr val="tx1"/>
                </a:solidFill>
                <a:effectLst/>
              </a:rPr>
              <a:t> </a:t>
            </a:r>
            <a:r>
              <a:rPr lang="fr-FR" sz="1600" b="0" dirty="0">
                <a:solidFill>
                  <a:schemeClr val="tx1"/>
                </a:solidFill>
                <a:effectLst/>
              </a:rPr>
              <a:t>en tenant compte de la diminution du nombre de psychiatres d’enfants et d’adolescents du service public et en libéral dans le Haut-Rhin.</a:t>
            </a:r>
          </a:p>
          <a:p>
            <a:pPr marL="285750" indent="-285750" algn="l">
              <a:buFont typeface="Wingdings" charset="2"/>
              <a:buChar char="§"/>
            </a:pPr>
            <a:r>
              <a:rPr lang="fr-FR" sz="1600" dirty="0">
                <a:solidFill>
                  <a:schemeClr val="tx1"/>
                </a:solidFill>
              </a:rPr>
              <a:t>Staff clinique partagé </a:t>
            </a:r>
            <a:r>
              <a:rPr lang="fr-FR" sz="1600" b="0" dirty="0">
                <a:solidFill>
                  <a:schemeClr val="tx1"/>
                </a:solidFill>
              </a:rPr>
              <a:t>avec les équipes de l’EDIPA de Colmar, le Phare (institut pour personne en situation de déficience sensorielle et dysphasiques) Illzach et du DITAP/UETA.</a:t>
            </a:r>
          </a:p>
          <a:p>
            <a:pPr marL="285750" indent="-285750" algn="l">
              <a:buFont typeface="Wingdings" charset="2"/>
              <a:buChar char="§"/>
            </a:pPr>
            <a:r>
              <a:rPr lang="fr-FR" sz="1600" dirty="0">
                <a:solidFill>
                  <a:schemeClr val="tx1"/>
                </a:solidFill>
              </a:rPr>
              <a:t>Consultations communes </a:t>
            </a:r>
            <a:r>
              <a:rPr lang="fr-FR" sz="1600" b="0" dirty="0">
                <a:solidFill>
                  <a:schemeClr val="tx1"/>
                </a:solidFill>
              </a:rPr>
              <a:t>: professionnels du DITAP/UETA/ du Pôle 68 Enfants et Adolescents du CRA Alsace</a:t>
            </a:r>
          </a:p>
          <a:p>
            <a:pPr lvl="1" algn="l"/>
            <a:endParaRPr lang="fr-FR" sz="1600" b="0" dirty="0">
              <a:solidFill>
                <a:schemeClr val="tx1"/>
              </a:solidFill>
              <a:effectLst/>
            </a:endParaRPr>
          </a:p>
          <a:p>
            <a:pPr algn="l"/>
            <a:r>
              <a:rPr lang="fr-FR" sz="1600" dirty="0">
                <a:solidFill>
                  <a:schemeClr val="tx1"/>
                </a:solidFill>
              </a:rPr>
              <a:t>Poursuite des sensibilisations, formations, actualisation des connaissances</a:t>
            </a:r>
          </a:p>
          <a:p>
            <a:pPr marL="571500" indent="-285750" algn="l">
              <a:buFont typeface="Arial" panose="020B0604020202020204" pitchFamily="34" charset="0"/>
              <a:buChar char="•"/>
            </a:pPr>
            <a:r>
              <a:rPr lang="fr-FR" sz="1600" b="0" dirty="0">
                <a:solidFill>
                  <a:schemeClr val="tx1"/>
                </a:solidFill>
              </a:rPr>
              <a:t>de la PMI et des crèches (6 jours).</a:t>
            </a:r>
          </a:p>
          <a:p>
            <a:pPr marL="571500" indent="-285750" algn="l">
              <a:buFont typeface="Arial" panose="020B0604020202020204" pitchFamily="34" charset="0"/>
              <a:buChar char="•"/>
            </a:pPr>
            <a:r>
              <a:rPr lang="fr-FR" sz="1600" b="0" dirty="0">
                <a:solidFill>
                  <a:schemeClr val="tx1"/>
                </a:solidFill>
              </a:rPr>
              <a:t>de l’Education Nationale (AESH (2 jours), formation personnes ressources du RRA (1 jour), enseignants spécialisés (1 jour). </a:t>
            </a:r>
          </a:p>
          <a:p>
            <a:pPr marL="571500" indent="-285750" algn="l">
              <a:buFont typeface="Arial" panose="020B0604020202020204" pitchFamily="34" charset="0"/>
              <a:buChar char="•"/>
            </a:pPr>
            <a:r>
              <a:rPr lang="fr-FR" sz="1600" b="0" dirty="0">
                <a:solidFill>
                  <a:schemeClr val="tx1"/>
                </a:solidFill>
              </a:rPr>
              <a:t>des différents professionnels de la Plateforme d’Orientation et de Coordination (médecins généralistes, pédiatres, orthophonistes, psychomotriciens, ergothérapeutes, psychologues</a:t>
            </a:r>
            <a:r>
              <a:rPr lang="is-IS" sz="1600" b="0" dirty="0">
                <a:solidFill>
                  <a:schemeClr val="tx1"/>
                </a:solidFill>
              </a:rPr>
              <a:t>…) (2 jours).</a:t>
            </a:r>
          </a:p>
          <a:p>
            <a:pPr marL="571500" indent="-285750" algn="l">
              <a:buFont typeface="Arial" panose="020B0604020202020204" pitchFamily="34" charset="0"/>
              <a:buChar char="•"/>
            </a:pPr>
            <a:r>
              <a:rPr lang="fr-FR" sz="1600" b="0" dirty="0">
                <a:solidFill>
                  <a:schemeClr val="tx1"/>
                </a:solidFill>
              </a:rPr>
              <a:t>des élèves psychomotriciens et ergothérapeutes (1 jour).</a:t>
            </a:r>
          </a:p>
          <a:p>
            <a:pPr marL="571500" indent="-285750" algn="l">
              <a:buFont typeface="Arial" panose="020B0604020202020204" pitchFamily="34" charset="0"/>
              <a:buChar char="•"/>
            </a:pPr>
            <a:r>
              <a:rPr lang="fr-FR" sz="1600" b="0" dirty="0">
                <a:solidFill>
                  <a:schemeClr val="tx1"/>
                </a:solidFill>
              </a:rPr>
              <a:t>session d’accompagnement parental post-diagnostique pour les 0-7 ans en partenariat avec l’EDIPA de Colmar (5 séances d’une demi-journée avec les parents, 5 séances à domicile).</a:t>
            </a:r>
          </a:p>
        </p:txBody>
      </p:sp>
    </p:spTree>
    <p:extLst>
      <p:ext uri="{BB962C8B-B14F-4D97-AF65-F5344CB8AC3E}">
        <p14:creationId xmlns:p14="http://schemas.microsoft.com/office/powerpoint/2010/main" val="1359581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xmlns="" id="{9E07DF56-FDCC-FA46-BBBD-2352BFDFED92}"/>
              </a:ext>
            </a:extLst>
          </p:cNvPr>
          <p:cNvSpPr>
            <a:spLocks noGrp="1"/>
          </p:cNvSpPr>
          <p:nvPr>
            <p:ph idx="1"/>
          </p:nvPr>
        </p:nvSpPr>
        <p:spPr>
          <a:xfrm>
            <a:off x="179512" y="254149"/>
            <a:ext cx="8229600" cy="6349703"/>
          </a:xfrm>
        </p:spPr>
        <p:txBody>
          <a:bodyPr>
            <a:normAutofit/>
          </a:bodyPr>
          <a:lstStyle/>
          <a:p>
            <a:pPr marL="0" indent="0"/>
            <a:r>
              <a:rPr lang="fr-FR" sz="1600" b="1" dirty="0"/>
              <a:t>Nouvelles sensibilisations, formations, actualisation des connaissances</a:t>
            </a:r>
          </a:p>
          <a:p>
            <a:pPr marL="685800" lvl="1">
              <a:buFont typeface="Arial" panose="020B0604020202020204" pitchFamily="34" charset="0"/>
              <a:buChar char="•"/>
            </a:pPr>
            <a:r>
              <a:rPr lang="fr-FR" sz="1600" dirty="0"/>
              <a:t>formation destinée à des professionnels du PPEAHA qui participent à l’unité d’évaluation diagnostique TSA (15 personnes) : actualisation des connaissances, passation et cotation communes d’ADOS 2 (4 jours). Mise en œuvre de staff clinique autour de situations qui leur paraissent délicates.</a:t>
            </a:r>
          </a:p>
          <a:p>
            <a:pPr marL="685800" lvl="1">
              <a:buFont typeface="Arial" panose="020B0604020202020204" pitchFamily="34" charset="0"/>
              <a:buChar char="•"/>
            </a:pPr>
            <a:r>
              <a:rPr lang="fr-FR" sz="1600" dirty="0">
                <a:solidFill>
                  <a:srgbClr val="000000"/>
                </a:solidFill>
              </a:rPr>
              <a:t>formation de l’équipe IME Jules Vernes.</a:t>
            </a:r>
          </a:p>
          <a:p>
            <a:pPr marL="685800" lvl="1">
              <a:buFont typeface="Arial" panose="020B0604020202020204" pitchFamily="34" charset="0"/>
              <a:buChar char="•"/>
            </a:pPr>
            <a:r>
              <a:rPr lang="fr-FR" sz="1600" dirty="0"/>
              <a:t>session d’aide aux parents pour des parents de pré-adolescents (10 – 14 ans) porteurs de TSA sans déficience intellectuelle.</a:t>
            </a:r>
          </a:p>
          <a:p>
            <a:pPr marL="685800" lvl="1">
              <a:buFont typeface="Arial" panose="020B0604020202020204" pitchFamily="34" charset="0"/>
              <a:buChar char="•"/>
            </a:pPr>
            <a:r>
              <a:rPr lang="fr-FR" sz="1600" dirty="0"/>
              <a:t>formation MECS Résonance (1/2 journée)</a:t>
            </a:r>
            <a:endParaRPr lang="fr-FR" sz="1600" b="1" dirty="0"/>
          </a:p>
          <a:p>
            <a:pPr marL="0" indent="0"/>
            <a:r>
              <a:rPr lang="fr-FR" sz="1600" b="1" dirty="0"/>
              <a:t>Travail de réseau</a:t>
            </a:r>
          </a:p>
          <a:p>
            <a:pPr lvl="1">
              <a:buFont typeface="Arial" panose="020B0604020202020204" pitchFamily="34" charset="0"/>
              <a:buChar char="•"/>
            </a:pPr>
            <a:r>
              <a:rPr lang="fr-FR" sz="1600" dirty="0"/>
              <a:t>poursuite des différents réseaux en partenariat avec le Pôle Adulte 68 (Réseau 4x4, Inter-établissement…).</a:t>
            </a:r>
          </a:p>
          <a:p>
            <a:pPr lvl="1">
              <a:buFont typeface="Arial" panose="020B0604020202020204" pitchFamily="34" charset="0"/>
              <a:buChar char="•"/>
            </a:pPr>
            <a:r>
              <a:rPr lang="fr-FR" sz="1600" dirty="0"/>
              <a:t>poursuite du réseau parents (5 sessions).</a:t>
            </a:r>
          </a:p>
          <a:p>
            <a:pPr lvl="1">
              <a:buFont typeface="Arial" panose="020B0604020202020204" pitchFamily="34" charset="0"/>
              <a:buChar char="•"/>
            </a:pPr>
            <a:r>
              <a:rPr lang="fr-FR" sz="1600" dirty="0"/>
              <a:t>poursuite du travail de réseau avec le monde de la petite enfance (PMI, personnels de crèche)</a:t>
            </a:r>
          </a:p>
          <a:p>
            <a:pPr lvl="1">
              <a:buFont typeface="Arial" panose="020B0604020202020204" pitchFamily="34" charset="0"/>
              <a:buChar char="•"/>
            </a:pPr>
            <a:r>
              <a:rPr lang="fr-FR" sz="1600" dirty="0"/>
              <a:t>poursuite du travail autour des soins somatiques et douleur.</a:t>
            </a:r>
          </a:p>
          <a:p>
            <a:pPr lvl="1">
              <a:buFont typeface="Arial" panose="020B0604020202020204" pitchFamily="34" charset="0"/>
              <a:buChar char="•"/>
            </a:pPr>
            <a:r>
              <a:rPr lang="fr-FR" sz="1600" dirty="0"/>
              <a:t>mise en œuvre de rencontre avec des personnels des équipes du PPEAHA et UEA de Mulhouse et avec le service de PIJ de Colmar pour améliorer le parcours de soins des enfants/adolescents porteurs de TSA.</a:t>
            </a:r>
          </a:p>
          <a:p>
            <a:pPr marL="457200" lvl="1" indent="0">
              <a:buNone/>
            </a:pPr>
            <a:endParaRPr lang="fr-FR" sz="6400" dirty="0"/>
          </a:p>
          <a:p>
            <a:pPr lvl="1">
              <a:buFont typeface="Wingdings" charset="2"/>
              <a:buChar char="Ø"/>
            </a:pPr>
            <a:endParaRPr lang="fr-FR" sz="1800" dirty="0"/>
          </a:p>
          <a:p>
            <a:pPr lvl="1"/>
            <a:endParaRPr lang="fr-FR" dirty="0"/>
          </a:p>
          <a:p>
            <a:pPr marL="457200" lvl="1" indent="0">
              <a:buNone/>
            </a:pPr>
            <a:endParaRPr lang="fr-FR" sz="1600" dirty="0"/>
          </a:p>
          <a:p>
            <a:pPr lvl="1"/>
            <a:endParaRPr lang="fr-FR" sz="1800" dirty="0"/>
          </a:p>
          <a:p>
            <a:pPr marL="0" indent="0">
              <a:buNone/>
            </a:pPr>
            <a:endParaRPr lang="fr-FR" dirty="0"/>
          </a:p>
        </p:txBody>
      </p:sp>
    </p:spTree>
    <p:extLst>
      <p:ext uri="{BB962C8B-B14F-4D97-AF65-F5344CB8AC3E}">
        <p14:creationId xmlns:p14="http://schemas.microsoft.com/office/powerpoint/2010/main" val="3482621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xmlns="" id="{7C634598-EC81-1246-AD9A-198A64A361C1}"/>
              </a:ext>
            </a:extLst>
          </p:cNvPr>
          <p:cNvSpPr>
            <a:spLocks noGrp="1"/>
          </p:cNvSpPr>
          <p:nvPr>
            <p:ph idx="1"/>
          </p:nvPr>
        </p:nvSpPr>
        <p:spPr>
          <a:xfrm>
            <a:off x="467544" y="782818"/>
            <a:ext cx="8229600" cy="5292364"/>
          </a:xfrm>
        </p:spPr>
        <p:txBody>
          <a:bodyPr>
            <a:normAutofit/>
          </a:bodyPr>
          <a:lstStyle/>
          <a:p>
            <a:pPr marL="0" indent="0"/>
            <a:r>
              <a:rPr lang="fr-FR" sz="1600" b="1" dirty="0"/>
              <a:t>Autres</a:t>
            </a:r>
            <a:r>
              <a:rPr lang="fr-FR" sz="1600" dirty="0"/>
              <a:t> </a:t>
            </a:r>
          </a:p>
          <a:p>
            <a:pPr lvl="1">
              <a:buFont typeface="Arial" panose="020B0604020202020204" pitchFamily="34" charset="0"/>
              <a:buChar char="•"/>
            </a:pPr>
            <a:r>
              <a:rPr lang="fr-FR" sz="1600" dirty="0"/>
              <a:t>Poursuite de l’animation du programme de psychoéducation parents des enfants de l’Unité d’Enseignement Maternelle Autisme Mulhouse 2018/2021 (12 jours) – Nouvelle formule.</a:t>
            </a:r>
          </a:p>
          <a:p>
            <a:pPr lvl="1">
              <a:buFont typeface="Arial" panose="020B0604020202020204" pitchFamily="34" charset="0"/>
              <a:buChar char="•"/>
            </a:pPr>
            <a:r>
              <a:rPr lang="fr-FR" sz="1600" dirty="0"/>
              <a:t>Participation aux différentes commissions d’admission des enfants porteurs de TSA qui seront accueillis à l’UEMA de Colmar et au COPIL.</a:t>
            </a:r>
          </a:p>
          <a:p>
            <a:pPr lvl="1">
              <a:buFont typeface="Arial" panose="020B0604020202020204" pitchFamily="34" charset="0"/>
              <a:buChar char="•"/>
            </a:pPr>
            <a:r>
              <a:rPr lang="fr-FR" sz="1600" dirty="0"/>
              <a:t>Participation au COPIL de l’UEEA de Colmar.</a:t>
            </a:r>
          </a:p>
          <a:p>
            <a:pPr lvl="1">
              <a:buFont typeface="Arial" panose="020B0604020202020204" pitchFamily="34" charset="0"/>
              <a:buChar char="•"/>
            </a:pPr>
            <a:r>
              <a:rPr lang="fr-FR" sz="1600" dirty="0"/>
              <a:t>Participation au projet personnalisé individualisé dans le cadre scolaire, lors d’ESS.</a:t>
            </a:r>
          </a:p>
          <a:p>
            <a:pPr lvl="1">
              <a:buFont typeface="Arial" panose="020B0604020202020204" pitchFamily="34" charset="0"/>
              <a:buChar char="•"/>
            </a:pPr>
            <a:r>
              <a:rPr lang="fr-FR" sz="1600" dirty="0"/>
              <a:t>Participation aux réunions de fonctionnement, d’organisation et de réflexion relative à l’évaluation interne/externe du CRA Alsace</a:t>
            </a:r>
          </a:p>
          <a:p>
            <a:pPr>
              <a:buFont typeface="Wingdings" charset="2"/>
              <a:buChar char="§"/>
            </a:pPr>
            <a:endParaRPr lang="fr-FR" sz="1600" b="1" dirty="0"/>
          </a:p>
          <a:p>
            <a:pPr marL="0" indent="0"/>
            <a:r>
              <a:rPr lang="fr-FR" sz="1600" b="1" dirty="0"/>
              <a:t>Recherche </a:t>
            </a:r>
          </a:p>
          <a:p>
            <a:pPr lvl="1">
              <a:buFont typeface="Arial" panose="020B0604020202020204" pitchFamily="34" charset="0"/>
              <a:buChar char="•"/>
            </a:pPr>
            <a:r>
              <a:rPr lang="fr-FR" sz="1600" dirty="0"/>
              <a:t>Participation au programme « COPIL Recherche UEMA » mené conjointement par ADAPEI-Papillons Blancs, Madame le Professeur CLEMENT, l’Education Nationale et le CRA Enfants et Adolescents Alsace. </a:t>
            </a:r>
          </a:p>
          <a:p>
            <a:pPr>
              <a:buFont typeface="Wingdings" charset="2"/>
              <a:buChar char="§"/>
            </a:pPr>
            <a:endParaRPr lang="fr-FR" sz="1600" b="1" dirty="0"/>
          </a:p>
        </p:txBody>
      </p:sp>
    </p:spTree>
    <p:extLst>
      <p:ext uri="{BB962C8B-B14F-4D97-AF65-F5344CB8AC3E}">
        <p14:creationId xmlns:p14="http://schemas.microsoft.com/office/powerpoint/2010/main" val="2145233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xmlns="" id="{5186E5BC-A18A-6F41-8B40-11EE216BFD46}"/>
              </a:ext>
            </a:extLst>
          </p:cNvPr>
          <p:cNvSpPr>
            <a:spLocks noGrp="1"/>
          </p:cNvSpPr>
          <p:nvPr>
            <p:ph idx="1"/>
          </p:nvPr>
        </p:nvSpPr>
        <p:spPr>
          <a:xfrm>
            <a:off x="457200" y="782818"/>
            <a:ext cx="8229600" cy="5292364"/>
          </a:xfrm>
        </p:spPr>
        <p:txBody>
          <a:bodyPr>
            <a:normAutofit/>
          </a:bodyPr>
          <a:lstStyle/>
          <a:p>
            <a:pPr>
              <a:buFont typeface="Wingdings" charset="2"/>
              <a:buChar char="§"/>
            </a:pPr>
            <a:endParaRPr lang="fr-FR" sz="1600" b="1" dirty="0"/>
          </a:p>
          <a:p>
            <a:pPr marL="0" indent="0"/>
            <a:r>
              <a:rPr lang="fr-FR" sz="1600" b="1" dirty="0"/>
              <a:t>Formations</a:t>
            </a:r>
          </a:p>
          <a:p>
            <a:pPr lvl="1">
              <a:buFont typeface="Arial" panose="020B0604020202020204" pitchFamily="34" charset="0"/>
              <a:buChar char="•"/>
            </a:pPr>
            <a:r>
              <a:rPr lang="fr-FR" sz="1600" dirty="0"/>
              <a:t>Journées GNCRA par vidéo</a:t>
            </a:r>
          </a:p>
          <a:p>
            <a:pPr lvl="1">
              <a:buFont typeface="Arial" panose="020B0604020202020204" pitchFamily="34" charset="0"/>
              <a:buChar char="•"/>
            </a:pPr>
            <a:r>
              <a:rPr lang="fr-FR" sz="1600" dirty="0"/>
              <a:t>Formation ADOS, ADI-R</a:t>
            </a:r>
          </a:p>
          <a:p>
            <a:pPr marL="0" indent="0">
              <a:buNone/>
            </a:pPr>
            <a:endParaRPr lang="fr-FR" sz="1600" dirty="0"/>
          </a:p>
          <a:p>
            <a:pPr marL="0" indent="0"/>
            <a:r>
              <a:rPr lang="fr-FR" sz="1600" b="1" dirty="0"/>
              <a:t>Informations Pôle Enfants 68</a:t>
            </a:r>
          </a:p>
          <a:p>
            <a:pPr>
              <a:buFont typeface="Arial" panose="020B0604020202020204" pitchFamily="34" charset="0"/>
              <a:buChar char="•"/>
            </a:pPr>
            <a:r>
              <a:rPr lang="fr-FR" sz="1600" dirty="0"/>
              <a:t>Embauche d’un</a:t>
            </a:r>
            <a:r>
              <a:rPr lang="pt-BR" sz="1600" dirty="0"/>
              <a:t>(e)</a:t>
            </a:r>
            <a:r>
              <a:rPr lang="fr-FR" sz="1600" dirty="0"/>
              <a:t> psychologue à temps plein sur crédits non pérennes ARS, à compter de fin mai ou juin 2021. </a:t>
            </a:r>
          </a:p>
          <a:p>
            <a:pPr>
              <a:buFont typeface="Arial" panose="020B0604020202020204" pitchFamily="34" charset="0"/>
              <a:buChar char="•"/>
            </a:pPr>
            <a:r>
              <a:rPr lang="fr-FR" sz="1600" dirty="0"/>
              <a:t>Suite au départ, d’une éducatrice, arrivée d’une éducatrice spécialisée à 0,4 ETP en avril 2021.</a:t>
            </a:r>
          </a:p>
          <a:p>
            <a:pPr marL="0" indent="0">
              <a:buNone/>
            </a:pPr>
            <a:endParaRPr lang="fr-FR" sz="1600" dirty="0"/>
          </a:p>
        </p:txBody>
      </p:sp>
    </p:spTree>
    <p:extLst>
      <p:ext uri="{BB962C8B-B14F-4D97-AF65-F5344CB8AC3E}">
        <p14:creationId xmlns:p14="http://schemas.microsoft.com/office/powerpoint/2010/main" val="146547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224755" y="1700808"/>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a:t>PERSPECTIVES 2021</a:t>
            </a:r>
            <a:br>
              <a:rPr lang="fr-FR" sz="3200" b="1" dirty="0"/>
            </a:br>
            <a:r>
              <a:rPr lang="fr-FR" sz="3200" b="1" dirty="0">
                <a:solidFill>
                  <a:srgbClr val="C00000"/>
                </a:solidFill>
              </a:rPr>
              <a:t>Pôle Adultes Haut-Rhin</a:t>
            </a:r>
            <a:endParaRPr lang="fr-FR" sz="3200" dirty="0">
              <a:solidFill>
                <a:srgbClr val="C00000"/>
              </a:solidFill>
            </a:endParaRPr>
          </a:p>
        </p:txBody>
      </p:sp>
      <p:pic>
        <p:nvPicPr>
          <p:cNvPr id="29698" name="Picture 2"/>
          <p:cNvPicPr>
            <a:picLocks noChangeAspect="1" noChangeArrowheads="1"/>
          </p:cNvPicPr>
          <p:nvPr/>
        </p:nvPicPr>
        <p:blipFill>
          <a:blip r:embed="rId3"/>
          <a:srcRect/>
          <a:stretch>
            <a:fillRect/>
          </a:stretch>
        </p:blipFill>
        <p:spPr bwMode="auto">
          <a:xfrm>
            <a:off x="2753757" y="3933056"/>
            <a:ext cx="3636485" cy="132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8232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A16BC2A4-C26E-244D-8438-E2C11F46C56F}"/>
              </a:ext>
            </a:extLst>
          </p:cNvPr>
          <p:cNvSpPr txBox="1"/>
          <p:nvPr/>
        </p:nvSpPr>
        <p:spPr>
          <a:xfrm>
            <a:off x="251520" y="476672"/>
            <a:ext cx="8644537" cy="4955203"/>
          </a:xfrm>
          <a:prstGeom prst="rect">
            <a:avLst/>
          </a:prstGeom>
          <a:noFill/>
        </p:spPr>
        <p:txBody>
          <a:bodyPr wrap="square" rtlCol="0">
            <a:spAutoFit/>
          </a:bodyPr>
          <a:lstStyle/>
          <a:p>
            <a:pPr algn="l"/>
            <a:r>
              <a:rPr lang="fr-FR" sz="1600" dirty="0">
                <a:solidFill>
                  <a:schemeClr val="tx1"/>
                </a:solidFill>
              </a:rPr>
              <a:t>Diagnostic : </a:t>
            </a:r>
          </a:p>
          <a:p>
            <a:pPr marL="1028700" lvl="1" algn="l" defTabSz="622158" hangingPunct="0">
              <a:buFont typeface="Arial" panose="020B0604020202020204" pitchFamily="34" charset="0"/>
              <a:buChar char="•"/>
              <a:defRPr sz="1800" b="0" i="0" u="none" strike="noStrike" kern="0" cap="none" spc="0" baseline="0">
                <a:solidFill>
                  <a:srgbClr val="000000"/>
                </a:solidFill>
                <a:uFillTx/>
              </a:defRPr>
            </a:pPr>
            <a:r>
              <a:rPr lang="fr-FR" sz="1600" dirty="0">
                <a:solidFill>
                  <a:srgbClr val="000000"/>
                </a:solidFill>
                <a:latin typeface="Arial" pitchFamily="18"/>
                <a:ea typeface="MS Gothic" pitchFamily="2"/>
                <a:cs typeface="Tahoma" pitchFamily="2"/>
              </a:rPr>
              <a:t>réorganisation de la procédure diagnostique avec effort pour des procédures courtes avec mise de côté si justifié des outils chronophages (ADI / ADOS...). Création de documents pour le diagnostic</a:t>
            </a:r>
          </a:p>
          <a:p>
            <a:pPr marL="1028700" lvl="1" algn="l" defTabSz="622158" hangingPunct="0">
              <a:buFont typeface="Arial" panose="020B0604020202020204" pitchFamily="34" charset="0"/>
              <a:buChar char="•"/>
              <a:defRPr sz="1800" b="0" i="0" u="none" strike="noStrike" kern="0" cap="none" spc="0" baseline="0">
                <a:solidFill>
                  <a:srgbClr val="000000"/>
                </a:solidFill>
                <a:uFillTx/>
              </a:defRPr>
            </a:pPr>
            <a:r>
              <a:rPr lang="fr-FR" sz="1600" dirty="0">
                <a:solidFill>
                  <a:srgbClr val="000000"/>
                </a:solidFill>
                <a:latin typeface="Arial" pitchFamily="18"/>
                <a:ea typeface="MS Gothic" pitchFamily="2"/>
                <a:cs typeface="Tahoma" pitchFamily="2"/>
              </a:rPr>
              <a:t>Introduction d'un obligation de référence d’un médecin psychiatre pour les nouveaux cas avec fiche en cours de création pour recueillir les informations de première demande auprès de ce médecin psychiatre</a:t>
            </a:r>
          </a:p>
          <a:p>
            <a:pPr marL="1028700" lvl="1" algn="l" defTabSz="622158" hangingPunct="0">
              <a:buFont typeface="Arial" panose="020B0604020202020204" pitchFamily="34" charset="0"/>
              <a:buChar char="•"/>
              <a:defRPr sz="1800" b="0" i="0" u="none" strike="noStrike" kern="0" cap="none" spc="0" baseline="0">
                <a:solidFill>
                  <a:srgbClr val="000000"/>
                </a:solidFill>
                <a:uFillTx/>
              </a:defRPr>
            </a:pPr>
            <a:r>
              <a:rPr lang="fr-FR" sz="1600" dirty="0">
                <a:solidFill>
                  <a:srgbClr val="000000"/>
                </a:solidFill>
                <a:latin typeface="Arial" pitchFamily="18"/>
                <a:ea typeface="MS Gothic" pitchFamily="2"/>
                <a:cs typeface="Tahoma" pitchFamily="2"/>
              </a:rPr>
              <a:t>Poursuite des efforts pour essayer de former des relais 2ième ligne</a:t>
            </a:r>
          </a:p>
          <a:p>
            <a:pPr lvl="1" algn="l"/>
            <a:endParaRPr lang="fr-FR" sz="1200" b="0" dirty="0">
              <a:solidFill>
                <a:schemeClr val="tx1"/>
              </a:solidFill>
              <a:effectLst/>
            </a:endParaRPr>
          </a:p>
          <a:p>
            <a:pPr algn="l"/>
            <a:r>
              <a:rPr lang="fr-FR" sz="1600" dirty="0">
                <a:solidFill>
                  <a:schemeClr val="tx1"/>
                </a:solidFill>
              </a:rPr>
              <a:t>Sensibilisations/Formations :</a:t>
            </a:r>
          </a:p>
          <a:p>
            <a:pPr marL="1028700" lvl="1" algn="l" defTabSz="622158" hangingPunct="0">
              <a:buFont typeface="Arial" panose="020B0604020202020204" pitchFamily="34" charset="0"/>
              <a:buChar char="•"/>
              <a:defRPr sz="1800" b="0" i="0" u="none" strike="noStrike" kern="0" cap="none" spc="0" baseline="0">
                <a:solidFill>
                  <a:srgbClr val="000000"/>
                </a:solidFill>
                <a:uFillTx/>
              </a:defRPr>
            </a:pPr>
            <a:r>
              <a:rPr lang="fr-FR" sz="1600" dirty="0">
                <a:solidFill>
                  <a:srgbClr val="000000"/>
                </a:solidFill>
                <a:latin typeface="Arial" pitchFamily="18"/>
                <a:ea typeface="MS Gothic" pitchFamily="2"/>
                <a:cs typeface="Tahoma" pitchFamily="2"/>
              </a:rPr>
              <a:t>Formation aux Aidants Familiaux en format mixte (9 séances entre septembre et novembre 2021) – report de 2019 suite à la crise sanitaire</a:t>
            </a:r>
          </a:p>
          <a:p>
            <a:pPr marL="1028700" lvl="1" algn="l" defTabSz="622158" hangingPunct="0">
              <a:buFont typeface="Arial" panose="020B0604020202020204" pitchFamily="34" charset="0"/>
              <a:buChar char="•"/>
              <a:defRPr sz="1800" b="0" i="0" u="none" strike="noStrike" kern="0" cap="none" spc="0" baseline="0">
                <a:solidFill>
                  <a:srgbClr val="000000"/>
                </a:solidFill>
                <a:uFillTx/>
              </a:defRPr>
            </a:pPr>
            <a:r>
              <a:rPr lang="fr-FR" sz="1600" dirty="0">
                <a:solidFill>
                  <a:srgbClr val="000000"/>
                </a:solidFill>
                <a:latin typeface="Arial" pitchFamily="18"/>
                <a:ea typeface="MS Gothic" pitchFamily="2"/>
                <a:cs typeface="Tahoma" pitchFamily="2"/>
              </a:rPr>
              <a:t>Formation aux professionnels du Pôle 2/3 (en attente disponibilités) </a:t>
            </a:r>
          </a:p>
          <a:p>
            <a:pPr marL="1028700" lvl="1" algn="l" defTabSz="622158" hangingPunct="0">
              <a:buFont typeface="Arial" panose="020B0604020202020204" pitchFamily="34" charset="0"/>
              <a:buChar char="•"/>
              <a:defRPr sz="1800" b="0" i="0" u="none" strike="noStrike" kern="0" cap="none" spc="0" baseline="0">
                <a:solidFill>
                  <a:srgbClr val="000000"/>
                </a:solidFill>
                <a:uFillTx/>
              </a:defRPr>
            </a:pPr>
            <a:r>
              <a:rPr lang="fr-FR" sz="1600" dirty="0">
                <a:solidFill>
                  <a:srgbClr val="000000"/>
                </a:solidFill>
                <a:latin typeface="Arial" pitchFamily="18"/>
                <a:ea typeface="MS Gothic" pitchFamily="2"/>
                <a:cs typeface="Tahoma" pitchFamily="2"/>
              </a:rPr>
              <a:t>Soutien et formation aux CMP du département (journée « diagnostic de l’adulte » pour la 2</a:t>
            </a:r>
            <a:r>
              <a:rPr lang="fr-FR" sz="1600" baseline="30000" dirty="0">
                <a:solidFill>
                  <a:srgbClr val="000000"/>
                </a:solidFill>
                <a:latin typeface="Arial" pitchFamily="18"/>
                <a:ea typeface="MS Gothic" pitchFamily="2"/>
                <a:cs typeface="Tahoma" pitchFamily="2"/>
              </a:rPr>
              <a:t>e</a:t>
            </a:r>
            <a:r>
              <a:rPr lang="fr-FR" sz="1600" dirty="0">
                <a:solidFill>
                  <a:srgbClr val="000000"/>
                </a:solidFill>
                <a:latin typeface="Arial" pitchFamily="18"/>
                <a:ea typeface="MS Gothic" pitchFamily="2"/>
                <a:cs typeface="Tahoma" pitchFamily="2"/>
              </a:rPr>
              <a:t> ligne)  </a:t>
            </a:r>
          </a:p>
          <a:p>
            <a:pPr marL="1028700" lvl="1" algn="l" defTabSz="622158" hangingPunct="0">
              <a:buFont typeface="Arial" panose="020B0604020202020204" pitchFamily="34" charset="0"/>
              <a:buChar char="•"/>
              <a:defRPr sz="1800" b="0" i="0" u="none" strike="noStrike" kern="0" cap="none" spc="0" baseline="0">
                <a:solidFill>
                  <a:srgbClr val="000000"/>
                </a:solidFill>
                <a:uFillTx/>
              </a:defRPr>
            </a:pPr>
            <a:endParaRPr lang="fr-FR" sz="1600" dirty="0">
              <a:solidFill>
                <a:srgbClr val="000000"/>
              </a:solidFill>
              <a:latin typeface="Arial" pitchFamily="18"/>
              <a:ea typeface="MS Gothic" pitchFamily="2"/>
              <a:cs typeface="Tahoma" pitchFamily="2"/>
            </a:endParaRPr>
          </a:p>
          <a:p>
            <a:pPr algn="l"/>
            <a:r>
              <a:rPr lang="fr-FR" sz="1600" dirty="0">
                <a:solidFill>
                  <a:schemeClr val="tx1"/>
                </a:solidFill>
              </a:rPr>
              <a:t>Soutien :</a:t>
            </a:r>
          </a:p>
          <a:p>
            <a:pPr marL="1028700" lvl="1" algn="l" defTabSz="622158" hangingPunct="0">
              <a:buFont typeface="Arial" panose="020B0604020202020204" pitchFamily="34" charset="0"/>
              <a:buChar char="•"/>
              <a:defRPr sz="1800" b="0" i="0" u="none" strike="noStrike" kern="0" cap="none" spc="0" baseline="0">
                <a:solidFill>
                  <a:srgbClr val="000000"/>
                </a:solidFill>
                <a:uFillTx/>
              </a:defRPr>
            </a:pPr>
            <a:r>
              <a:rPr lang="fr-FR" sz="1600" dirty="0">
                <a:solidFill>
                  <a:srgbClr val="000000"/>
                </a:solidFill>
                <a:latin typeface="Arial" pitchFamily="18"/>
                <a:ea typeface="MS Gothic" pitchFamily="2"/>
                <a:cs typeface="Tahoma" pitchFamily="2"/>
              </a:rPr>
              <a:t>Soutien prochain à la demande de l’ARS au repérage des TSA dans les EMS (dont participation au projet de Dr Moser du repérage à grande échelle du TSA DI à l’aide du PDDMRS)</a:t>
            </a:r>
          </a:p>
        </p:txBody>
      </p:sp>
    </p:spTree>
    <p:extLst>
      <p:ext uri="{BB962C8B-B14F-4D97-AF65-F5344CB8AC3E}">
        <p14:creationId xmlns:p14="http://schemas.microsoft.com/office/powerpoint/2010/main" val="726963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xmlns="" id="{9E07DF56-FDCC-FA46-BBBD-2352BFDFED92}"/>
              </a:ext>
            </a:extLst>
          </p:cNvPr>
          <p:cNvSpPr>
            <a:spLocks noGrp="1"/>
          </p:cNvSpPr>
          <p:nvPr>
            <p:ph idx="1"/>
          </p:nvPr>
        </p:nvSpPr>
        <p:spPr>
          <a:xfrm>
            <a:off x="179512" y="404664"/>
            <a:ext cx="8784976" cy="4536504"/>
          </a:xfrm>
        </p:spPr>
        <p:txBody>
          <a:bodyPr>
            <a:noAutofit/>
          </a:bodyPr>
          <a:lstStyle/>
          <a:p>
            <a:pPr marL="0" indent="0"/>
            <a:r>
              <a:rPr lang="fr-FR" sz="1600" b="1" dirty="0"/>
              <a:t>Travail de réseau</a:t>
            </a:r>
          </a:p>
          <a:p>
            <a:pPr lvl="1">
              <a:buFont typeface="Arial" panose="020B0604020202020204" pitchFamily="34" charset="0"/>
              <a:buChar char="•"/>
            </a:pPr>
            <a:r>
              <a:rPr lang="fr-FR" sz="1600" dirty="0"/>
              <a:t>Poursuite des différents réseaux en partenariat avec le Pôle Enfants Adolescents 68 (Réseau 4x4, Inter-établissement…).</a:t>
            </a:r>
          </a:p>
          <a:p>
            <a:pPr lvl="1">
              <a:buFont typeface="Arial" panose="020B0604020202020204" pitchFamily="34" charset="0"/>
              <a:buChar char="•"/>
            </a:pPr>
            <a:r>
              <a:rPr lang="fr-FR" sz="1600" dirty="0">
                <a:ea typeface="MS Gothic" pitchFamily="2"/>
                <a:cs typeface="Tahoma" pitchFamily="2"/>
              </a:rPr>
              <a:t>Poursuite des groupes parents d’adultes avec avec et sans handicap intellectuel</a:t>
            </a:r>
          </a:p>
          <a:p>
            <a:pPr lvl="1">
              <a:buFont typeface="Arial" panose="020B0604020202020204" pitchFamily="34" charset="0"/>
              <a:buChar char="•"/>
            </a:pPr>
            <a:r>
              <a:rPr lang="fr-FR" sz="1600" dirty="0">
                <a:ea typeface="MS Gothic" pitchFamily="2"/>
                <a:cs typeface="Tahoma" pitchFamily="2"/>
              </a:rPr>
              <a:t>Poursuite du réseau @spirit</a:t>
            </a:r>
          </a:p>
          <a:p>
            <a:pPr lvl="1">
              <a:buFont typeface="Arial" panose="020B0604020202020204" pitchFamily="34" charset="0"/>
              <a:buChar char="•"/>
            </a:pPr>
            <a:r>
              <a:rPr lang="fr-FR" sz="1600" dirty="0"/>
              <a:t>Reprise du réseau Psycho en fonction de la situation sanitaire (accueil dans les structures)</a:t>
            </a:r>
          </a:p>
          <a:p>
            <a:pPr lvl="1">
              <a:buFont typeface="Arial" panose="020B0604020202020204" pitchFamily="34" charset="0"/>
              <a:buChar char="•"/>
            </a:pPr>
            <a:r>
              <a:rPr lang="fr-FR" sz="1600" dirty="0"/>
              <a:t>Réunions cliniques </a:t>
            </a:r>
            <a:r>
              <a:rPr lang="fr-FR" sz="1600" dirty="0" err="1"/>
              <a:t>bi-annuelle</a:t>
            </a:r>
            <a:r>
              <a:rPr lang="fr-FR" sz="1600" dirty="0"/>
              <a:t> avec le Pôle Adulte 67 et le CETSA SDI de Strasbourg </a:t>
            </a:r>
          </a:p>
          <a:p>
            <a:pPr lvl="1">
              <a:buFont typeface="Arial" panose="020B0604020202020204" pitchFamily="34" charset="0"/>
              <a:buChar char="•"/>
            </a:pPr>
            <a:r>
              <a:rPr lang="fr-FR" sz="1600" dirty="0"/>
              <a:t>Participation aux groupes thématique DITP du GNCRA </a:t>
            </a:r>
          </a:p>
          <a:p>
            <a:pPr lvl="1">
              <a:buFont typeface="Arial" panose="020B0604020202020204" pitchFamily="34" charset="0"/>
              <a:buChar char="•"/>
            </a:pPr>
            <a:r>
              <a:rPr lang="fr-FR" sz="1600" dirty="0"/>
              <a:t>Participation aux groupes professionnels du GNCRA (psychologues, neuropsychologues, </a:t>
            </a:r>
            <a:r>
              <a:rPr lang="fr-FR" sz="1600" dirty="0" err="1"/>
              <a:t>éduc</a:t>
            </a:r>
            <a:r>
              <a:rPr lang="fr-FR" sz="1600" dirty="0"/>
              <a:t>)</a:t>
            </a:r>
          </a:p>
          <a:p>
            <a:pPr lvl="1">
              <a:buFont typeface="Arial" panose="020B0604020202020204" pitchFamily="34" charset="0"/>
              <a:buChar char="•"/>
            </a:pPr>
            <a:r>
              <a:rPr lang="fr-FR" sz="1600" dirty="0"/>
              <a:t>Rencontres avec les équipes de relai diagnostic locales (SAVE, SAMSAH Autisme SDI…) </a:t>
            </a:r>
          </a:p>
          <a:p>
            <a:pPr lvl="1">
              <a:buFont typeface="Arial" panose="020B0604020202020204" pitchFamily="34" charset="0"/>
              <a:buChar char="•"/>
            </a:pPr>
            <a:r>
              <a:rPr lang="fr-FR" sz="1600" dirty="0"/>
              <a:t>Reprise de la participation aux pré-commissions 16-25 de la MDPH</a:t>
            </a:r>
          </a:p>
        </p:txBody>
      </p:sp>
    </p:spTree>
    <p:extLst>
      <p:ext uri="{BB962C8B-B14F-4D97-AF65-F5344CB8AC3E}">
        <p14:creationId xmlns:p14="http://schemas.microsoft.com/office/powerpoint/2010/main" val="543146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xmlns="" id="{7C634598-EC81-1246-AD9A-198A64A361C1}"/>
              </a:ext>
            </a:extLst>
          </p:cNvPr>
          <p:cNvSpPr>
            <a:spLocks noGrp="1"/>
          </p:cNvSpPr>
          <p:nvPr>
            <p:ph idx="1"/>
          </p:nvPr>
        </p:nvSpPr>
        <p:spPr>
          <a:xfrm>
            <a:off x="467544" y="404664"/>
            <a:ext cx="8229600" cy="5292364"/>
          </a:xfrm>
        </p:spPr>
        <p:txBody>
          <a:bodyPr>
            <a:normAutofit/>
          </a:bodyPr>
          <a:lstStyle/>
          <a:p>
            <a:pPr marL="457200" lvl="1" indent="0"/>
            <a:endParaRPr lang="fr-FR" sz="1600" dirty="0"/>
          </a:p>
          <a:p>
            <a:pPr marL="0" indent="0"/>
            <a:r>
              <a:rPr lang="fr-FR" sz="1600" b="1" dirty="0"/>
              <a:t>Recherche </a:t>
            </a:r>
          </a:p>
          <a:p>
            <a:pPr marL="457200" lvl="1" indent="0"/>
            <a:r>
              <a:rPr lang="fr-FR" sz="1600" dirty="0"/>
              <a:t>Poursuite de la recherche en psychoéducation :  </a:t>
            </a:r>
          </a:p>
          <a:p>
            <a:pPr lvl="2">
              <a:buFont typeface="Arial" panose="020B0604020202020204" pitchFamily="34" charset="0"/>
              <a:buChar char="•"/>
            </a:pPr>
            <a:r>
              <a:rPr lang="fr-FR" sz="1600" dirty="0"/>
              <a:t>13 suivis en 2020 (21 en 2019) : plus de nouvelles demandes enregistrées entre mi-mars et fin août, beaucoup des personnes de la liste d'attente refusent le </a:t>
            </a:r>
            <a:r>
              <a:rPr lang="fr-FR" sz="1600" dirty="0" err="1"/>
              <a:t>distanciel</a:t>
            </a:r>
            <a:r>
              <a:rPr lang="fr-FR" sz="1600" dirty="0"/>
              <a:t>)</a:t>
            </a:r>
          </a:p>
          <a:p>
            <a:pPr lvl="2">
              <a:buFont typeface="Arial" panose="020B0604020202020204" pitchFamily="34" charset="0"/>
              <a:buChar char="•"/>
            </a:pPr>
            <a:r>
              <a:rPr lang="fr-FR" sz="1600" dirty="0"/>
              <a:t>En 2020, 10 interruptions liées au COVID (confinement, transport, maladie), dont 7 temporaires (au delà d'un mois) et 3 définitives (perte de contact).</a:t>
            </a:r>
          </a:p>
          <a:p>
            <a:pPr lvl="2">
              <a:buFont typeface="Arial" panose="020B0604020202020204" pitchFamily="34" charset="0"/>
              <a:buChar char="•"/>
            </a:pPr>
            <a:r>
              <a:rPr lang="fr-FR" sz="1600" dirty="0"/>
              <a:t>Actuellement, 27 personnes sur la liste d'attente.</a:t>
            </a:r>
          </a:p>
          <a:p>
            <a:pPr lvl="2">
              <a:buFont typeface="Arial" panose="020B0604020202020204" pitchFamily="34" charset="0"/>
              <a:buChar char="•"/>
            </a:pPr>
            <a:r>
              <a:rPr lang="fr-FR" sz="1600" dirty="0">
                <a:solidFill>
                  <a:schemeClr val="tx1"/>
                </a:solidFill>
              </a:rPr>
              <a:t>Association au Projet de Céline Clément (enseignante-chercheuse de l’UNISTRA, membre du réseau </a:t>
            </a:r>
            <a:r>
              <a:rPr lang="fr-FR" sz="1600" dirty="0" err="1">
                <a:solidFill>
                  <a:schemeClr val="tx1"/>
                </a:solidFill>
              </a:rPr>
              <a:t>STRASand</a:t>
            </a:r>
            <a:r>
              <a:rPr lang="fr-FR" sz="1600" dirty="0">
                <a:solidFill>
                  <a:schemeClr val="tx1"/>
                </a:solidFill>
              </a:rPr>
              <a:t>) et de </a:t>
            </a:r>
            <a:r>
              <a:rPr lang="fr-FR" sz="1600" dirty="0" err="1">
                <a:solidFill>
                  <a:schemeClr val="tx1"/>
                </a:solidFill>
              </a:rPr>
              <a:t>Raven</a:t>
            </a:r>
            <a:r>
              <a:rPr lang="fr-FR" sz="1600" dirty="0">
                <a:solidFill>
                  <a:schemeClr val="tx1"/>
                </a:solidFill>
              </a:rPr>
              <a:t> Bureau dans le cadre de sa thèse en psychologie. Soumission d’un CPP (Comités de Protection des Personnes) à l’hôpital de Rouffach pour qu’il soit (si il l’accepte) le promoteur de la recherche.</a:t>
            </a:r>
            <a:endParaRPr lang="fr-FR" sz="1600" b="1" dirty="0">
              <a:solidFill>
                <a:schemeClr val="tx1"/>
              </a:solidFill>
            </a:endParaRPr>
          </a:p>
          <a:p>
            <a:pPr marL="0" indent="0"/>
            <a:endParaRPr lang="fr-FR" sz="1600" b="1" dirty="0"/>
          </a:p>
          <a:p>
            <a:pPr>
              <a:buFont typeface="Wingdings" charset="2"/>
              <a:buChar char="§"/>
            </a:pPr>
            <a:endParaRPr lang="fr-FR" sz="1600" b="1" dirty="0"/>
          </a:p>
        </p:txBody>
      </p:sp>
    </p:spTree>
    <p:extLst>
      <p:ext uri="{BB962C8B-B14F-4D97-AF65-F5344CB8AC3E}">
        <p14:creationId xmlns:p14="http://schemas.microsoft.com/office/powerpoint/2010/main" val="238969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152525" y="1484784"/>
            <a:ext cx="6838950"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b="1" dirty="0"/>
              <a:t/>
            </a:r>
            <a:br>
              <a:rPr lang="fr-FR" altLang="fr-FR" sz="2400" b="1" dirty="0"/>
            </a:br>
            <a:r>
              <a:rPr lang="fr-FR" altLang="fr-FR" sz="2400" b="1" dirty="0"/>
              <a:t/>
            </a:r>
            <a:br>
              <a:rPr lang="fr-FR" altLang="fr-FR" sz="2400" b="1" dirty="0"/>
            </a:br>
            <a:r>
              <a:rPr lang="fr-FR" altLang="fr-FR" sz="3200" b="1" dirty="0"/>
              <a:t>INFORMATIONS ET CONSEILS POUR TOUTES PERSONNES CONCERNÉES PAR LES TSA (HORS CENTRE DE DOCUMENTATION)</a:t>
            </a:r>
            <a:br>
              <a:rPr lang="fr-FR" altLang="fr-FR" sz="3200" b="1" dirty="0"/>
            </a:br>
            <a:endParaRPr lang="fr-FR" altLang="fr-FR" sz="3200" b="1" dirty="0"/>
          </a:p>
        </p:txBody>
      </p:sp>
      <p:pic>
        <p:nvPicPr>
          <p:cNvPr id="6146" name="Picture 2"/>
          <p:cNvPicPr>
            <a:picLocks noChangeAspect="1" noChangeArrowheads="1"/>
          </p:cNvPicPr>
          <p:nvPr/>
        </p:nvPicPr>
        <p:blipFill>
          <a:blip r:embed="rId3"/>
          <a:srcRect/>
          <a:stretch>
            <a:fillRect/>
          </a:stretch>
        </p:blipFill>
        <p:spPr bwMode="auto">
          <a:xfrm>
            <a:off x="2759075" y="4005064"/>
            <a:ext cx="3625850" cy="132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xmlns="" id="{7C634598-EC81-1246-AD9A-198A64A361C1}"/>
              </a:ext>
            </a:extLst>
          </p:cNvPr>
          <p:cNvSpPr>
            <a:spLocks noGrp="1"/>
          </p:cNvSpPr>
          <p:nvPr>
            <p:ph idx="1"/>
          </p:nvPr>
        </p:nvSpPr>
        <p:spPr>
          <a:xfrm>
            <a:off x="467544" y="404664"/>
            <a:ext cx="8229600" cy="5292364"/>
          </a:xfrm>
        </p:spPr>
        <p:txBody>
          <a:bodyPr>
            <a:normAutofit/>
          </a:bodyPr>
          <a:lstStyle/>
          <a:p>
            <a:pPr marL="0" indent="0"/>
            <a:r>
              <a:rPr lang="fr-FR" sz="1600" b="1" dirty="0"/>
              <a:t>Formations</a:t>
            </a:r>
          </a:p>
          <a:p>
            <a:pPr lvl="1">
              <a:buFont typeface="Arial" panose="020B0604020202020204" pitchFamily="34" charset="0"/>
              <a:buChar char="•"/>
            </a:pPr>
            <a:r>
              <a:rPr lang="fr-FR" sz="1600" dirty="0"/>
              <a:t>ANDREW 2 </a:t>
            </a:r>
            <a:r>
              <a:rPr lang="fr-FR" sz="1600" dirty="0" err="1"/>
              <a:t>Webinaire</a:t>
            </a:r>
            <a:r>
              <a:rPr lang="fr-FR" sz="1600" dirty="0"/>
              <a:t> </a:t>
            </a:r>
          </a:p>
          <a:p>
            <a:pPr lvl="1">
              <a:buFont typeface="Arial" panose="020B0604020202020204" pitchFamily="34" charset="0"/>
              <a:buChar char="•"/>
            </a:pPr>
            <a:r>
              <a:rPr lang="fr-FR" sz="1600" dirty="0"/>
              <a:t>Journées GNCRA par vidéo</a:t>
            </a:r>
          </a:p>
          <a:p>
            <a:pPr lvl="1">
              <a:buFont typeface="Arial" panose="020B0604020202020204" pitchFamily="34" charset="0"/>
              <a:buChar char="•"/>
            </a:pPr>
            <a:r>
              <a:rPr lang="fr-FR" sz="1600" dirty="0"/>
              <a:t>Les troubles développementaux du langage en visio-conférence</a:t>
            </a:r>
          </a:p>
          <a:p>
            <a:pPr lvl="1">
              <a:buFont typeface="Arial" panose="020B0604020202020204" pitchFamily="34" charset="0"/>
              <a:buChar char="•"/>
            </a:pPr>
            <a:r>
              <a:rPr lang="fr-FR" sz="1600" dirty="0"/>
              <a:t>Formation ADOS, ADI-R de la </a:t>
            </a:r>
            <a:r>
              <a:rPr lang="fr-FR" sz="1600" dirty="0" err="1"/>
              <a:t>Task</a:t>
            </a:r>
            <a:r>
              <a:rPr lang="fr-FR" sz="1600" dirty="0"/>
              <a:t> Force </a:t>
            </a:r>
          </a:p>
          <a:p>
            <a:pPr lvl="1">
              <a:buFont typeface="Arial" panose="020B0604020202020204" pitchFamily="34" charset="0"/>
              <a:buChar char="•"/>
            </a:pPr>
            <a:r>
              <a:rPr lang="fr-FR" sz="1600" dirty="0"/>
              <a:t>Stagiaires psychologue/neuropsychologue </a:t>
            </a:r>
          </a:p>
          <a:p>
            <a:pPr marL="0" indent="0"/>
            <a:endParaRPr lang="fr-FR" sz="1600" b="1" dirty="0"/>
          </a:p>
          <a:p>
            <a:pPr marL="285750" indent="-285750">
              <a:buFont typeface="Wingdings" charset="2"/>
              <a:buChar char="§"/>
            </a:pPr>
            <a:r>
              <a:rPr lang="fr-FR" sz="1600" b="1" dirty="0"/>
              <a:t>Administratif</a:t>
            </a:r>
          </a:p>
          <a:p>
            <a:pPr marL="685800" lvl="1">
              <a:buFont typeface="Arial" panose="020B0604020202020204" pitchFamily="34" charset="0"/>
              <a:buChar char="•"/>
            </a:pPr>
            <a:r>
              <a:rPr lang="fr-FR" sz="1600" dirty="0"/>
              <a:t>Résoudre la question de l’archivage des dossiers du CRA </a:t>
            </a:r>
          </a:p>
          <a:p>
            <a:pPr marL="685800" lvl="1">
              <a:buFont typeface="Arial" panose="020B0604020202020204" pitchFamily="34" charset="0"/>
              <a:buChar char="•"/>
            </a:pPr>
            <a:r>
              <a:rPr lang="fr-FR" sz="1600" dirty="0"/>
              <a:t>Arrivée en 2021 de Nathalie </a:t>
            </a:r>
            <a:r>
              <a:rPr lang="fr-FR" sz="1600" dirty="0" err="1"/>
              <a:t>Warth</a:t>
            </a:r>
            <a:r>
              <a:rPr lang="fr-FR" sz="1600" dirty="0"/>
              <a:t>, secrétaire </a:t>
            </a:r>
          </a:p>
          <a:p>
            <a:pPr marL="685800" lvl="1">
              <a:buFont typeface="Arial" panose="020B0604020202020204" pitchFamily="34" charset="0"/>
              <a:buChar char="•"/>
            </a:pPr>
            <a:r>
              <a:rPr lang="fr-FR" sz="1600" dirty="0"/>
              <a:t>Arrivée en 2021 de 1,5 ETP neuropsychologues sur la </a:t>
            </a:r>
            <a:r>
              <a:rPr lang="fr-FR" sz="1600" dirty="0" err="1"/>
              <a:t>Task</a:t>
            </a:r>
            <a:r>
              <a:rPr lang="fr-FR" sz="1600" dirty="0"/>
              <a:t> Force (CDD 1 an, Flore et Adèle)</a:t>
            </a:r>
          </a:p>
          <a:p>
            <a:pPr marL="685800" lvl="1">
              <a:buFont typeface="Arial" panose="020B0604020202020204" pitchFamily="34" charset="0"/>
              <a:buChar char="•"/>
            </a:pPr>
            <a:r>
              <a:rPr lang="fr-FR" sz="1600" dirty="0"/>
              <a:t>Arrivée en 2021 de 1 ETP neuropsychologue (pérennisation de Lucile, arrivée de Sophie)</a:t>
            </a:r>
            <a:r>
              <a:rPr lang="fr-FR" sz="1200" dirty="0"/>
              <a:t/>
            </a:r>
            <a:br>
              <a:rPr lang="fr-FR" sz="1200" dirty="0"/>
            </a:br>
            <a:endParaRPr lang="fr-FR" sz="1200" dirty="0"/>
          </a:p>
          <a:p>
            <a:pPr>
              <a:buFont typeface="Wingdings" charset="2"/>
              <a:buChar char="§"/>
            </a:pPr>
            <a:endParaRPr lang="fr-FR" sz="1600" b="1" dirty="0"/>
          </a:p>
        </p:txBody>
      </p:sp>
    </p:spTree>
    <p:extLst>
      <p:ext uri="{BB962C8B-B14F-4D97-AF65-F5344CB8AC3E}">
        <p14:creationId xmlns:p14="http://schemas.microsoft.com/office/powerpoint/2010/main" val="3177087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224755" y="1700808"/>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a:t>PERSPECTIVES 2021</a:t>
            </a:r>
            <a:br>
              <a:rPr lang="fr-FR" sz="3200" b="1" dirty="0"/>
            </a:br>
            <a:r>
              <a:rPr lang="fr-FR" sz="3200" b="1" dirty="0">
                <a:solidFill>
                  <a:srgbClr val="008000"/>
                </a:solidFill>
              </a:rPr>
              <a:t>AIDA</a:t>
            </a:r>
            <a:endParaRPr lang="fr-FR" sz="3200" dirty="0">
              <a:solidFill>
                <a:srgbClr val="008000"/>
              </a:solidFill>
            </a:endParaRPr>
          </a:p>
        </p:txBody>
      </p:sp>
      <p:pic>
        <p:nvPicPr>
          <p:cNvPr id="29698" name="Picture 2"/>
          <p:cNvPicPr>
            <a:picLocks noChangeAspect="1" noChangeArrowheads="1"/>
          </p:cNvPicPr>
          <p:nvPr/>
        </p:nvPicPr>
        <p:blipFill>
          <a:blip r:embed="rId3"/>
          <a:srcRect/>
          <a:stretch>
            <a:fillRect/>
          </a:stretch>
        </p:blipFill>
        <p:spPr bwMode="auto">
          <a:xfrm>
            <a:off x="2753757" y="3933056"/>
            <a:ext cx="3636485" cy="132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485830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B0A11C41-DB99-264D-A3A0-B5B404359C9B}"/>
              </a:ext>
            </a:extLst>
          </p:cNvPr>
          <p:cNvSpPr>
            <a:spLocks noGrp="1" noChangeArrowheads="1"/>
          </p:cNvSpPr>
          <p:nvPr>
            <p:ph type="body" idx="1"/>
          </p:nvPr>
        </p:nvSpPr>
        <p:spPr>
          <a:xfrm>
            <a:off x="323850" y="1052513"/>
            <a:ext cx="8569325" cy="4824412"/>
          </a:xfrm>
          <a:extLst>
            <a:ext uri="{91240B29-F687-4f45-9708-019B960494DF}">
              <a14:hiddenLine xmlns:a14="http://schemas.microsoft.com/office/drawing/2010/main" w="9525" cap="flat">
                <a:solidFill>
                  <a:srgbClr val="808080"/>
                </a:solidFill>
                <a:round/>
                <a:headEnd/>
                <a:tailEnd/>
              </a14:hiddenLine>
            </a:ext>
          </a:extLst>
        </p:spPr>
        <p:txBody>
          <a:bodyPr/>
          <a:lstStyle/>
          <a:p>
            <a:pPr marL="339725" indent="-339725"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b="1" dirty="0">
                <a:solidFill>
                  <a:schemeClr val="tx1"/>
                </a:solidFill>
              </a:rPr>
              <a:t>Les actions de 2020 : </a:t>
            </a:r>
          </a:p>
          <a:p>
            <a:pPr marL="339725" indent="-339725">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dirty="0">
                <a:solidFill>
                  <a:schemeClr val="tx1"/>
                </a:solidFill>
              </a:rPr>
              <a:t>Confinement : réalisation de Lettres d’information spéciales informations confinement</a:t>
            </a:r>
          </a:p>
          <a:p>
            <a:pPr marL="339725" indent="-339725">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dirty="0">
                <a:solidFill>
                  <a:schemeClr val="tx1"/>
                </a:solidFill>
              </a:rPr>
              <a:t>Réalisation de vidéos pédagogiques (montage et mise en ligne) en collaboration avec Aurélie Connan pour gérer les troubles du comportement chez les personnes avec TSA </a:t>
            </a:r>
          </a:p>
          <a:p>
            <a:pPr marL="339725" indent="-339725">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dirty="0">
                <a:solidFill>
                  <a:schemeClr val="tx1"/>
                </a:solidFill>
              </a:rPr>
              <a:t>Pages d’informations spéciales avec des ressources  COVID-19 sur le site du CRA Alsace (5 pages)</a:t>
            </a:r>
          </a:p>
          <a:p>
            <a:pPr marL="339725" indent="-339725">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dirty="0">
                <a:solidFill>
                  <a:schemeClr val="tx1"/>
                </a:solidFill>
              </a:rPr>
              <a:t>Développement du compte Facebook du CRA Alsace</a:t>
            </a:r>
          </a:p>
          <a:p>
            <a:pPr marL="339725" indent="-339725">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dirty="0">
                <a:solidFill>
                  <a:schemeClr val="tx1"/>
                </a:solidFill>
              </a:rPr>
              <a:t>Don de </a:t>
            </a:r>
            <a:r>
              <a:rPr lang="fr-FR" altLang="fr-FR" sz="1600" dirty="0" err="1">
                <a:solidFill>
                  <a:schemeClr val="tx1"/>
                </a:solidFill>
              </a:rPr>
              <a:t>Kiwanis</a:t>
            </a:r>
            <a:r>
              <a:rPr lang="fr-FR" altLang="fr-FR" sz="1600" dirty="0">
                <a:solidFill>
                  <a:schemeClr val="tx1"/>
                </a:solidFill>
              </a:rPr>
              <a:t> pour deux tablettes </a:t>
            </a:r>
            <a:r>
              <a:rPr lang="fr-FR" altLang="fr-FR" sz="1600" dirty="0" err="1">
                <a:solidFill>
                  <a:schemeClr val="tx1"/>
                </a:solidFill>
              </a:rPr>
              <a:t>Ipad</a:t>
            </a:r>
            <a:r>
              <a:rPr lang="fr-FR" altLang="fr-FR" sz="1600" dirty="0">
                <a:solidFill>
                  <a:schemeClr val="tx1"/>
                </a:solidFill>
              </a:rPr>
              <a:t> pour réaliser des ateliers numériques dans le Haut-Rhin.</a:t>
            </a:r>
          </a:p>
          <a:p>
            <a:pPr marL="339725" indent="-339725">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dirty="0">
                <a:solidFill>
                  <a:schemeClr val="tx1"/>
                </a:solidFill>
              </a:rPr>
              <a:t>Accueil d’une stagiaire avec le Save Sinclair</a:t>
            </a:r>
          </a:p>
          <a:p>
            <a:pPr marL="339725" indent="-339725">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dirty="0">
                <a:solidFill>
                  <a:schemeClr val="tx1"/>
                </a:solidFill>
              </a:rPr>
              <a:t>Participation au projet </a:t>
            </a:r>
            <a:r>
              <a:rPr lang="fr-FR" altLang="fr-FR" sz="1600" dirty="0" err="1">
                <a:solidFill>
                  <a:schemeClr val="tx1"/>
                </a:solidFill>
              </a:rPr>
              <a:t>DOCaustisme</a:t>
            </a:r>
            <a:r>
              <a:rPr lang="fr-FR" altLang="fr-FR" sz="1600" dirty="0">
                <a:solidFill>
                  <a:schemeClr val="tx1"/>
                </a:solidFill>
              </a:rPr>
              <a:t> : groupe de travail portail documentaire </a:t>
            </a:r>
          </a:p>
          <a:p>
            <a:pPr marL="685800" lvl="1"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800" b="1" dirty="0"/>
              <a:t>	</a:t>
            </a:r>
            <a:endParaRPr lang="fr-FR" altLang="fr-FR" sz="1800" dirty="0"/>
          </a:p>
          <a:p>
            <a:pPr marL="685800" lvl="1"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1600" dirty="0"/>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1600" dirty="0"/>
          </a:p>
          <a:p>
            <a:pPr marL="685800" lvl="1" eaLnBrk="1" hangingPunct="1">
              <a:spcBef>
                <a:spcPts val="500"/>
              </a:spcBef>
              <a:buFont typeface="Arial" panose="020B0604020202020204" pitchFamily="34" charset="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2000" dirty="0"/>
          </a:p>
        </p:txBody>
      </p:sp>
    </p:spTree>
    <p:extLst>
      <p:ext uri="{BB962C8B-B14F-4D97-AF65-F5344CB8AC3E}">
        <p14:creationId xmlns:p14="http://schemas.microsoft.com/office/powerpoint/2010/main" val="19929416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6685B165-F127-9B40-995F-1338EDE93B04}"/>
              </a:ext>
            </a:extLst>
          </p:cNvPr>
          <p:cNvSpPr>
            <a:spLocks noGrp="1" noChangeArrowheads="1"/>
          </p:cNvSpPr>
          <p:nvPr>
            <p:ph type="body" idx="1"/>
          </p:nvPr>
        </p:nvSpPr>
        <p:spPr>
          <a:xfrm>
            <a:off x="323850" y="1196975"/>
            <a:ext cx="8491538" cy="4513263"/>
          </a:xfrm>
          <a:extLst>
            <a:ext uri="{91240B29-F687-4f45-9708-019B960494DF}">
              <a14:hiddenLine xmlns:a14="http://schemas.microsoft.com/office/drawing/2010/main" w="9525" cap="flat">
                <a:solidFill>
                  <a:srgbClr val="808080"/>
                </a:solidFill>
                <a:round/>
                <a:headEnd/>
                <a:tailEnd/>
              </a14:hiddenLine>
            </a:ext>
          </a:extLst>
        </p:spPr>
        <p:txBody>
          <a:bodyPr/>
          <a:lstStyle/>
          <a:p>
            <a:pPr marL="0"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2000" b="1" dirty="0">
                <a:solidFill>
                  <a:schemeClr val="tx1"/>
                </a:solidFill>
              </a:rPr>
              <a:t>Mettre à disposition de l’information actualisée sur les TSA adaptée aux besoins des différents publics </a:t>
            </a:r>
          </a:p>
          <a:p>
            <a:pPr marL="0"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800" dirty="0">
                <a:solidFill>
                  <a:schemeClr val="tx1"/>
                </a:solidFill>
              </a:rPr>
              <a:t>(personnes avec TSA, proches et professionnels) : </a:t>
            </a:r>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b="1" dirty="0">
                <a:solidFill>
                  <a:schemeClr val="tx1"/>
                </a:solidFill>
              </a:rPr>
              <a:t>mise à jour du site internet </a:t>
            </a:r>
            <a:r>
              <a:rPr lang="fr-FR" altLang="fr-FR" sz="1600" dirty="0">
                <a:solidFill>
                  <a:schemeClr val="tx1"/>
                </a:solidFill>
              </a:rPr>
              <a:t>(actualités, agenda pour les professionnels, mise à jours de rubriques existantes et création de nouvelles pages ou rubriques …)</a:t>
            </a:r>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b="1" dirty="0">
                <a:solidFill>
                  <a:schemeClr val="tx1"/>
                </a:solidFill>
              </a:rPr>
              <a:t>alimentation et actualisation du fonds documentaire AIDA </a:t>
            </a:r>
            <a:r>
              <a:rPr lang="fr-FR" altLang="fr-FR" sz="1600" dirty="0">
                <a:solidFill>
                  <a:schemeClr val="tx1"/>
                </a:solidFill>
              </a:rPr>
              <a:t>avec des documents spécialisés en </a:t>
            </a:r>
            <a:r>
              <a:rPr lang="fr-FR" altLang="fr-FR" sz="1600" b="1" dirty="0">
                <a:solidFill>
                  <a:schemeClr val="tx1"/>
                </a:solidFill>
              </a:rPr>
              <a:t>version papier et numérique </a:t>
            </a:r>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dirty="0">
                <a:solidFill>
                  <a:schemeClr val="tx1"/>
                </a:solidFill>
              </a:rPr>
              <a:t>diffusion d’information via une </a:t>
            </a:r>
            <a:r>
              <a:rPr lang="fr-FR" altLang="fr-FR" sz="1600" b="1" dirty="0">
                <a:solidFill>
                  <a:schemeClr val="tx1"/>
                </a:solidFill>
              </a:rPr>
              <a:t>lettre d’informations mensuelle </a:t>
            </a:r>
            <a:r>
              <a:rPr lang="fr-FR" altLang="fr-FR" sz="1600" dirty="0">
                <a:solidFill>
                  <a:schemeClr val="tx1"/>
                </a:solidFill>
              </a:rPr>
              <a:t>ou les </a:t>
            </a:r>
            <a:r>
              <a:rPr lang="fr-FR" altLang="fr-FR" sz="1600" b="1" dirty="0">
                <a:solidFill>
                  <a:schemeClr val="tx1"/>
                </a:solidFill>
              </a:rPr>
              <a:t>réseaux sociaux </a:t>
            </a:r>
            <a:r>
              <a:rPr lang="fr-FR" altLang="fr-FR" sz="1600" dirty="0">
                <a:solidFill>
                  <a:schemeClr val="tx1"/>
                </a:solidFill>
              </a:rPr>
              <a:t>(Facebook) </a:t>
            </a:r>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b="1" dirty="0">
                <a:solidFill>
                  <a:schemeClr val="tx1"/>
                </a:solidFill>
              </a:rPr>
              <a:t>réalisation de supports d’information adaptés aux différents publics </a:t>
            </a:r>
            <a:r>
              <a:rPr lang="fr-FR" altLang="fr-FR" sz="1600" dirty="0">
                <a:solidFill>
                  <a:schemeClr val="tx1"/>
                </a:solidFill>
              </a:rPr>
              <a:t>(bibliographies, sélections documentaires, dossiers d’information thématiques)</a:t>
            </a:r>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b="1" dirty="0">
                <a:solidFill>
                  <a:schemeClr val="tx1"/>
                </a:solidFill>
              </a:rPr>
              <a:t>participation aux actions</a:t>
            </a:r>
            <a:r>
              <a:rPr lang="fr-FR" altLang="fr-FR" sz="1600" dirty="0">
                <a:solidFill>
                  <a:schemeClr val="tx1"/>
                </a:solidFill>
              </a:rPr>
              <a:t> de formation, de sensibilisation et d’informations du CRA Alsace.</a:t>
            </a:r>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1600" dirty="0"/>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1600" dirty="0"/>
          </a:p>
        </p:txBody>
      </p:sp>
    </p:spTree>
    <p:extLst>
      <p:ext uri="{BB962C8B-B14F-4D97-AF65-F5344CB8AC3E}">
        <p14:creationId xmlns:p14="http://schemas.microsoft.com/office/powerpoint/2010/main" val="2122676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AE4C6108-42EF-3443-9782-CEFF3C8A073F}"/>
              </a:ext>
            </a:extLst>
          </p:cNvPr>
          <p:cNvSpPr>
            <a:spLocks noGrp="1" noChangeArrowheads="1"/>
          </p:cNvSpPr>
          <p:nvPr>
            <p:ph type="body" idx="1"/>
          </p:nvPr>
        </p:nvSpPr>
        <p:spPr>
          <a:xfrm>
            <a:off x="304800" y="990600"/>
            <a:ext cx="8510588" cy="4648200"/>
          </a:xfrm>
          <a:extLst>
            <a:ext uri="{91240B29-F687-4f45-9708-019B960494DF}">
              <a14:hiddenLine xmlns:a14="http://schemas.microsoft.com/office/drawing/2010/main" w="9525" cap="flat">
                <a:solidFill>
                  <a:srgbClr val="808080"/>
                </a:solidFill>
                <a:round/>
                <a:headEnd/>
                <a:tailEnd/>
              </a14:hiddenLine>
            </a:ext>
          </a:extLst>
        </p:spPr>
        <p:txBody>
          <a:bodyPr/>
          <a:lstStyle/>
          <a:p>
            <a:pPr marL="400050" lvl="1" indent="0" eaLnBrk="1" hangingPunct="1">
              <a:spcBef>
                <a:spcPts val="500"/>
              </a:spcBef>
              <a:buFont typeface="Times New Roman" charset="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dirty="0"/>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dirty="0"/>
          </a:p>
        </p:txBody>
      </p:sp>
      <p:sp>
        <p:nvSpPr>
          <p:cNvPr id="23556" name="ZoneTexte 2">
            <a:extLst>
              <a:ext uri="{FF2B5EF4-FFF2-40B4-BE49-F238E27FC236}">
                <a16:creationId xmlns:a16="http://schemas.microsoft.com/office/drawing/2014/main" xmlns="" id="{C3EE52CD-8260-1A44-AD62-02583D13AAF2}"/>
              </a:ext>
            </a:extLst>
          </p:cNvPr>
          <p:cNvSpPr txBox="1">
            <a:spLocks noChangeArrowheads="1"/>
          </p:cNvSpPr>
          <p:nvPr/>
        </p:nvSpPr>
        <p:spPr bwMode="auto">
          <a:xfrm>
            <a:off x="322217" y="621655"/>
            <a:ext cx="84963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ea typeface="MS PGothic" panose="020B0600070205080204" pitchFamily="34" charset="-128"/>
              </a:defRPr>
            </a:lvl1pPr>
            <a:lvl2pPr marL="1028700">
              <a:defRPr sz="2400">
                <a:solidFill>
                  <a:schemeClr val="bg1"/>
                </a:solidFill>
                <a:latin typeface="Arial" panose="020B0604020202020204" pitchFamily="34" charset="0"/>
                <a:ea typeface="MS PGothic" panose="020B0600070205080204" pitchFamily="34" charset="-128"/>
              </a:defRPr>
            </a:lvl2pPr>
            <a:lvl3pPr>
              <a:defRPr sz="2400">
                <a:solidFill>
                  <a:schemeClr val="bg1"/>
                </a:solidFill>
                <a:latin typeface="Arial" panose="020B0604020202020204" pitchFamily="34" charset="0"/>
                <a:ea typeface="MS PGothic" panose="020B0600070205080204" pitchFamily="34" charset="-128"/>
              </a:defRPr>
            </a:lvl3pPr>
            <a:lvl4pPr>
              <a:defRPr sz="2400">
                <a:solidFill>
                  <a:schemeClr val="bg1"/>
                </a:solidFill>
                <a:latin typeface="Arial" panose="020B0604020202020204" pitchFamily="34" charset="0"/>
                <a:ea typeface="MS PGothic" panose="020B0600070205080204" pitchFamily="34" charset="-128"/>
              </a:defRPr>
            </a:lvl4pPr>
            <a:lvl5pPr>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9pPr>
          </a:lstStyle>
          <a:p>
            <a:r>
              <a:rPr lang="fr-FR" altLang="fr-FR" sz="2000" dirty="0">
                <a:solidFill>
                  <a:srgbClr val="000000"/>
                </a:solidFill>
              </a:rPr>
              <a:t>Les actions à mener / finaliser en 2021 : </a:t>
            </a:r>
          </a:p>
          <a:p>
            <a:pPr>
              <a:buFont typeface="Arial" panose="020B0604020202020204" pitchFamily="34" charset="0"/>
              <a:buChar char="•"/>
            </a:pPr>
            <a:endParaRPr lang="fr-FR" altLang="fr-FR" sz="1800" dirty="0">
              <a:solidFill>
                <a:schemeClr val="tx1"/>
              </a:solidFill>
            </a:endParaRPr>
          </a:p>
          <a:p>
            <a:pPr marL="285750" indent="-285750" algn="l">
              <a:buFont typeface="Arial" panose="020B0604020202020204" pitchFamily="34" charset="0"/>
              <a:buChar char="•"/>
            </a:pPr>
            <a:r>
              <a:rPr lang="fr-FR" altLang="fr-FR" sz="1800" b="0" dirty="0">
                <a:solidFill>
                  <a:schemeClr val="tx1"/>
                </a:solidFill>
              </a:rPr>
              <a:t> Développement des antennes documentaires de Strasbourg / Mulhouse</a:t>
            </a:r>
          </a:p>
          <a:p>
            <a:pPr marL="285750" indent="-285750" algn="l">
              <a:buFont typeface="Arial" panose="020B0604020202020204" pitchFamily="34" charset="0"/>
              <a:buChar char="•"/>
            </a:pPr>
            <a:r>
              <a:rPr lang="fr-FR" altLang="fr-FR" sz="1800" b="0" dirty="0">
                <a:solidFill>
                  <a:schemeClr val="tx1"/>
                </a:solidFill>
              </a:rPr>
              <a:t> Travail sur le  répertoire des structures ressources spécialisées TSA en Alsace pour enfants adolescents et adultes (diagnostic secondes et troisième ligne  / accompagnement et prise en charge / scolarisation / Insertion pro / loisirs cultures) </a:t>
            </a:r>
          </a:p>
          <a:p>
            <a:pPr marL="285750" indent="-285750" algn="l">
              <a:buFont typeface="Arial" panose="020B0604020202020204" pitchFamily="34" charset="0"/>
              <a:buChar char="•"/>
            </a:pPr>
            <a:r>
              <a:rPr lang="fr-FR" altLang="fr-FR" sz="1800" b="0" dirty="0">
                <a:solidFill>
                  <a:schemeClr val="tx1"/>
                </a:solidFill>
              </a:rPr>
              <a:t> Réflexion  pour une refonte de certaines rubriques du site Internet</a:t>
            </a:r>
          </a:p>
          <a:p>
            <a:pPr marL="285750" indent="-285750" algn="l">
              <a:buFont typeface="Arial" panose="020B0604020202020204" pitchFamily="34" charset="0"/>
              <a:buChar char="•"/>
            </a:pPr>
            <a:r>
              <a:rPr lang="fr-FR" altLang="fr-FR" sz="1800" b="0" dirty="0">
                <a:solidFill>
                  <a:schemeClr val="tx1"/>
                </a:solidFill>
              </a:rPr>
              <a:t> Outils numériques et TSA  : </a:t>
            </a:r>
          </a:p>
          <a:p>
            <a:pPr marL="1314450" lvl="1" algn="l">
              <a:buFont typeface="Arial" panose="020B0604020202020204" pitchFamily="34" charset="0"/>
              <a:buChar char="•"/>
            </a:pPr>
            <a:r>
              <a:rPr lang="fr-FR" altLang="fr-FR" sz="1800" b="0" dirty="0">
                <a:solidFill>
                  <a:schemeClr val="tx1"/>
                </a:solidFill>
              </a:rPr>
              <a:t>développement de connaissances des applications pour un public avec TSA </a:t>
            </a:r>
          </a:p>
          <a:p>
            <a:pPr marL="1314450" lvl="1" algn="l">
              <a:buFont typeface="Arial" panose="020B0604020202020204" pitchFamily="34" charset="0"/>
              <a:buChar char="•"/>
            </a:pPr>
            <a:r>
              <a:rPr lang="fr-FR" altLang="fr-FR" sz="1800" b="0" dirty="0">
                <a:solidFill>
                  <a:schemeClr val="tx1"/>
                </a:solidFill>
              </a:rPr>
              <a:t>réflexion sur mise en place ateliers découverte de tablettes dans le Haut-Rhin et au pôle enfants 67 pour les familles et les professionnels.</a:t>
            </a:r>
          </a:p>
          <a:p>
            <a:pPr marL="1314450" lvl="1" algn="l">
              <a:buFont typeface="Arial" panose="020B0604020202020204" pitchFamily="34" charset="0"/>
              <a:buChar char="•"/>
            </a:pPr>
            <a:r>
              <a:rPr lang="fr-FR" altLang="fr-FR" sz="1800" b="0" dirty="0">
                <a:solidFill>
                  <a:schemeClr val="tx1"/>
                </a:solidFill>
              </a:rPr>
              <a:t>Identification des besoins en accompagnement / formation  et expertises des professionnels de terrain en Alsace sur les outils numériques</a:t>
            </a:r>
          </a:p>
          <a:p>
            <a:endParaRPr lang="fr-FR" altLang="fr-FR" sz="1800" dirty="0">
              <a:solidFill>
                <a:srgbClr val="404040"/>
              </a:solidFill>
            </a:endParaRPr>
          </a:p>
          <a:p>
            <a:pPr>
              <a:buFont typeface="Wingdings" pitchFamily="2" charset="2"/>
              <a:buChar char="Ø"/>
            </a:pPr>
            <a:endParaRPr lang="fr-FR" altLang="fr-FR" sz="1800" dirty="0">
              <a:solidFill>
                <a:srgbClr val="595959"/>
              </a:solidFill>
            </a:endParaRPr>
          </a:p>
        </p:txBody>
      </p:sp>
    </p:spTree>
    <p:extLst>
      <p:ext uri="{BB962C8B-B14F-4D97-AF65-F5344CB8AC3E}">
        <p14:creationId xmlns:p14="http://schemas.microsoft.com/office/powerpoint/2010/main" val="27040225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4A6A7818-5D2B-F14C-9FFA-75C9786547B9}"/>
              </a:ext>
            </a:extLst>
          </p:cNvPr>
          <p:cNvSpPr>
            <a:spLocks noGrp="1" noChangeArrowheads="1"/>
          </p:cNvSpPr>
          <p:nvPr>
            <p:ph type="body" idx="1"/>
          </p:nvPr>
        </p:nvSpPr>
        <p:spPr>
          <a:xfrm>
            <a:off x="250825" y="1341438"/>
            <a:ext cx="8510588" cy="4103687"/>
          </a:xfrm>
          <a:extLst>
            <a:ext uri="{91240B29-F687-4f45-9708-019B960494DF}">
              <a14:hiddenLine xmlns:a14="http://schemas.microsoft.com/office/drawing/2010/main" w="9525" cap="flat">
                <a:solidFill>
                  <a:srgbClr val="808080"/>
                </a:solidFill>
                <a:round/>
                <a:headEnd/>
                <a:tailEnd/>
              </a14:hiddenLine>
            </a:ext>
          </a:extLst>
        </p:spPr>
        <p:txBody>
          <a:bodyPr/>
          <a:lstStyle/>
          <a:p>
            <a:pPr marL="0"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2000" b="1" dirty="0"/>
              <a:t>	Participation au réseau national des documentalistes des CRA :</a:t>
            </a:r>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800" dirty="0">
                <a:solidFill>
                  <a:schemeClr val="tx1"/>
                </a:solidFill>
              </a:rPr>
              <a:t>Finalisation du projet </a:t>
            </a:r>
            <a:r>
              <a:rPr lang="fr-FR" altLang="fr-FR" sz="1800" b="1" dirty="0" err="1">
                <a:solidFill>
                  <a:schemeClr val="tx1"/>
                </a:solidFill>
              </a:rPr>
              <a:t>DOCautisme</a:t>
            </a:r>
            <a:r>
              <a:rPr lang="fr-FR" altLang="fr-FR" sz="1800" b="1" dirty="0">
                <a:solidFill>
                  <a:schemeClr val="tx1"/>
                </a:solidFill>
              </a:rPr>
              <a:t> </a:t>
            </a:r>
            <a:r>
              <a:rPr lang="fr-FR" altLang="fr-FR" sz="1800" dirty="0">
                <a:solidFill>
                  <a:schemeClr val="tx1"/>
                </a:solidFill>
              </a:rPr>
              <a:t>(base et portail documentaire mutualisé des CRA ) </a:t>
            </a:r>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800" b="1" dirty="0">
                <a:solidFill>
                  <a:schemeClr val="tx1"/>
                </a:solidFill>
              </a:rPr>
              <a:t>Groupe Portail </a:t>
            </a:r>
            <a:r>
              <a:rPr lang="fr-FR" altLang="fr-FR" sz="1800" b="1" dirty="0" err="1">
                <a:solidFill>
                  <a:schemeClr val="tx1"/>
                </a:solidFill>
              </a:rPr>
              <a:t>DOCautisme</a:t>
            </a:r>
            <a:r>
              <a:rPr lang="fr-FR" altLang="fr-FR" sz="1800" b="1" dirty="0">
                <a:solidFill>
                  <a:schemeClr val="tx1"/>
                </a:solidFill>
              </a:rPr>
              <a:t> </a:t>
            </a:r>
            <a:r>
              <a:rPr lang="fr-FR" altLang="fr-FR" sz="1800" dirty="0">
                <a:solidFill>
                  <a:schemeClr val="tx1"/>
                </a:solidFill>
              </a:rPr>
              <a:t>(conception et alimentation du portail) </a:t>
            </a:r>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800" b="1" dirty="0">
                <a:solidFill>
                  <a:schemeClr val="tx1"/>
                </a:solidFill>
              </a:rPr>
              <a:t>Groupe catalogage </a:t>
            </a:r>
            <a:r>
              <a:rPr lang="fr-FR" altLang="fr-FR" sz="1800" dirty="0">
                <a:solidFill>
                  <a:schemeClr val="tx1"/>
                </a:solidFill>
              </a:rPr>
              <a:t>(alimentation d’une base test commune, harmonisation des normes de saisie des notices…)</a:t>
            </a:r>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800" b="1" dirty="0">
                <a:solidFill>
                  <a:schemeClr val="tx1"/>
                </a:solidFill>
              </a:rPr>
              <a:t>Groupe</a:t>
            </a:r>
            <a:r>
              <a:rPr lang="fr-FR" altLang="fr-FR" sz="1800" dirty="0">
                <a:solidFill>
                  <a:schemeClr val="tx1"/>
                </a:solidFill>
              </a:rPr>
              <a:t> </a:t>
            </a:r>
            <a:r>
              <a:rPr lang="fr-FR" altLang="fr-FR" sz="1800" b="1" dirty="0">
                <a:solidFill>
                  <a:schemeClr val="tx1"/>
                </a:solidFill>
              </a:rPr>
              <a:t>comité d’organisation des journées du RD-CRA</a:t>
            </a:r>
          </a:p>
          <a:p>
            <a:pPr marL="685800" lvl="1"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1600" dirty="0">
              <a:solidFill>
                <a:srgbClr val="595959"/>
              </a:solidFill>
            </a:endParaRPr>
          </a:p>
          <a:p>
            <a:pPr marL="685800" lvl="1"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2000" b="1" dirty="0"/>
              <a:t>Collaboration des documentalistes de la région Grand Est : </a:t>
            </a:r>
          </a:p>
          <a:p>
            <a:pPr lvl="1" indent="-342900"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2000" dirty="0">
                <a:solidFill>
                  <a:schemeClr val="tx1"/>
                </a:solidFill>
              </a:rPr>
              <a:t>Mutualisation de la veille documentaire </a:t>
            </a:r>
          </a:p>
          <a:p>
            <a:pPr lvl="1" indent="-342900"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2000" dirty="0">
                <a:solidFill>
                  <a:schemeClr val="tx1"/>
                </a:solidFill>
              </a:rPr>
              <a:t>Lettre d’information mensuelle commune</a:t>
            </a:r>
          </a:p>
          <a:p>
            <a:pPr marL="685800" lvl="1" eaLnBrk="1" hangingPunct="1">
              <a:spcBef>
                <a:spcPts val="500"/>
              </a:spcBef>
              <a:buFont typeface="Wingdings" pitchFamily="2" charset="2"/>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2000" dirty="0"/>
          </a:p>
        </p:txBody>
      </p:sp>
    </p:spTree>
    <p:extLst>
      <p:ext uri="{BB962C8B-B14F-4D97-AF65-F5344CB8AC3E}">
        <p14:creationId xmlns:p14="http://schemas.microsoft.com/office/powerpoint/2010/main" val="31997942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91CA8D5-20FC-634A-B1B0-FBFC826910E6}"/>
              </a:ext>
            </a:extLst>
          </p:cNvPr>
          <p:cNvSpPr/>
          <p:nvPr/>
        </p:nvSpPr>
        <p:spPr>
          <a:xfrm>
            <a:off x="395536" y="2492896"/>
            <a:ext cx="8384026"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4800" b="1" cap="none" spc="0" dirty="0">
                <a:ln w="2540">
                  <a:solidFill>
                    <a:srgbClr val="000000">
                      <a:alpha val="59000"/>
                    </a:srgbClr>
                  </a:solidFill>
                </a:ln>
                <a:solidFill>
                  <a:schemeClr val="tx1"/>
                </a:solidFill>
                <a:effectLst/>
                <a:latin typeface="Arial Black"/>
                <a:cs typeface="Arial Black"/>
              </a:rPr>
              <a:t>Merci de votre attention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udget et personnels.pdf"/>
          <p:cNvPicPr>
            <a:picLocks noChangeAspect="1"/>
          </p:cNvPicPr>
          <p:nvPr/>
        </p:nvPicPr>
        <p:blipFill rotWithShape="1">
          <a:blip r:embed="rId2">
            <a:extLst>
              <a:ext uri="{28A0092B-C50C-407E-A947-70E740481C1C}">
                <a14:useLocalDpi xmlns:a14="http://schemas.microsoft.com/office/drawing/2010/main" val="0"/>
              </a:ext>
            </a:extLst>
          </a:blip>
          <a:srcRect l="1658" t="3505" r="20705" b="5852"/>
          <a:stretch/>
        </p:blipFill>
        <p:spPr>
          <a:xfrm>
            <a:off x="539552" y="0"/>
            <a:ext cx="8208912" cy="6772589"/>
          </a:xfrm>
          <a:prstGeom prst="rect">
            <a:avLst/>
          </a:prstGeom>
        </p:spPr>
      </p:pic>
    </p:spTree>
    <p:extLst>
      <p:ext uri="{BB962C8B-B14F-4D97-AF65-F5344CB8AC3E}">
        <p14:creationId xmlns:p14="http://schemas.microsoft.com/office/powerpoint/2010/main" val="263532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a:xfrm>
            <a:off x="757237" y="116632"/>
            <a:ext cx="7769225" cy="1139825"/>
          </a:xfrm>
          <a:noFill/>
        </p:spPr>
        <p:txBody>
          <a:bodyPr/>
          <a:lstStyle/>
          <a:p>
            <a:r>
              <a:rPr lang="fr-FR" altLang="fr-FR" sz="2800" dirty="0"/>
              <a:t>Nombre de demandes d’informations et de conseils par catégorie de demandeurs </a:t>
            </a:r>
            <a:endParaRPr lang="fr-FR" sz="2800" dirty="0"/>
          </a:p>
        </p:txBody>
      </p:sp>
      <p:graphicFrame>
        <p:nvGraphicFramePr>
          <p:cNvPr id="218112" name="Graphique 1"/>
          <p:cNvGraphicFramePr>
            <a:graphicFrameLocks noGrp="1" noChangeAspect="1"/>
          </p:cNvGraphicFramePr>
          <p:nvPr>
            <p:ph type="body" idx="1"/>
            <p:extLst>
              <p:ext uri="{D42A27DB-BD31-4B8C-83A1-F6EECF244321}">
                <p14:modId xmlns:p14="http://schemas.microsoft.com/office/powerpoint/2010/main" val="2695933348"/>
              </p:ext>
            </p:extLst>
          </p:nvPr>
        </p:nvGraphicFramePr>
        <p:xfrm>
          <a:off x="323849" y="1340768"/>
          <a:ext cx="8636000" cy="4864100"/>
        </p:xfrm>
        <a:graphic>
          <a:graphicData uri="http://schemas.openxmlformats.org/presentationml/2006/ole">
            <mc:AlternateContent xmlns:mc="http://schemas.openxmlformats.org/markup-compatibility/2006">
              <mc:Choice xmlns:v="urn:schemas-microsoft-com:vml" Requires="v">
                <p:oleObj spid="_x0000_s218273" name="Feuille de calcul" r:id="rId3" imgW="8636000" imgH="4864100" progId="Excel.Sheet.8">
                  <p:embed/>
                </p:oleObj>
              </mc:Choice>
              <mc:Fallback>
                <p:oleObj name="Feuille de calcul" r:id="rId3" imgW="8636000" imgH="4864100" progId="Excel.Sheet.8">
                  <p:embed/>
                  <p:pic>
                    <p:nvPicPr>
                      <p:cNvPr id="0" name="Graphique 1"/>
                      <p:cNvPicPr>
                        <a:picLocks noChangeArrowheads="1"/>
                      </p:cNvPicPr>
                      <p:nvPr/>
                    </p:nvPicPr>
                    <p:blipFill>
                      <a:blip r:embed="rId4"/>
                      <a:srcRect/>
                      <a:stretch>
                        <a:fillRect/>
                      </a:stretch>
                    </p:blipFill>
                    <p:spPr bwMode="auto">
                      <a:xfrm>
                        <a:off x="323849" y="1340768"/>
                        <a:ext cx="8636000" cy="486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4213" y="116632"/>
            <a:ext cx="7772400" cy="10795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a:t>Nombre d’actions d’informations par catégorie d’usagers </a:t>
            </a:r>
          </a:p>
        </p:txBody>
      </p:sp>
      <p:graphicFrame>
        <p:nvGraphicFramePr>
          <p:cNvPr id="7171" name="Graphique 1"/>
          <p:cNvGraphicFramePr>
            <a:graphicFrameLocks/>
          </p:cNvGraphicFramePr>
          <p:nvPr>
            <p:extLst>
              <p:ext uri="{D42A27DB-BD31-4B8C-83A1-F6EECF244321}">
                <p14:modId xmlns:p14="http://schemas.microsoft.com/office/powerpoint/2010/main" val="2759884545"/>
              </p:ext>
            </p:extLst>
          </p:nvPr>
        </p:nvGraphicFramePr>
        <p:xfrm>
          <a:off x="138113" y="1341438"/>
          <a:ext cx="8864600" cy="4722812"/>
        </p:xfrm>
        <a:graphic>
          <a:graphicData uri="http://schemas.openxmlformats.org/presentationml/2006/ole">
            <mc:AlternateContent xmlns:mc="http://schemas.openxmlformats.org/markup-compatibility/2006">
              <mc:Choice xmlns:v="urn:schemas-microsoft-com:vml" Requires="v">
                <p:oleObj spid="_x0000_s7331" name="Feuille de calcul" r:id="rId4" imgW="7302500" imgH="3568700" progId="Excel.Sheet.8">
                  <p:embed/>
                </p:oleObj>
              </mc:Choice>
              <mc:Fallback>
                <p:oleObj name="Feuille de calcul" r:id="rId4" imgW="7302500" imgH="3568700" progId="Excel.Sheet.8">
                  <p:embed/>
                  <p:pic>
                    <p:nvPicPr>
                      <p:cNvPr id="0" name="Graphique 1"/>
                      <p:cNvPicPr>
                        <a:picLocks noChangeArrowheads="1"/>
                      </p:cNvPicPr>
                      <p:nvPr/>
                    </p:nvPicPr>
                    <p:blipFill>
                      <a:blip r:embed="rId5"/>
                      <a:srcRect/>
                      <a:stretch>
                        <a:fillRect/>
                      </a:stretch>
                    </p:blipFill>
                    <p:spPr bwMode="auto">
                      <a:xfrm>
                        <a:off x="138113" y="1341438"/>
                        <a:ext cx="8864600"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189038" y="1412776"/>
            <a:ext cx="6765925"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dirty="0"/>
              <a:t>DIAGNOSTICS ET EVALUATIONS FONCTIONNELLES</a:t>
            </a:r>
          </a:p>
        </p:txBody>
      </p:sp>
      <p:pic>
        <p:nvPicPr>
          <p:cNvPr id="9218" name="Picture 2"/>
          <p:cNvPicPr>
            <a:picLocks noChangeAspect="1" noChangeArrowheads="1"/>
          </p:cNvPicPr>
          <p:nvPr/>
        </p:nvPicPr>
        <p:blipFill>
          <a:blip r:embed="rId3"/>
          <a:srcRect/>
          <a:stretch>
            <a:fillRect/>
          </a:stretch>
        </p:blipFill>
        <p:spPr bwMode="auto">
          <a:xfrm>
            <a:off x="2590801" y="3933056"/>
            <a:ext cx="3637733" cy="132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683568" y="9964"/>
            <a:ext cx="7769225" cy="1139825"/>
          </a:xfrm>
          <a:noFill/>
        </p:spPr>
        <p:txBody>
          <a:bodyPr/>
          <a:lstStyle/>
          <a:p>
            <a:r>
              <a:rPr lang="fr-FR" sz="3600" dirty="0"/>
              <a:t>Bilans</a:t>
            </a:r>
          </a:p>
        </p:txBody>
      </p:sp>
      <p:graphicFrame>
        <p:nvGraphicFramePr>
          <p:cNvPr id="220160" name="Object 0"/>
          <p:cNvGraphicFramePr>
            <a:graphicFrameLocks noGrp="1" noChangeAspect="1"/>
          </p:cNvGraphicFramePr>
          <p:nvPr>
            <p:ph type="body" sz="half" idx="1"/>
            <p:extLst>
              <p:ext uri="{D42A27DB-BD31-4B8C-83A1-F6EECF244321}">
                <p14:modId xmlns:p14="http://schemas.microsoft.com/office/powerpoint/2010/main" val="144869560"/>
              </p:ext>
            </p:extLst>
          </p:nvPr>
        </p:nvGraphicFramePr>
        <p:xfrm>
          <a:off x="2044700" y="939800"/>
          <a:ext cx="6832600" cy="2959100"/>
        </p:xfrm>
        <a:graphic>
          <a:graphicData uri="http://schemas.openxmlformats.org/presentationml/2006/ole">
            <mc:AlternateContent xmlns:mc="http://schemas.openxmlformats.org/markup-compatibility/2006">
              <mc:Choice xmlns:v="urn:schemas-microsoft-com:vml" Requires="v">
                <p:oleObj spid="_x0000_s220475" name="Feuille de calcul" r:id="rId4" imgW="6832600" imgH="2959100" progId="Excel.Sheet.8">
                  <p:embed/>
                </p:oleObj>
              </mc:Choice>
              <mc:Fallback>
                <p:oleObj name="Feuille de calcul" r:id="rId4" imgW="6832600" imgH="2959100" progId="Excel.Sheet.8">
                  <p:embed/>
                  <p:pic>
                    <p:nvPicPr>
                      <p:cNvPr id="0" name="Picture 0"/>
                      <p:cNvPicPr>
                        <a:picLocks noChangeAspect="1" noChangeArrowheads="1"/>
                      </p:cNvPicPr>
                      <p:nvPr/>
                    </p:nvPicPr>
                    <p:blipFill>
                      <a:blip r:embed="rId5"/>
                      <a:srcRect/>
                      <a:stretch>
                        <a:fillRect/>
                      </a:stretch>
                    </p:blipFill>
                    <p:spPr bwMode="auto">
                      <a:xfrm>
                        <a:off x="2044700" y="939800"/>
                        <a:ext cx="6832600" cy="295910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graphicFrame>
        <p:nvGraphicFramePr>
          <p:cNvPr id="220161" name="Object 1"/>
          <p:cNvGraphicFramePr>
            <a:graphicFrameLocks noGrp="1" noChangeAspect="1"/>
          </p:cNvGraphicFramePr>
          <p:nvPr>
            <p:ph type="chart" sz="half" idx="2"/>
            <p:extLst>
              <p:ext uri="{D42A27DB-BD31-4B8C-83A1-F6EECF244321}">
                <p14:modId xmlns:p14="http://schemas.microsoft.com/office/powerpoint/2010/main" val="3693956380"/>
              </p:ext>
            </p:extLst>
          </p:nvPr>
        </p:nvGraphicFramePr>
        <p:xfrm>
          <a:off x="2012778" y="3879246"/>
          <a:ext cx="6888606" cy="2430074"/>
        </p:xfrm>
        <a:graphic>
          <a:graphicData uri="http://schemas.openxmlformats.org/presentationml/2006/ole">
            <mc:AlternateContent xmlns:mc="http://schemas.openxmlformats.org/markup-compatibility/2006">
              <mc:Choice xmlns:v="urn:schemas-microsoft-com:vml" Requires="v">
                <p:oleObj spid="_x0000_s220476" name="Feuille de calcul" r:id="rId7" imgW="7213600" imgH="2273300" progId="Excel.Sheet.8">
                  <p:embed/>
                </p:oleObj>
              </mc:Choice>
              <mc:Fallback>
                <p:oleObj name="Feuille de calcul" r:id="rId7" imgW="7213600" imgH="2273300" progId="Excel.Sheet.8">
                  <p:embed/>
                  <p:pic>
                    <p:nvPicPr>
                      <p:cNvPr id="0" name="Picture 1"/>
                      <p:cNvPicPr>
                        <a:picLocks noChangeAspect="1" noChangeArrowheads="1"/>
                      </p:cNvPicPr>
                      <p:nvPr/>
                    </p:nvPicPr>
                    <p:blipFill>
                      <a:blip r:embed="rId8"/>
                      <a:srcRect/>
                      <a:stretch>
                        <a:fillRect/>
                      </a:stretch>
                    </p:blipFill>
                    <p:spPr bwMode="auto">
                      <a:xfrm>
                        <a:off x="2012778" y="3879246"/>
                        <a:ext cx="6888606" cy="2430074"/>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
        <p:nvSpPr>
          <p:cNvPr id="210949" name="Text Box 5"/>
          <p:cNvSpPr txBox="1">
            <a:spLocks noChangeArrowheads="1"/>
          </p:cNvSpPr>
          <p:nvPr/>
        </p:nvSpPr>
        <p:spPr bwMode="auto">
          <a:xfrm>
            <a:off x="218097" y="4011597"/>
            <a:ext cx="1794681" cy="1631216"/>
          </a:xfrm>
          <a:prstGeom prst="rect">
            <a:avLst/>
          </a:prstGeom>
          <a:noFill/>
          <a:ln w="9525">
            <a:noFill/>
            <a:miter lim="800000"/>
            <a:headEnd/>
            <a:tailEnd/>
          </a:ln>
          <a:effectLst/>
        </p:spPr>
        <p:txBody>
          <a:bodyPr wrap="square">
            <a:spAutoFit/>
          </a:bodyPr>
          <a:lstStyle/>
          <a:p>
            <a:r>
              <a:rPr lang="fr-FR" dirty="0"/>
              <a:t>Nombre de demandes </a:t>
            </a:r>
          </a:p>
          <a:p>
            <a:r>
              <a:rPr lang="fr-FR" dirty="0"/>
              <a:t>reçues au cours de l’année</a:t>
            </a:r>
          </a:p>
        </p:txBody>
      </p:sp>
      <p:sp>
        <p:nvSpPr>
          <p:cNvPr id="210950" name="Text Box 6"/>
          <p:cNvSpPr txBox="1">
            <a:spLocks noChangeArrowheads="1"/>
          </p:cNvSpPr>
          <p:nvPr/>
        </p:nvSpPr>
        <p:spPr bwMode="auto">
          <a:xfrm>
            <a:off x="252939" y="1526134"/>
            <a:ext cx="1728192" cy="1631216"/>
          </a:xfrm>
          <a:prstGeom prst="rect">
            <a:avLst/>
          </a:prstGeom>
          <a:noFill/>
          <a:ln w="9525">
            <a:noFill/>
            <a:miter lim="800000"/>
            <a:headEnd/>
            <a:tailEnd/>
          </a:ln>
          <a:effectLst/>
        </p:spPr>
        <p:txBody>
          <a:bodyPr wrap="square">
            <a:spAutoFit/>
          </a:bodyPr>
          <a:lstStyle/>
          <a:p>
            <a:pPr>
              <a:spcBef>
                <a:spcPct val="50000"/>
              </a:spcBef>
            </a:pPr>
            <a:r>
              <a:rPr lang="fr-FR" dirty="0"/>
              <a:t>Délai d’attente (en jours) entre réception et restitution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381000" y="76200"/>
            <a:ext cx="82296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600" dirty="0"/>
              <a:t>Origine des demandes de bilan</a:t>
            </a:r>
          </a:p>
        </p:txBody>
      </p:sp>
      <p:graphicFrame>
        <p:nvGraphicFramePr>
          <p:cNvPr id="10243" name="Graphique 5"/>
          <p:cNvGraphicFramePr>
            <a:graphicFrameLocks/>
          </p:cNvGraphicFramePr>
          <p:nvPr>
            <p:extLst>
              <p:ext uri="{D42A27DB-BD31-4B8C-83A1-F6EECF244321}">
                <p14:modId xmlns:p14="http://schemas.microsoft.com/office/powerpoint/2010/main" val="2187214605"/>
              </p:ext>
            </p:extLst>
          </p:nvPr>
        </p:nvGraphicFramePr>
        <p:xfrm>
          <a:off x="57150" y="1219200"/>
          <a:ext cx="8877300" cy="5280025"/>
        </p:xfrm>
        <a:graphic>
          <a:graphicData uri="http://schemas.openxmlformats.org/presentationml/2006/ole">
            <mc:AlternateContent xmlns:mc="http://schemas.openxmlformats.org/markup-compatibility/2006">
              <mc:Choice xmlns:v="urn:schemas-microsoft-com:vml" Requires="v">
                <p:oleObj spid="_x0000_s10405" name="Feuille de calcul" r:id="rId5" imgW="8585200" imgH="4787900" progId="Excel.Sheet.8">
                  <p:embed/>
                </p:oleObj>
              </mc:Choice>
              <mc:Fallback>
                <p:oleObj name="Feuille de calcul" r:id="rId5" imgW="8585200" imgH="4787900" progId="Excel.Sheet.8">
                  <p:embed/>
                  <p:pic>
                    <p:nvPicPr>
                      <p:cNvPr id="0" name="Graphique 5"/>
                      <p:cNvPicPr>
                        <a:picLocks noChangeArrowheads="1"/>
                      </p:cNvPicPr>
                      <p:nvPr/>
                    </p:nvPicPr>
                    <p:blipFill>
                      <a:blip r:embed="rId6"/>
                      <a:srcRect/>
                      <a:stretch>
                        <a:fillRect/>
                      </a:stretch>
                    </p:blipFill>
                    <p:spPr bwMode="auto">
                      <a:xfrm>
                        <a:off x="57150" y="1219200"/>
                        <a:ext cx="8877300" cy="528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MS PGothic"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MS PGothic" charset="0"/>
            <a:cs typeface="MS PGothic"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7028</TotalTime>
  <Words>2279</Words>
  <Application>Microsoft Macintosh PowerPoint</Application>
  <PresentationFormat>Présentation à l'écran (4:3)</PresentationFormat>
  <Paragraphs>287</Paragraphs>
  <Slides>47</Slides>
  <Notes>29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47</vt:i4>
      </vt:variant>
    </vt:vector>
  </HeadingPairs>
  <TitlesOfParts>
    <vt:vector size="49" baseType="lpstr">
      <vt:lpstr>Modèle par défaut</vt:lpstr>
      <vt:lpstr>Feuille de calcul</vt:lpstr>
      <vt:lpstr>            BILAN ANNUEL 2020  Centre de Ressources Autisme   Région ALSACE</vt:lpstr>
      <vt:lpstr>Présentation PowerPoint</vt:lpstr>
      <vt:lpstr>Tableau harmonisé</vt:lpstr>
      <vt:lpstr>  INFORMATIONS ET CONSEILS POUR TOUTES PERSONNES CONCERNÉES PAR LES TSA (HORS CENTRE DE DOCUMENTATION) </vt:lpstr>
      <vt:lpstr>Nombre de demandes d’informations et de conseils par catégorie de demandeurs </vt:lpstr>
      <vt:lpstr>Nombre d’actions d’informations par catégorie d’usagers </vt:lpstr>
      <vt:lpstr>DIAGNOSTICS ET EVALUATIONS FONCTIONNELLES</vt:lpstr>
      <vt:lpstr>Bilans</vt:lpstr>
      <vt:lpstr>Origine des demandes de bilan</vt:lpstr>
      <vt:lpstr>Nombre de bilans réalisés et âge des personnes en ayant bénéficié</vt:lpstr>
      <vt:lpstr>Diagnostics CIM 10 / DSM V (2020)</vt:lpstr>
      <vt:lpstr>SUIVI DE L’ACTIVITÉ DES CENTRES DE DOCUMENTATION</vt:lpstr>
      <vt:lpstr>Nombre de demandes par catégorie d'usagers</vt:lpstr>
      <vt:lpstr>Thématique des demandes </vt:lpstr>
      <vt:lpstr>Nombre de documents prêtés au cours de l'année</vt:lpstr>
      <vt:lpstr> Nombre de visites sur le site Internet par année </vt:lpstr>
      <vt:lpstr>MISSIONS  Soutien, Formation, Réseau, Recherche</vt:lpstr>
      <vt:lpstr>MISSIONS  Soutien, Formation, Réseau, Recherche Pôle Adultes Bas-Rhin</vt:lpstr>
      <vt:lpstr>MISSIONS  Soutien, Formation, Réseau, Recherche Pôle Enfants et Adolescents Bas-Rhin</vt:lpstr>
      <vt:lpstr>MISSIONS  Soutien, Formation, Réseau, Recherche Pôle Enfants et Adolescents Haut-Rhin</vt:lpstr>
      <vt:lpstr>MISSIONS  Soutien, Formation, Réseau, Recherche Pôle Adultes Haut-Rhin</vt:lpstr>
      <vt:lpstr>PERSPECTIVES 2021</vt:lpstr>
      <vt:lpstr>PERSPECTIVES 2021 Pôle Adultes Bas-Rhin</vt:lpstr>
      <vt:lpstr>Présentation PowerPoint</vt:lpstr>
      <vt:lpstr>Présentation PowerPoint</vt:lpstr>
      <vt:lpstr>Présentation PowerPoint</vt:lpstr>
      <vt:lpstr>PERSPECTIVES 2021 Pôle Enfants et Adolescents Bas-Rhin</vt:lpstr>
      <vt:lpstr>Présentation PowerPoint</vt:lpstr>
      <vt:lpstr>Présentation PowerPoint</vt:lpstr>
      <vt:lpstr>Présentation PowerPoint</vt:lpstr>
      <vt:lpstr>PERSPECTIVES 2021 Pôle Enfants Adolescents Haut-Rhin</vt:lpstr>
      <vt:lpstr>Présentation PowerPoint</vt:lpstr>
      <vt:lpstr>Présentation PowerPoint</vt:lpstr>
      <vt:lpstr>Présentation PowerPoint</vt:lpstr>
      <vt:lpstr>Présentation PowerPoint</vt:lpstr>
      <vt:lpstr>PERSPECTIVES 2021 Pôle Adultes Haut-Rhin</vt:lpstr>
      <vt:lpstr>Présentation PowerPoint</vt:lpstr>
      <vt:lpstr>Présentation PowerPoint</vt:lpstr>
      <vt:lpstr>Présentation PowerPoint</vt:lpstr>
      <vt:lpstr>Présentation PowerPoint</vt:lpstr>
      <vt:lpstr>PERSPECTIVES 2021 AIDA</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D’ACTIVITES 2010 CRA ALSACE</dc:title>
  <dc:creator>cchabaux cbursztejn</dc:creator>
  <cp:lastModifiedBy>CH Rouffach</cp:lastModifiedBy>
  <cp:revision>733</cp:revision>
  <cp:lastPrinted>2020-07-02T14:26:21Z</cp:lastPrinted>
  <dcterms:created xsi:type="dcterms:W3CDTF">2011-03-15T09:33:48Z</dcterms:created>
  <dcterms:modified xsi:type="dcterms:W3CDTF">2021-06-21T13:55:53Z</dcterms:modified>
</cp:coreProperties>
</file>