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2.bin" ContentType="application/vnd.openxmlformats-officedocument.oleObject"/>
  <Override PartName="/ppt/notesSlides/notesSlide16.xml" ContentType="application/vnd.openxmlformats-officedocument.presentationml.notesSlide+xml"/>
  <Override PartName="/ppt/embeddings/oleObject13.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embeddings/oleObject1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92" r:id="rId4"/>
    <p:sldId id="259" r:id="rId5"/>
    <p:sldId id="328" r:id="rId6"/>
    <p:sldId id="261" r:id="rId7"/>
    <p:sldId id="262" r:id="rId8"/>
    <p:sldId id="379" r:id="rId9"/>
    <p:sldId id="264" r:id="rId10"/>
    <p:sldId id="265" r:id="rId11"/>
    <p:sldId id="380" r:id="rId12"/>
    <p:sldId id="428" r:id="rId13"/>
    <p:sldId id="268" r:id="rId14"/>
    <p:sldId id="294" r:id="rId15"/>
    <p:sldId id="272" r:id="rId16"/>
    <p:sldId id="431" r:id="rId17"/>
    <p:sldId id="305" r:id="rId18"/>
    <p:sldId id="439" r:id="rId19"/>
    <p:sldId id="295" r:id="rId20"/>
    <p:sldId id="277" r:id="rId21"/>
    <p:sldId id="451" r:id="rId22"/>
    <p:sldId id="452" r:id="rId23"/>
    <p:sldId id="453" r:id="rId24"/>
    <p:sldId id="458" r:id="rId25"/>
    <p:sldId id="282" r:id="rId26"/>
    <p:sldId id="409" r:id="rId27"/>
    <p:sldId id="446" r:id="rId28"/>
    <p:sldId id="447" r:id="rId29"/>
    <p:sldId id="448" r:id="rId30"/>
    <p:sldId id="449" r:id="rId31"/>
    <p:sldId id="423" r:id="rId32"/>
    <p:sldId id="424" r:id="rId33"/>
    <p:sldId id="425" r:id="rId34"/>
    <p:sldId id="426" r:id="rId35"/>
    <p:sldId id="400" r:id="rId36"/>
    <p:sldId id="441" r:id="rId37"/>
    <p:sldId id="442" r:id="rId38"/>
    <p:sldId id="443" r:id="rId39"/>
    <p:sldId id="444" r:id="rId40"/>
    <p:sldId id="401" r:id="rId41"/>
    <p:sldId id="440" r:id="rId42"/>
    <p:sldId id="403" r:id="rId43"/>
    <p:sldId id="454" r:id="rId44"/>
    <p:sldId id="455" r:id="rId45"/>
    <p:sldId id="456" r:id="rId46"/>
    <p:sldId id="457" r:id="rId47"/>
    <p:sldId id="327" r:id="rId48"/>
  </p:sldIdLst>
  <p:sldSz cx="9144000" cy="6858000" type="screen4x3"/>
  <p:notesSz cx="6858000" cy="9926638"/>
  <p:defaultTextStyle>
    <a:defPPr>
      <a:defRPr lang="en-GB"/>
    </a:defPPr>
    <a:lvl1pPr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1pPr>
    <a:lvl2pPr marL="742950" indent="-28575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2pPr>
    <a:lvl3pPr marL="11430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3pPr>
    <a:lvl4pPr marL="16002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4pPr>
    <a:lvl5pPr marL="20574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5pPr>
    <a:lvl6pPr marL="2286000" algn="l" defTabSz="914400" rtl="0" eaLnBrk="1" latinLnBrk="0" hangingPunct="1">
      <a:defRPr sz="2000" b="1" kern="1200">
        <a:solidFill>
          <a:srgbClr val="333399"/>
        </a:solidFill>
        <a:latin typeface="Arial" pitchFamily="34" charset="0"/>
        <a:ea typeface="MS PGothic" pitchFamily="34" charset="-128"/>
        <a:cs typeface="Arial" pitchFamily="34" charset="0"/>
      </a:defRPr>
    </a:lvl6pPr>
    <a:lvl7pPr marL="2743200" algn="l" defTabSz="914400" rtl="0" eaLnBrk="1" latinLnBrk="0" hangingPunct="1">
      <a:defRPr sz="2000" b="1" kern="1200">
        <a:solidFill>
          <a:srgbClr val="333399"/>
        </a:solidFill>
        <a:latin typeface="Arial" pitchFamily="34" charset="0"/>
        <a:ea typeface="MS PGothic" pitchFamily="34" charset="-128"/>
        <a:cs typeface="Arial" pitchFamily="34" charset="0"/>
      </a:defRPr>
    </a:lvl7pPr>
    <a:lvl8pPr marL="3200400" algn="l" defTabSz="914400" rtl="0" eaLnBrk="1" latinLnBrk="0" hangingPunct="1">
      <a:defRPr sz="2000" b="1" kern="1200">
        <a:solidFill>
          <a:srgbClr val="333399"/>
        </a:solidFill>
        <a:latin typeface="Arial" pitchFamily="34" charset="0"/>
        <a:ea typeface="MS PGothic" pitchFamily="34" charset="-128"/>
        <a:cs typeface="Arial" pitchFamily="34" charset="0"/>
      </a:defRPr>
    </a:lvl8pPr>
    <a:lvl9pPr marL="3657600" algn="l" defTabSz="914400" rtl="0" eaLnBrk="1" latinLnBrk="0" hangingPunct="1">
      <a:defRPr sz="2000" b="1" kern="1200">
        <a:solidFill>
          <a:srgbClr val="333399"/>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99CCFF"/>
    <a:srgbClr val="CCECFF"/>
    <a:srgbClr val="3366FF"/>
    <a:srgbClr val="000099"/>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76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36" d="100"/>
        <a:sy n="36" d="100"/>
      </p:scale>
      <p:origin x="0" y="0"/>
    </p:cViewPr>
  </p:sorterViewPr>
  <p:notesViewPr>
    <p:cSldViewPr>
      <p:cViewPr varScale="1">
        <p:scale>
          <a:sx n="59" d="100"/>
          <a:sy n="59" d="100"/>
        </p:scale>
        <p:origin x="-1752" y="-72"/>
      </p:cViewPr>
      <p:guideLst>
        <p:guide orient="horz" pos="2881"/>
        <p:guide pos="217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3458326783562"/>
          <c:y val="0.0451977328014862"/>
          <c:w val="0.593619808413241"/>
          <c:h val="0.872412332736844"/>
        </c:manualLayout>
      </c:layout>
      <c:barChart>
        <c:barDir val="bar"/>
        <c:grouping val="clustered"/>
        <c:varyColors val="0"/>
        <c:ser>
          <c:idx val="0"/>
          <c:order val="0"/>
          <c:tx>
            <c:v>2018</c:v>
          </c:tx>
          <c:invertIfNegative val="0"/>
          <c:cat>
            <c:strRef>
              <c:f>Feuil1!$A$4:$A$15</c:f>
              <c:strCache>
                <c:ptCount val="12"/>
                <c:pt idx="0">
                  <c:v>Associations famille ou familles ou pers avec TSA</c:v>
                </c:pt>
                <c:pt idx="1">
                  <c:v>Hospitalier</c:v>
                </c:pt>
                <c:pt idx="2">
                  <c:v>Libéral</c:v>
                </c:pt>
                <c:pt idx="3">
                  <c:v>Médico-social</c:v>
                </c:pt>
                <c:pt idx="4">
                  <c:v>MDPH</c:v>
                </c:pt>
                <c:pt idx="5">
                  <c:v>Instances rég.ou départementale </c:v>
                </c:pt>
                <c:pt idx="6">
                  <c:v>Education nat</c:v>
                </c:pt>
                <c:pt idx="7">
                  <c:v>Petite enfance</c:v>
                </c:pt>
                <c:pt idx="8">
                  <c:v>Structures de loisirs</c:v>
                </c:pt>
                <c:pt idx="9">
                  <c:v>serv sociaux</c:v>
                </c:pt>
                <c:pt idx="10">
                  <c:v>org form</c:v>
                </c:pt>
                <c:pt idx="11">
                  <c:v>autres</c:v>
                </c:pt>
              </c:strCache>
            </c:strRef>
          </c:cat>
          <c:val>
            <c:numRef>
              <c:f>Feuil1!$B$4:$B$15</c:f>
              <c:numCache>
                <c:formatCode>General</c:formatCode>
                <c:ptCount val="12"/>
                <c:pt idx="0">
                  <c:v>27.0</c:v>
                </c:pt>
                <c:pt idx="1">
                  <c:v>556.0</c:v>
                </c:pt>
                <c:pt idx="2">
                  <c:v>13.0</c:v>
                </c:pt>
                <c:pt idx="3">
                  <c:v>138.0</c:v>
                </c:pt>
                <c:pt idx="4">
                  <c:v>40.0</c:v>
                </c:pt>
                <c:pt idx="5">
                  <c:v>0.0</c:v>
                </c:pt>
                <c:pt idx="6">
                  <c:v>25.0</c:v>
                </c:pt>
                <c:pt idx="7">
                  <c:v>0.0</c:v>
                </c:pt>
                <c:pt idx="8">
                  <c:v>11.0</c:v>
                </c:pt>
                <c:pt idx="9">
                  <c:v>6.0</c:v>
                </c:pt>
                <c:pt idx="10">
                  <c:v>92.0</c:v>
                </c:pt>
                <c:pt idx="11">
                  <c:v>73.0</c:v>
                </c:pt>
              </c:numCache>
            </c:numRef>
          </c:val>
          <c:extLst xmlns:c16r2="http://schemas.microsoft.com/office/drawing/2015/06/chart">
            <c:ext xmlns:c16="http://schemas.microsoft.com/office/drawing/2014/chart" uri="{C3380CC4-5D6E-409C-BE32-E72D297353CC}">
              <c16:uniqueId val="{00000000-488A-4381-B5EA-84690707B489}"/>
            </c:ext>
          </c:extLst>
        </c:ser>
        <c:ser>
          <c:idx val="1"/>
          <c:order val="1"/>
          <c:tx>
            <c:v>2019</c:v>
          </c:tx>
          <c:invertIfNegative val="0"/>
          <c:cat>
            <c:strRef>
              <c:f>Feuil1!$A$4:$A$15</c:f>
              <c:strCache>
                <c:ptCount val="12"/>
                <c:pt idx="0">
                  <c:v>Associations famille ou familles ou pers avec TSA</c:v>
                </c:pt>
                <c:pt idx="1">
                  <c:v>Hospitalier</c:v>
                </c:pt>
                <c:pt idx="2">
                  <c:v>Libéral</c:v>
                </c:pt>
                <c:pt idx="3">
                  <c:v>Médico-social</c:v>
                </c:pt>
                <c:pt idx="4">
                  <c:v>MDPH</c:v>
                </c:pt>
                <c:pt idx="5">
                  <c:v>Instances rég.ou départementale </c:v>
                </c:pt>
                <c:pt idx="6">
                  <c:v>Education nat</c:v>
                </c:pt>
                <c:pt idx="7">
                  <c:v>Petite enfance</c:v>
                </c:pt>
                <c:pt idx="8">
                  <c:v>Structures de loisirs</c:v>
                </c:pt>
                <c:pt idx="9">
                  <c:v>serv sociaux</c:v>
                </c:pt>
                <c:pt idx="10">
                  <c:v>org form</c:v>
                </c:pt>
                <c:pt idx="11">
                  <c:v>autres</c:v>
                </c:pt>
              </c:strCache>
            </c:strRef>
          </c:cat>
          <c:val>
            <c:numRef>
              <c:f>Feuil1!$C$4:$C$15</c:f>
              <c:numCache>
                <c:formatCode>General</c:formatCode>
                <c:ptCount val="12"/>
                <c:pt idx="0">
                  <c:v>297.0</c:v>
                </c:pt>
                <c:pt idx="1">
                  <c:v>258.0</c:v>
                </c:pt>
                <c:pt idx="2">
                  <c:v>2.0</c:v>
                </c:pt>
                <c:pt idx="3">
                  <c:v>197.0</c:v>
                </c:pt>
                <c:pt idx="4">
                  <c:v>38.0</c:v>
                </c:pt>
                <c:pt idx="5">
                  <c:v>12.0</c:v>
                </c:pt>
                <c:pt idx="6">
                  <c:v>47.0</c:v>
                </c:pt>
                <c:pt idx="7">
                  <c:v>3.0</c:v>
                </c:pt>
                <c:pt idx="8">
                  <c:v>12.0</c:v>
                </c:pt>
                <c:pt idx="9">
                  <c:v>0.0</c:v>
                </c:pt>
                <c:pt idx="10">
                  <c:v>15.0</c:v>
                </c:pt>
                <c:pt idx="11">
                  <c:v>6.0</c:v>
                </c:pt>
              </c:numCache>
            </c:numRef>
          </c:val>
          <c:extLst xmlns:c16r2="http://schemas.microsoft.com/office/drawing/2015/06/chart">
            <c:ext xmlns:c16="http://schemas.microsoft.com/office/drawing/2014/chart" uri="{C3380CC4-5D6E-409C-BE32-E72D297353CC}">
              <c16:uniqueId val="{00000001-488A-4381-B5EA-84690707B489}"/>
            </c:ext>
          </c:extLst>
        </c:ser>
        <c:dLbls>
          <c:showLegendKey val="0"/>
          <c:showVal val="0"/>
          <c:showCatName val="0"/>
          <c:showSerName val="0"/>
          <c:showPercent val="0"/>
          <c:showBubbleSize val="0"/>
        </c:dLbls>
        <c:gapWidth val="150"/>
        <c:axId val="2114774680"/>
        <c:axId val="2114769592"/>
      </c:barChart>
      <c:catAx>
        <c:axId val="2114774680"/>
        <c:scaling>
          <c:orientation val="minMax"/>
        </c:scaling>
        <c:delete val="0"/>
        <c:axPos val="l"/>
        <c:numFmt formatCode="General" sourceLinked="0"/>
        <c:majorTickMark val="out"/>
        <c:minorTickMark val="none"/>
        <c:tickLblPos val="nextTo"/>
        <c:crossAx val="2114769592"/>
        <c:crosses val="autoZero"/>
        <c:auto val="1"/>
        <c:lblAlgn val="ctr"/>
        <c:lblOffset val="100"/>
        <c:noMultiLvlLbl val="0"/>
      </c:catAx>
      <c:valAx>
        <c:axId val="2114769592"/>
        <c:scaling>
          <c:orientation val="minMax"/>
        </c:scaling>
        <c:delete val="0"/>
        <c:axPos val="b"/>
        <c:majorGridlines/>
        <c:numFmt formatCode="General" sourceLinked="1"/>
        <c:majorTickMark val="out"/>
        <c:minorTickMark val="none"/>
        <c:tickLblPos val="nextTo"/>
        <c:crossAx val="2114774680"/>
        <c:crosses val="autoZero"/>
        <c:crossBetween val="between"/>
      </c:valAx>
    </c:plotArea>
    <c:legend>
      <c:legendPos val="r"/>
      <c:layout>
        <c:manualLayout>
          <c:xMode val="edge"/>
          <c:yMode val="edge"/>
          <c:x val="0.774314608133149"/>
          <c:y val="0.0805529070683495"/>
          <c:w val="0.0901742000943167"/>
          <c:h val="0.14860121590636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2016</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153.0</c:v>
                </c:pt>
              </c:numCache>
            </c:numRef>
          </c:val>
          <c:extLst xmlns:c16r2="http://schemas.microsoft.com/office/drawing/2015/06/chart">
            <c:ext xmlns:c16="http://schemas.microsoft.com/office/drawing/2014/chart" uri="{C3380CC4-5D6E-409C-BE32-E72D297353CC}">
              <c16:uniqueId val="{00000000-4E53-4B5B-8703-051E385886C5}"/>
            </c:ext>
          </c:extLst>
        </c:ser>
        <c:ser>
          <c:idx val="1"/>
          <c:order val="1"/>
          <c:tx>
            <c:strRef>
              <c:f>Feuil1!$C$1</c:f>
              <c:strCache>
                <c:ptCount val="1"/>
                <c:pt idx="0">
                  <c:v>2017</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395.0</c:v>
                </c:pt>
              </c:numCache>
            </c:numRef>
          </c:val>
          <c:extLst xmlns:c16r2="http://schemas.microsoft.com/office/drawing/2015/06/chart">
            <c:ext xmlns:c16="http://schemas.microsoft.com/office/drawing/2014/chart" uri="{C3380CC4-5D6E-409C-BE32-E72D297353CC}">
              <c16:uniqueId val="{00000001-4E53-4B5B-8703-051E385886C5}"/>
            </c:ext>
          </c:extLst>
        </c:ser>
        <c:ser>
          <c:idx val="2"/>
          <c:order val="2"/>
          <c:tx>
            <c:strRef>
              <c:f>Feuil1!$D$1</c:f>
              <c:strCache>
                <c:ptCount val="1"/>
                <c:pt idx="0">
                  <c:v>2018</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General</c:formatCode>
                <c:ptCount val="1"/>
                <c:pt idx="0">
                  <c:v>546.0</c:v>
                </c:pt>
              </c:numCache>
            </c:numRef>
          </c:val>
          <c:extLst xmlns:c16r2="http://schemas.microsoft.com/office/drawing/2015/06/chart">
            <c:ext xmlns:c16="http://schemas.microsoft.com/office/drawing/2014/chart" uri="{C3380CC4-5D6E-409C-BE32-E72D297353CC}">
              <c16:uniqueId val="{00000002-4E53-4B5B-8703-051E385886C5}"/>
            </c:ext>
          </c:extLst>
        </c:ser>
        <c:ser>
          <c:idx val="3"/>
          <c:order val="3"/>
          <c:tx>
            <c:strRef>
              <c:f>Feuil1!$E$1</c:f>
              <c:strCache>
                <c:ptCount val="1"/>
                <c:pt idx="0">
                  <c:v>2019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General</c:formatCode>
                <c:ptCount val="1"/>
                <c:pt idx="0">
                  <c:v>564.0</c:v>
                </c:pt>
              </c:numCache>
            </c:numRef>
          </c:val>
          <c:extLst xmlns:c16r2="http://schemas.microsoft.com/office/drawing/2015/06/chart">
            <c:ext xmlns:c16="http://schemas.microsoft.com/office/drawing/2014/chart" uri="{C3380CC4-5D6E-409C-BE32-E72D297353CC}">
              <c16:uniqueId val="{00000003-4E53-4B5B-8703-051E385886C5}"/>
            </c:ext>
          </c:extLst>
        </c:ser>
        <c:dLbls>
          <c:showLegendKey val="0"/>
          <c:showVal val="0"/>
          <c:showCatName val="0"/>
          <c:showSerName val="0"/>
          <c:showPercent val="0"/>
          <c:showBubbleSize val="0"/>
        </c:dLbls>
        <c:gapWidth val="219"/>
        <c:overlap val="-27"/>
        <c:axId val="2114161432"/>
        <c:axId val="2114157704"/>
      </c:barChart>
      <c:catAx>
        <c:axId val="211416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4157704"/>
        <c:crosses val="autoZero"/>
        <c:auto val="1"/>
        <c:lblAlgn val="ctr"/>
        <c:lblOffset val="100"/>
        <c:noMultiLvlLbl val="0"/>
      </c:catAx>
      <c:valAx>
        <c:axId val="211415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4161432"/>
        <c:crosses val="autoZero"/>
        <c:crossBetween val="between"/>
      </c:valAx>
      <c:spPr>
        <a:noFill/>
        <a:ln>
          <a:noFill/>
        </a:ln>
        <a:effectLst/>
      </c:spPr>
    </c:plotArea>
    <c:legend>
      <c:legendPos val="b"/>
      <c:layout>
        <c:manualLayout>
          <c:xMode val="edge"/>
          <c:yMode val="edge"/>
          <c:x val="0.0826352682404671"/>
          <c:y val="0.911170053547078"/>
          <c:w val="0.84970859495485"/>
          <c:h val="0.06771044666910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'Site Internet'!$A$4:$A$6</c:f>
              <c:strCache>
                <c:ptCount val="3"/>
                <c:pt idx="0">
                  <c:v>Année 2017</c:v>
                </c:pt>
                <c:pt idx="1">
                  <c:v>Année 2018</c:v>
                </c:pt>
                <c:pt idx="2">
                  <c:v>Année  2019</c:v>
                </c:pt>
              </c:strCache>
            </c:strRef>
          </c:cat>
          <c:val>
            <c:numRef>
              <c:f>'Site Internet'!$B$4:$B$6</c:f>
              <c:numCache>
                <c:formatCode>General</c:formatCode>
                <c:ptCount val="3"/>
                <c:pt idx="0">
                  <c:v>21787.0</c:v>
                </c:pt>
                <c:pt idx="1">
                  <c:v>33464.0</c:v>
                </c:pt>
                <c:pt idx="2">
                  <c:v>41507.0</c:v>
                </c:pt>
              </c:numCache>
            </c:numRef>
          </c:val>
        </c:ser>
        <c:dLbls>
          <c:showLegendKey val="0"/>
          <c:showVal val="0"/>
          <c:showCatName val="0"/>
          <c:showSerName val="0"/>
          <c:showPercent val="0"/>
          <c:showBubbleSize val="0"/>
        </c:dLbls>
        <c:gapWidth val="150"/>
        <c:axId val="2114114136"/>
        <c:axId val="2114111320"/>
      </c:barChart>
      <c:catAx>
        <c:axId val="2114114136"/>
        <c:scaling>
          <c:orientation val="minMax"/>
        </c:scaling>
        <c:delete val="0"/>
        <c:axPos val="b"/>
        <c:majorTickMark val="out"/>
        <c:minorTickMark val="none"/>
        <c:tickLblPos val="nextTo"/>
        <c:crossAx val="2114111320"/>
        <c:crosses val="autoZero"/>
        <c:auto val="1"/>
        <c:lblAlgn val="ctr"/>
        <c:lblOffset val="100"/>
        <c:noMultiLvlLbl val="0"/>
      </c:catAx>
      <c:valAx>
        <c:axId val="2114111320"/>
        <c:scaling>
          <c:orientation val="minMax"/>
        </c:scaling>
        <c:delete val="0"/>
        <c:axPos val="l"/>
        <c:majorGridlines/>
        <c:numFmt formatCode="General" sourceLinked="1"/>
        <c:majorTickMark val="out"/>
        <c:minorTickMark val="none"/>
        <c:tickLblPos val="nextTo"/>
        <c:crossAx val="2114114136"/>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3" name="Rectangle 3"/>
          <p:cNvSpPr>
            <a:spLocks noGrp="1" noChangeArrowheads="1"/>
          </p:cNvSpPr>
          <p:nvPr>
            <p:ph type="dt" sz="quarter" idx="1"/>
          </p:nvPr>
        </p:nvSpPr>
        <p:spPr bwMode="auto">
          <a:xfrm>
            <a:off x="3883852" y="0"/>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r"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4" name="Rectangle 4"/>
          <p:cNvSpPr>
            <a:spLocks noGrp="1" noChangeArrowheads="1"/>
          </p:cNvSpPr>
          <p:nvPr>
            <p:ph type="ftr" sz="quarter" idx="2"/>
          </p:nvPr>
        </p:nvSpPr>
        <p:spPr bwMode="auto">
          <a:xfrm>
            <a:off x="0" y="9428242"/>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5" name="Rectangle 5"/>
          <p:cNvSpPr>
            <a:spLocks noGrp="1" noChangeArrowheads="1"/>
          </p:cNvSpPr>
          <p:nvPr>
            <p:ph type="sldNum" sz="quarter" idx="3"/>
          </p:nvPr>
        </p:nvSpPr>
        <p:spPr bwMode="auto">
          <a:xfrm>
            <a:off x="3883852" y="9428242"/>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r" defTabSz="448812" eaLnBrk="0" hangingPunct="0">
              <a:buClr>
                <a:srgbClr val="000000"/>
              </a:buClr>
              <a:buFont typeface="Times New Roman" pitchFamily="18" charset="0"/>
              <a:buNone/>
              <a:defRPr sz="1200" b="0">
                <a:solidFill>
                  <a:srgbClr val="000000"/>
                </a:solidFill>
                <a:cs typeface="+mn-cs"/>
              </a:defRPr>
            </a:lvl1pPr>
          </a:lstStyle>
          <a:p>
            <a:pPr>
              <a:defRPr/>
            </a:pPr>
            <a:fld id="{FBC47772-5D06-4145-9FA4-F4A2490D9035}" type="slidenum">
              <a:rPr lang="fr-FR" altLang="fr-FR"/>
              <a:pPr>
                <a:defRPr/>
              </a:pPr>
              <a:t>‹#›</a:t>
            </a:fld>
            <a:endParaRPr lang="fr-FR" altLang="fr-FR"/>
          </a:p>
        </p:txBody>
      </p:sp>
    </p:spTree>
    <p:extLst>
      <p:ext uri="{BB962C8B-B14F-4D97-AF65-F5344CB8AC3E}">
        <p14:creationId xmlns:p14="http://schemas.microsoft.com/office/powerpoint/2010/main" val="81597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6858000" cy="9926638"/>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0" name="AutoShape 2"/>
          <p:cNvSpPr>
            <a:spLocks noChangeArrowheads="1"/>
          </p:cNvSpPr>
          <p:nvPr/>
        </p:nvSpPr>
        <p:spPr bwMode="auto">
          <a:xfrm>
            <a:off x="1" y="0"/>
            <a:ext cx="6859602" cy="9928226"/>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1" name="Rectangle 3"/>
          <p:cNvSpPr>
            <a:spLocks noGrp="1" noChangeArrowheads="1"/>
          </p:cNvSpPr>
          <p:nvPr>
            <p:ph type="hdr"/>
          </p:nvPr>
        </p:nvSpPr>
        <p:spPr bwMode="auto">
          <a:xfrm>
            <a:off x="1" y="1"/>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2" name="Rectangle 4"/>
          <p:cNvSpPr>
            <a:spLocks noGrp="1" noChangeArrowheads="1"/>
          </p:cNvSpPr>
          <p:nvPr>
            <p:ph type="dt"/>
          </p:nvPr>
        </p:nvSpPr>
        <p:spPr bwMode="auto">
          <a:xfrm>
            <a:off x="3885453" y="1"/>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3" name="Rectangle 5"/>
          <p:cNvSpPr>
            <a:spLocks noGrp="1" noRot="1" noChangeAspect="1" noChangeArrowheads="1"/>
          </p:cNvSpPr>
          <p:nvPr>
            <p:ph type="sldImg"/>
          </p:nvPr>
        </p:nvSpPr>
        <p:spPr bwMode="auto">
          <a:xfrm>
            <a:off x="947738" y="746125"/>
            <a:ext cx="4960937"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p>
      <p:sp>
        <p:nvSpPr>
          <p:cNvPr id="2054" name="Rectangle 6"/>
          <p:cNvSpPr>
            <a:spLocks noGrp="1" noChangeArrowheads="1"/>
          </p:cNvSpPr>
          <p:nvPr>
            <p:ph type="body"/>
          </p:nvPr>
        </p:nvSpPr>
        <p:spPr bwMode="auto">
          <a:xfrm>
            <a:off x="914508" y="4715710"/>
            <a:ext cx="5025783" cy="4464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p>
            <a:pPr lvl="0"/>
            <a:endParaRPr lang="fr-FR" noProof="0" smtClean="0"/>
          </a:p>
        </p:txBody>
      </p:sp>
      <p:sp>
        <p:nvSpPr>
          <p:cNvPr id="2055" name="Rectangle 7"/>
          <p:cNvSpPr>
            <a:spLocks noGrp="1" noChangeArrowheads="1"/>
          </p:cNvSpPr>
          <p:nvPr>
            <p:ph type="ftr"/>
          </p:nvPr>
        </p:nvSpPr>
        <p:spPr bwMode="auto">
          <a:xfrm>
            <a:off x="1" y="9431418"/>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6" name="Rectangle 8"/>
          <p:cNvSpPr>
            <a:spLocks noGrp="1" noChangeArrowheads="1"/>
          </p:cNvSpPr>
          <p:nvPr>
            <p:ph type="sldNum"/>
          </p:nvPr>
        </p:nvSpPr>
        <p:spPr bwMode="auto">
          <a:xfrm>
            <a:off x="3885453" y="9431418"/>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cs typeface="+mn-cs"/>
              </a:defRPr>
            </a:lvl1pPr>
          </a:lstStyle>
          <a:p>
            <a:pPr>
              <a:defRPr/>
            </a:pPr>
            <a:fld id="{09D3B70C-CCF3-4328-B7CB-EE906C78FC75}" type="slidenum">
              <a:rPr lang="fr-FR" altLang="fr-FR"/>
              <a:pPr>
                <a:defRPr/>
              </a:pPr>
              <a:t>‹#›</a:t>
            </a:fld>
            <a:endParaRPr lang="fr-FR" altLang="fr-FR"/>
          </a:p>
        </p:txBody>
      </p:sp>
    </p:spTree>
    <p:extLst>
      <p:ext uri="{BB962C8B-B14F-4D97-AF65-F5344CB8AC3E}">
        <p14:creationId xmlns:p14="http://schemas.microsoft.com/office/powerpoint/2010/main" val="28329339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62370C44-867C-4D85-AD13-9B85BF8077BC}" type="slidenum">
              <a:rPr lang="fr-FR" altLang="fr-FR" sz="1200">
                <a:solidFill>
                  <a:srgbClr val="000000"/>
                </a:solidFill>
              </a:rPr>
              <a:pPr>
                <a:defRPr/>
              </a:pPr>
              <a:t>1</a:t>
            </a:fld>
            <a:endParaRPr lang="fr-FR" altLang="fr-FR" sz="1200">
              <a:solidFill>
                <a:srgbClr val="000000"/>
              </a:solidFill>
            </a:endParaRPr>
          </a:p>
        </p:txBody>
      </p:sp>
      <p:sp>
        <p:nvSpPr>
          <p:cNvPr id="39937"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Rot="1" noChangeAspect="1" noChangeArrowheads="1" noTextEdit="1"/>
          </p:cNvSpPr>
          <p:nvPr>
            <p:ph type="sldImg"/>
          </p:nvPr>
        </p:nvSpPr>
        <p:spPr/>
      </p:sp>
      <p:sp>
        <p:nvSpPr>
          <p:cNvPr id="214019" name="Rectangle 1027"/>
          <p:cNvSpPr>
            <a:spLocks noGrp="1" noChangeArrowheads="1"/>
          </p:cNvSpPr>
          <p:nvPr>
            <p:ph type="body" idx="1"/>
          </p:nvPr>
        </p:nvSpPr>
        <p:spPr>
          <a:noFill/>
        </p:spPr>
        <p:txBody>
          <a:bodyPr/>
          <a:lstStyle/>
          <a:p>
            <a:endParaRPr lang="fr-FR"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D95CA44C-BF7A-4FC6-8BC7-CE7A8234791E}" type="slidenum">
              <a:rPr lang="fr-FR" altLang="fr-FR" sz="1200">
                <a:solidFill>
                  <a:srgbClr val="000000"/>
                </a:solidFill>
              </a:rPr>
              <a:pPr>
                <a:defRPr/>
              </a:pPr>
              <a:t>15</a:t>
            </a:fld>
            <a:endParaRPr lang="fr-FR" altLang="fr-FR" sz="1200">
              <a:solidFill>
                <a:srgbClr val="000000"/>
              </a:solidFill>
            </a:endParaRPr>
          </a:p>
        </p:txBody>
      </p:sp>
      <p:sp>
        <p:nvSpPr>
          <p:cNvPr id="5632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2"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F7FF752-230D-42D0-A36A-D9BA8B728DCF}" type="slidenum">
              <a:rPr lang="fr-FR" altLang="fr-FR" sz="1200">
                <a:solidFill>
                  <a:srgbClr val="000000"/>
                </a:solidFill>
              </a:rPr>
              <a:pPr>
                <a:defRPr/>
              </a:pPr>
              <a:t>17</a:t>
            </a:fld>
            <a:endParaRPr lang="fr-FR" altLang="fr-FR" sz="1200">
              <a:solidFill>
                <a:srgbClr val="000000"/>
              </a:solidFill>
            </a:endParaRPr>
          </a:p>
        </p:txBody>
      </p:sp>
      <p:sp>
        <p:nvSpPr>
          <p:cNvPr id="5836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8370"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316935" y="10155778"/>
            <a:ext cx="3309798" cy="534153"/>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2762F0C0-DCD1-41DF-9FB8-BBB1EC8AE086}" type="slidenum">
              <a:rPr kumimoji="0" lang="fr-FR" sz="1400" b="0" i="0" u="none" strike="noStrike" kern="1200" cap="none" spc="0" normalizeH="0" baseline="0" noProof="0" smtClean="0">
                <a:ln>
                  <a:noFill/>
                </a:ln>
                <a:solidFill>
                  <a:srgbClr val="000000"/>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18</a:t>
            </a:fld>
            <a:endParaRPr kumimoji="0" lang="fr-FR" sz="1400" b="0" i="0" u="none" strike="noStrike" kern="1200" cap="none" spc="0" normalizeH="0" baseline="0" noProof="0" smtClean="0">
              <a:ln>
                <a:noFill/>
              </a:ln>
              <a:solidFill>
                <a:srgbClr val="000000"/>
              </a:solidFill>
              <a:effectLst/>
              <a:uLnTx/>
              <a:uFillTx/>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1139825" y="812800"/>
            <a:ext cx="5345113" cy="4008438"/>
          </a:xfrm>
          <a:solidFill>
            <a:srgbClr val="5B9BD5"/>
          </a:solidFill>
          <a:ln w="25402">
            <a:solidFill>
              <a:srgbClr val="41719C"/>
            </a:solidFill>
            <a:prstDash val="solid"/>
          </a:ln>
        </p:spPr>
      </p:sp>
      <p:sp>
        <p:nvSpPr>
          <p:cNvPr id="4" name="Espace réservé des notes 2"/>
          <p:cNvSpPr txBox="1">
            <a:spLocks noGrp="1"/>
          </p:cNvSpPr>
          <p:nvPr>
            <p:ph type="body" sz="quarter" idx="1"/>
          </p:nvPr>
        </p:nvSpPr>
        <p:spPr>
          <a:xfrm>
            <a:off x="762707" y="5077711"/>
            <a:ext cx="6101309" cy="279200"/>
          </a:xfrm>
        </p:spPr>
        <p:txBody>
          <a:bodyPr>
            <a:spAutoFit/>
          </a:bodyPr>
          <a:lstStyle/>
          <a:p>
            <a:endParaRPr lang="fr-FR"/>
          </a:p>
        </p:txBody>
      </p:sp>
    </p:spTree>
    <p:extLst>
      <p:ext uri="{BB962C8B-B14F-4D97-AF65-F5344CB8AC3E}">
        <p14:creationId xmlns:p14="http://schemas.microsoft.com/office/powerpoint/2010/main" val="408257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20</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75FB08C-57AF-4501-A37E-1985C3D65262}" type="slidenum">
              <a:rPr lang="fr-FR" altLang="fr-FR" sz="1200">
                <a:solidFill>
                  <a:srgbClr val="000000"/>
                </a:solidFill>
              </a:rPr>
              <a:pPr>
                <a:defRPr/>
              </a:pPr>
              <a:t>21</a:t>
            </a:fld>
            <a:endParaRPr lang="fr-FR" altLang="fr-FR" sz="1200">
              <a:solidFill>
                <a:srgbClr val="000000"/>
              </a:solidFill>
            </a:endParaRPr>
          </a:p>
        </p:txBody>
      </p:sp>
      <p:sp>
        <p:nvSpPr>
          <p:cNvPr id="62465"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0B7007F-6DF5-48A2-9EEA-C01C3667D306}" type="slidenum">
              <a:rPr lang="fr-FR" altLang="fr-FR" sz="1200">
                <a:solidFill>
                  <a:srgbClr val="000000"/>
                </a:solidFill>
              </a:rPr>
              <a:pPr>
                <a:defRPr/>
              </a:pPr>
              <a:t>22</a:t>
            </a:fld>
            <a:endParaRPr lang="fr-FR" altLang="fr-FR" sz="1200">
              <a:solidFill>
                <a:srgbClr val="000000"/>
              </a:solidFill>
            </a:endParaRPr>
          </a:p>
        </p:txBody>
      </p:sp>
      <p:sp>
        <p:nvSpPr>
          <p:cNvPr id="6348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0"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25</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26</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47738"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extLst>
      <p:ext uri="{BB962C8B-B14F-4D97-AF65-F5344CB8AC3E}">
        <p14:creationId xmlns:p14="http://schemas.microsoft.com/office/powerpoint/2010/main" val="392238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4A6DCC45-CBD0-3E43-B272-9317A03CBC8A}" type="slidenum">
              <a:rPr lang="fr-FR" smtClean="0">
                <a:latin typeface="Calibri" charset="0"/>
                <a:ea typeface="Microsoft YaHei" charset="0"/>
              </a:rPr>
              <a:pPr>
                <a:defRPr/>
              </a:pPr>
              <a:t>27</a:t>
            </a:fld>
            <a:endParaRPr lang="fr-FR" smtClean="0">
              <a:latin typeface="Calibri" charset="0"/>
              <a:ea typeface="Microsoft YaHei" charset="0"/>
            </a:endParaRPr>
          </a:p>
        </p:txBody>
      </p:sp>
      <p:sp>
        <p:nvSpPr>
          <p:cNvPr id="16387"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324506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2349DD49-0817-44F7-B9FB-A3FBAC2DA67E}" type="slidenum">
              <a:rPr lang="fr-FR" altLang="fr-FR" sz="1200">
                <a:solidFill>
                  <a:srgbClr val="000000"/>
                </a:solidFill>
              </a:rPr>
              <a:pPr>
                <a:defRPr/>
              </a:pPr>
              <a:t>2</a:t>
            </a:fld>
            <a:endParaRPr lang="fr-FR" altLang="fr-FR" sz="1200">
              <a:solidFill>
                <a:srgbClr val="000000"/>
              </a:solidFill>
            </a:endParaRPr>
          </a:p>
        </p:txBody>
      </p:sp>
      <p:sp>
        <p:nvSpPr>
          <p:cNvPr id="409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2345E392-2236-F54D-8CAE-C9FFB13DB577}" type="slidenum">
              <a:rPr lang="fr-FR" smtClean="0">
                <a:latin typeface="Calibri" charset="0"/>
                <a:ea typeface="Microsoft YaHei" charset="0"/>
              </a:rPr>
              <a:pPr>
                <a:defRPr/>
              </a:pPr>
              <a:t>28</a:t>
            </a:fld>
            <a:endParaRPr lang="fr-FR" smtClean="0">
              <a:latin typeface="Calibri" charset="0"/>
              <a:ea typeface="Microsoft YaHei" charset="0"/>
            </a:endParaRPr>
          </a:p>
        </p:txBody>
      </p:sp>
      <p:sp>
        <p:nvSpPr>
          <p:cNvPr id="18435"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3846177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621FDB5B-E813-6344-8AB1-03D7715B3ECA}" type="slidenum">
              <a:rPr lang="fr-FR" smtClean="0">
                <a:latin typeface="Calibri" charset="0"/>
                <a:ea typeface="Microsoft YaHei" charset="0"/>
              </a:rPr>
              <a:pPr>
                <a:defRPr/>
              </a:pPr>
              <a:t>29</a:t>
            </a:fld>
            <a:endParaRPr lang="fr-FR" smtClean="0">
              <a:latin typeface="Calibri" charset="0"/>
              <a:ea typeface="Microsoft YaHei" charset="0"/>
            </a:endParaRPr>
          </a:p>
        </p:txBody>
      </p:sp>
      <p:sp>
        <p:nvSpPr>
          <p:cNvPr id="20483"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66119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7E8BB3F4-1959-DF44-89A5-E520FF38D754}" type="slidenum">
              <a:rPr lang="fr-FR" smtClean="0">
                <a:latin typeface="Calibri" charset="0"/>
                <a:ea typeface="Microsoft YaHei" charset="0"/>
              </a:rPr>
              <a:pPr>
                <a:defRPr/>
              </a:pPr>
              <a:t>30</a:t>
            </a:fld>
            <a:endParaRPr lang="fr-FR" smtClean="0">
              <a:latin typeface="Calibri" charset="0"/>
              <a:ea typeface="Microsoft YaHei" charset="0"/>
            </a:endParaRPr>
          </a:p>
        </p:txBody>
      </p:sp>
      <p:sp>
        <p:nvSpPr>
          <p:cNvPr id="22531"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661505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35</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47738"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40</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47738"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316935" y="10155778"/>
            <a:ext cx="3309798" cy="534153"/>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2B8DDD63-B151-4AEE-BB47-282D9C511A03}" type="slidenum">
              <a:rPr kumimoji="0" lang="fr-FR" sz="1400" b="0" i="0" u="none" strike="noStrike" kern="1200" cap="none" spc="0" normalizeH="0" baseline="0" noProof="0" smtClean="0">
                <a:ln>
                  <a:noFill/>
                </a:ln>
                <a:solidFill>
                  <a:srgbClr val="000000"/>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41</a:t>
            </a:fld>
            <a:endParaRPr kumimoji="0" lang="fr-FR" sz="1400" b="0" i="0" u="none" strike="noStrike" kern="1200" cap="none" spc="0" normalizeH="0" baseline="0" noProof="0" smtClean="0">
              <a:ln>
                <a:noFill/>
              </a:ln>
              <a:solidFill>
                <a:srgbClr val="000000"/>
              </a:solidFill>
              <a:effectLst/>
              <a:uLnTx/>
              <a:uFillTx/>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1139825" y="812800"/>
            <a:ext cx="5345113" cy="4008438"/>
          </a:xfrm>
          <a:solidFill>
            <a:srgbClr val="5B9BD5"/>
          </a:solidFill>
          <a:ln w="25402">
            <a:solidFill>
              <a:srgbClr val="41719C"/>
            </a:solidFill>
            <a:prstDash val="solid"/>
          </a:ln>
        </p:spPr>
      </p:sp>
      <p:sp>
        <p:nvSpPr>
          <p:cNvPr id="4" name="Espace réservé des notes 2"/>
          <p:cNvSpPr txBox="1">
            <a:spLocks noGrp="1"/>
          </p:cNvSpPr>
          <p:nvPr>
            <p:ph type="body" sz="quarter" idx="1"/>
          </p:nvPr>
        </p:nvSpPr>
        <p:spPr>
          <a:xfrm>
            <a:off x="762707" y="5077711"/>
            <a:ext cx="6101309" cy="279200"/>
          </a:xfrm>
        </p:spPr>
        <p:txBody>
          <a:bodyPr>
            <a:spAutoFit/>
          </a:bodyPr>
          <a:lstStyle/>
          <a:p>
            <a:endParaRPr lang="fr-FR"/>
          </a:p>
        </p:txBody>
      </p:sp>
    </p:spTree>
    <p:extLst>
      <p:ext uri="{BB962C8B-B14F-4D97-AF65-F5344CB8AC3E}">
        <p14:creationId xmlns:p14="http://schemas.microsoft.com/office/powerpoint/2010/main" val="3641859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42</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47738"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1pPr>
            <a:lvl2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2pPr>
            <a:lvl3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3pPr>
            <a:lvl4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4pPr>
            <a:lvl5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5pPr>
            <a:lvl6pPr marL="243488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6pPr>
            <a:lvl7pPr marL="2877594"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7pPr>
            <a:lvl8pPr marL="3320301"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8pPr>
            <a:lvl9pPr marL="376300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9pPr>
          </a:lstStyle>
          <a:p>
            <a:pPr>
              <a:defRPr/>
            </a:pPr>
            <a:fld id="{6B06AB73-2446-43CB-AE0D-72C31EC04993}" type="slidenum">
              <a:rPr lang="fr-FR" altLang="fr-FR" sz="1200">
                <a:solidFill>
                  <a:srgbClr val="000000"/>
                </a:solidFill>
              </a:rPr>
              <a:pPr>
                <a:defRPr/>
              </a:pPr>
              <a:t>43</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46150" y="744538"/>
            <a:ext cx="4965700" cy="37242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13991" y="4716193"/>
            <a:ext cx="5031552" cy="446675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782" tIns="45891" rIns="91782" bIns="45891"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1pPr>
            <a:lvl2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2pPr>
            <a:lvl3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3pPr>
            <a:lvl4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4pPr>
            <a:lvl5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5pPr>
            <a:lvl6pPr marL="243488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6pPr>
            <a:lvl7pPr marL="2877594"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7pPr>
            <a:lvl8pPr marL="3320301"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8pPr>
            <a:lvl9pPr marL="376300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9pPr>
          </a:lstStyle>
          <a:p>
            <a:pPr>
              <a:defRPr/>
            </a:pPr>
            <a:fld id="{878F1183-A9EA-4B6B-A46A-2053C557B599}" type="slidenum">
              <a:rPr lang="fr-FR" altLang="fr-FR" sz="1200">
                <a:solidFill>
                  <a:srgbClr val="000000"/>
                </a:solidFill>
              </a:rPr>
              <a:pPr>
                <a:defRPr/>
              </a:pPr>
              <a:t>44</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46150" y="744538"/>
            <a:ext cx="4965700" cy="37242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13991" y="4716193"/>
            <a:ext cx="5031552" cy="446675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782" tIns="45891" rIns="91782" bIns="45891"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1pPr>
            <a:lvl2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2pPr>
            <a:lvl3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3pPr>
            <a:lvl4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4pPr>
            <a:lvl5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5pPr>
            <a:lvl6pPr marL="243488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6pPr>
            <a:lvl7pPr marL="2877594"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7pPr>
            <a:lvl8pPr marL="3320301"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8pPr>
            <a:lvl9pPr marL="376300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9pPr>
          </a:lstStyle>
          <a:p>
            <a:pPr>
              <a:defRPr/>
            </a:pPr>
            <a:fld id="{85483FAA-C661-4B77-A40B-CB8214D870C5}" type="slidenum">
              <a:rPr lang="fr-FR" altLang="fr-FR" sz="1200">
                <a:solidFill>
                  <a:srgbClr val="000000"/>
                </a:solidFill>
              </a:rPr>
              <a:pPr>
                <a:defRPr/>
              </a:pPr>
              <a:t>45</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46150" y="744538"/>
            <a:ext cx="4965700" cy="37242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13991" y="4716193"/>
            <a:ext cx="5031552" cy="446675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782" tIns="45891" rIns="91782" bIns="45891"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ctr" hangingPunct="1">
              <a:defRPr/>
            </a:pPr>
            <a:r>
              <a:rPr lang="fr-FR" dirty="0" smtClean="0"/>
              <a:t>Expertise (1) appui ponctuel spécialisé sur des questions collectives ou sur des questions individuelles particulières pour lesquelles les acteurs qui assurent le suivi de la personne sollicitent une expertise plus poussée faisant appel à des compétences et des outils plus spécialisés </a:t>
            </a:r>
          </a:p>
          <a:p>
            <a:pPr eaLnBrk="1" fontAlgn="ctr" hangingPunct="1">
              <a:defRPr/>
            </a:pPr>
            <a:r>
              <a:rPr lang="fr-FR" dirty="0" smtClean="0"/>
              <a:t>* Quelques exemples : Aide à la création, extension d'établissement, d'associations, participation à un projet de réorganisation spatiale, aide à la rédaction d'un projet d'établissement (public TED), aide à la révision du projet individuel devant des cas complexes ou sujets à discussion,  des comportements problèmes, ou des situations conflictuelles, observations en classe, etc. </a:t>
            </a:r>
          </a:p>
          <a:p>
            <a:pPr>
              <a:defRPr/>
            </a:pPr>
            <a:endParaRPr lang="fr-FR" dirty="0"/>
          </a:p>
        </p:txBody>
      </p:sp>
      <p:sp>
        <p:nvSpPr>
          <p:cNvPr id="4" name="Espace réservé du numéro de diapositive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210FBD35-8ECB-4965-8A10-3328DDA1B69A}" type="slidenum">
              <a:rPr lang="fr-FR" altLang="fr-FR" smtClean="0"/>
              <a:pPr>
                <a:defRPr/>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1pPr>
            <a:lvl2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2pPr>
            <a:lvl3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3pPr>
            <a:lvl4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4pPr>
            <a:lvl5pPr defTabSz="450393">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5pPr>
            <a:lvl6pPr marL="243488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6pPr>
            <a:lvl7pPr marL="2877594"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7pPr>
            <a:lvl8pPr marL="3320301"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8pPr>
            <a:lvl9pPr marL="3763007" indent="-221353" defTabSz="450393" eaLnBrk="0" fontAlgn="base" hangingPunct="0">
              <a:spcBef>
                <a:spcPct val="0"/>
              </a:spcBef>
              <a:spcAft>
                <a:spcPct val="0"/>
              </a:spcAft>
              <a:buClr>
                <a:srgbClr val="000000"/>
              </a:buClr>
              <a:buSzPct val="100000"/>
              <a:buFont typeface="Times New Roman" pitchFamily="18" charset="0"/>
              <a:tabLst>
                <a:tab pos="0" algn="l"/>
                <a:tab pos="448855" algn="l"/>
                <a:tab pos="900785" algn="l"/>
                <a:tab pos="1351178" algn="l"/>
                <a:tab pos="1801571" algn="l"/>
                <a:tab pos="2253500" algn="l"/>
                <a:tab pos="2703894" algn="l"/>
                <a:tab pos="3154286" algn="l"/>
                <a:tab pos="3606215" algn="l"/>
                <a:tab pos="4056609" algn="l"/>
                <a:tab pos="4508538" algn="l"/>
                <a:tab pos="4958931" algn="l"/>
                <a:tab pos="5409324" algn="l"/>
                <a:tab pos="5861254" algn="l"/>
                <a:tab pos="6311646" algn="l"/>
                <a:tab pos="6762039" algn="l"/>
                <a:tab pos="7213969" algn="l"/>
                <a:tab pos="7664361" algn="l"/>
                <a:tab pos="8114754" algn="l"/>
                <a:tab pos="8566684" algn="l"/>
                <a:tab pos="9017076" algn="l"/>
              </a:tabLst>
              <a:defRPr sz="2300">
                <a:solidFill>
                  <a:schemeClr val="bg1"/>
                </a:solidFill>
                <a:latin typeface="Arial" pitchFamily="34" charset="0"/>
                <a:ea typeface="MS PGothic" pitchFamily="34" charset="-128"/>
              </a:defRPr>
            </a:lvl9pPr>
          </a:lstStyle>
          <a:p>
            <a:pPr>
              <a:defRPr/>
            </a:pPr>
            <a:fld id="{D167AF9A-0106-4450-8528-E20BC17D6424}" type="slidenum">
              <a:rPr lang="fr-FR" altLang="fr-FR" sz="1200">
                <a:solidFill>
                  <a:srgbClr val="000000"/>
                </a:solidFill>
              </a:rPr>
              <a:pPr>
                <a:defRPr/>
              </a:pPr>
              <a:t>46</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46150" y="744538"/>
            <a:ext cx="4965700" cy="37242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13991" y="4716193"/>
            <a:ext cx="5031552" cy="446675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782" tIns="45891" rIns="91782" bIns="45891"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8C604AA-6D54-430A-BAF2-B935A4081D18}" type="slidenum">
              <a:rPr lang="fr-FR" altLang="fr-FR" sz="1200">
                <a:solidFill>
                  <a:srgbClr val="000000"/>
                </a:solidFill>
              </a:rPr>
              <a:pPr>
                <a:defRPr/>
              </a:pPr>
              <a:t>4</a:t>
            </a:fld>
            <a:endParaRPr lang="fr-FR" altLang="fr-FR" sz="1200">
              <a:solidFill>
                <a:srgbClr val="000000"/>
              </a:solidFill>
            </a:endParaRPr>
          </a:p>
        </p:txBody>
      </p:sp>
      <p:sp>
        <p:nvSpPr>
          <p:cNvPr id="4300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6</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pitchFamily="34" charset="0"/>
              </a:rPr>
              <a:t>Enfants:     adultes67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E4416EC-B669-4335-909D-4132802E2522}" type="slidenum">
              <a:rPr lang="fr-FR" altLang="fr-FR" sz="1200">
                <a:solidFill>
                  <a:srgbClr val="000000"/>
                </a:solidFill>
              </a:rPr>
              <a:pPr>
                <a:defRPr/>
              </a:pPr>
              <a:t>7</a:t>
            </a:fld>
            <a:endParaRPr lang="fr-FR" altLang="fr-FR" sz="1200">
              <a:solidFill>
                <a:srgbClr val="000000"/>
              </a:solidFill>
            </a:endParaRPr>
          </a:p>
        </p:txBody>
      </p:sp>
      <p:sp>
        <p:nvSpPr>
          <p:cNvPr id="4608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7BC180-64DE-4366-A729-D28A01A4F11A}" type="slidenum">
              <a:rPr lang="fr-FR" altLang="fr-FR" sz="1200">
                <a:solidFill>
                  <a:srgbClr val="000000"/>
                </a:solidFill>
              </a:rPr>
              <a:pPr>
                <a:defRPr/>
              </a:pPr>
              <a:t>9</a:t>
            </a:fld>
            <a:endParaRPr lang="fr-FR" altLang="fr-FR" sz="1200">
              <a:solidFill>
                <a:srgbClr val="000000"/>
              </a:solidFill>
            </a:endParaRPr>
          </a:p>
        </p:txBody>
      </p:sp>
      <p:sp>
        <p:nvSpPr>
          <p:cNvPr id="4812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85480" y="4715710"/>
            <a:ext cx="5488643"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BAB2AA0A-DA9B-4F5D-B96A-AD1F012ECFD2}" type="slidenum">
              <a:rPr lang="fr-FR" altLang="fr-FR" sz="1200">
                <a:solidFill>
                  <a:srgbClr val="000000"/>
                </a:solidFill>
              </a:rPr>
              <a:pPr>
                <a:defRPr/>
              </a:pPr>
              <a:t>10</a:t>
            </a:fld>
            <a:endParaRPr lang="fr-FR" altLang="fr-FR" sz="1200">
              <a:solidFill>
                <a:srgbClr val="000000"/>
              </a:solidFill>
            </a:endParaRPr>
          </a:p>
        </p:txBody>
      </p:sp>
      <p:sp>
        <p:nvSpPr>
          <p:cNvPr id="49153"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59F1C682-3007-4E9C-840B-C183DD824F6A}" type="slidenum">
              <a:rPr lang="fr-FR" altLang="fr-FR" sz="1200">
                <a:solidFill>
                  <a:srgbClr val="000000"/>
                </a:solidFill>
              </a:rPr>
              <a:pPr>
                <a:defRPr/>
              </a:pPr>
              <a:t>13</a:t>
            </a:fld>
            <a:endParaRPr lang="fr-FR" altLang="fr-FR" sz="1200">
              <a:solidFill>
                <a:srgbClr val="000000"/>
              </a:solidFill>
            </a:endParaRPr>
          </a:p>
        </p:txBody>
      </p:sp>
      <p:sp>
        <p:nvSpPr>
          <p:cNvPr id="52225"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0C583F7-E89C-491B-B1F2-D02E8327FFC1}" type="slidenum">
              <a:rPr lang="fr-FR" altLang="fr-FR"/>
              <a:pPr>
                <a:defRP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768E7DD-FDDA-4819-9E96-3C6CC7DA3979}"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3513" y="609600"/>
            <a:ext cx="1941512" cy="54832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609600"/>
            <a:ext cx="5675313" cy="5483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E801EB8-CA6E-4AA9-801E-BB6F7B7C1848}" type="slidenum">
              <a:rPr lang="fr-FR" altLang="fr-FR"/>
              <a:pPr>
                <a:defRPr/>
              </a:pPr>
              <a:t>‹#›</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30B92CC-BD70-438F-ABCE-CB85CF5F89C3}" type="slidenum">
              <a:rPr lang="fr-FR" altLang="fr-FR"/>
              <a:pPr>
                <a:defRPr/>
              </a:pPr>
              <a:t>‹#›</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9176A2-1099-452E-8602-644FD85F5E96}" type="slidenum">
              <a:rPr lang="fr-FR" altLang="fr-FR"/>
              <a:pPr>
                <a:defRPr/>
              </a:pPr>
              <a:t>‹#›</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981200"/>
            <a:ext cx="3808412" cy="19796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6613" y="4113213"/>
            <a:ext cx="3808412" cy="19796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3"/>
          <p:cNvSpPr>
            <a:spLocks noGrp="1" noChangeArrowheads="1"/>
          </p:cNvSpPr>
          <p:nvPr>
            <p:ph type="dt" idx="10"/>
          </p:nvPr>
        </p:nvSpPr>
        <p:spPr>
          <a:ln/>
        </p:spPr>
        <p:txBody>
          <a:bodyPr/>
          <a:lstStyle>
            <a:lvl1pPr>
              <a:defRPr/>
            </a:lvl1pPr>
          </a:lstStyle>
          <a:p>
            <a:pPr>
              <a:defRPr/>
            </a:pPr>
            <a:endParaRPr lang="fr-FR"/>
          </a:p>
        </p:txBody>
      </p:sp>
      <p:sp>
        <p:nvSpPr>
          <p:cNvPr id="7" name="Rectangle 4"/>
          <p:cNvSpPr>
            <a:spLocks noGrp="1" noChangeArrowheads="1"/>
          </p:cNvSpPr>
          <p:nvPr>
            <p:ph type="ftr" idx="11"/>
          </p:nvPr>
        </p:nvSpPr>
        <p:spPr>
          <a:ln/>
        </p:spPr>
        <p:txBody>
          <a:bodyPr/>
          <a:lstStyle>
            <a:lvl1pPr>
              <a:defRPr/>
            </a:lvl1pPr>
          </a:lstStyle>
          <a:p>
            <a:pPr>
              <a:defRPr/>
            </a:pPr>
            <a:endParaRPr lang="fr-FR"/>
          </a:p>
        </p:txBody>
      </p:sp>
      <p:sp>
        <p:nvSpPr>
          <p:cNvPr id="8" name="Rectangle 5"/>
          <p:cNvSpPr>
            <a:spLocks noGrp="1" noChangeArrowheads="1"/>
          </p:cNvSpPr>
          <p:nvPr>
            <p:ph type="sldNum" idx="12"/>
          </p:nvPr>
        </p:nvSpPr>
        <p:spPr>
          <a:ln/>
        </p:spPr>
        <p:txBody>
          <a:bodyPr/>
          <a:lstStyle>
            <a:lvl1pPr>
              <a:defRPr/>
            </a:lvl1pPr>
          </a:lstStyle>
          <a:p>
            <a:pPr>
              <a:defRPr/>
            </a:pPr>
            <a:fld id="{CD35611C-4B1D-454E-88EC-74292CFCA509}" type="slidenum">
              <a:rPr lang="fr-FR" altLang="fr-FR"/>
              <a:pPr>
                <a:defRPr/>
              </a:pPr>
              <a:t>‹#›</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80ED58B1-54D9-4063-91B0-2330100C9B46}" type="slidenum">
              <a:rPr lang="fr-FR" altLang="fr-FR"/>
              <a:pPr>
                <a:defRPr/>
              </a:pPr>
              <a:t>‹#›</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4646613" y="1981200"/>
            <a:ext cx="3808412" cy="4111625"/>
          </a:xfrm>
        </p:spPr>
        <p:txBody>
          <a:bodyPr/>
          <a:lstStyle/>
          <a:p>
            <a:endParaRPr lang="fr-FR"/>
          </a:p>
        </p:txBody>
      </p:sp>
      <p:sp>
        <p:nvSpPr>
          <p:cNvPr id="5" name="Espace réservé de la date 4"/>
          <p:cNvSpPr>
            <a:spLocks noGrp="1"/>
          </p:cNvSpPr>
          <p:nvPr>
            <p:ph type="dt" idx="10"/>
          </p:nvPr>
        </p:nvSpPr>
        <p:spPr>
          <a:xfrm>
            <a:off x="685800" y="6248400"/>
            <a:ext cx="1901825" cy="454025"/>
          </a:xfr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0" y="6248400"/>
            <a:ext cx="2892425" cy="454025"/>
          </a:xfr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0" y="6248400"/>
            <a:ext cx="1901825" cy="454025"/>
          </a:xfrm>
        </p:spPr>
        <p:txBody>
          <a:bodyPr/>
          <a:lstStyle>
            <a:lvl1pPr>
              <a:defRPr smtClean="0"/>
            </a:lvl1pPr>
          </a:lstStyle>
          <a:p>
            <a:pPr>
              <a:defRPr/>
            </a:pPr>
            <a:fld id="{3B6EC6DD-D121-433D-BD28-820FC61F245B}" type="slidenum">
              <a:rPr lang="fr-FR" altLang="fr-FR"/>
              <a:pPr>
                <a:defRPr/>
              </a:pPr>
              <a:t>‹#›</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968036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EB33128-48AB-45D0-9D00-CCB2F16526F8}"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C1D34414-DEAA-40DE-ADE2-27DB752080C2}"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BB5F93C-7933-4A11-8AA2-35B16B4618BA}"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6B551C00-380A-48B0-A18D-C82F00044EC9}" type="slidenum">
              <a:rPr lang="fr-FR" altLang="fr-FR"/>
              <a:pPr>
                <a:defRPr/>
              </a:pPr>
              <a:t>‹#›</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7CF2021B-CCE3-4C90-A290-54A2DFC2B31D}"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E7A68196-EC8F-4614-919B-68EBE2D64F85}"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2A29BC63-9123-49F7-9EC8-7D4595196942}"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1974A4D-3DA9-48BF-8920-174C906564E1}"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cs typeface="+mn-cs"/>
              </a:defRPr>
            </a:lvl1pPr>
          </a:lstStyle>
          <a:p>
            <a:pPr>
              <a:defRPr/>
            </a:pPr>
            <a:fld id="{D89E3CBB-CA14-405E-9FE3-21963EB7FA2E}" type="slidenum">
              <a:rPr lang="fr-FR" altLang="fr-FR"/>
              <a:pPr>
                <a:defRPr/>
              </a:pPr>
              <a:t>‹#›</a:t>
            </a:fld>
            <a:endParaRPr lang="fr-FR" altLang="fr-FR"/>
          </a:p>
        </p:txBody>
      </p:sp>
      <p:pic>
        <p:nvPicPr>
          <p:cNvPr id="1030" name="Picture 6"/>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 name="Picture 7"/>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 name="Picture 8"/>
          <p:cNvPicPr>
            <a:picLocks noChangeAspect="1" noChangeArrowheads="1"/>
          </p:cNvPicPr>
          <p:nvPr/>
        </p:nvPicPr>
        <p:blipFill>
          <a:blip r:embed="rId20"/>
          <a:srcRect b="46033"/>
          <a:stretch>
            <a:fillRect/>
          </a:stretch>
        </p:blipFill>
        <p:spPr bwMode="auto">
          <a:xfrm>
            <a:off x="0" y="5338763"/>
            <a:ext cx="9144000" cy="1519237"/>
          </a:xfrm>
          <a:prstGeom prst="rect">
            <a:avLst/>
          </a:prstGeom>
          <a:noFill/>
          <a:ln>
            <a:noFill/>
          </a:ln>
          <a:effectLst/>
          <a:extLst>
            <a:ext uri="{909E8E84-426E-40dd-AFC4-6F175D3DCCD1}">
              <a14:hiddenFill xmlns:a14="http://schemas.microsoft.com/office/drawing/2010/main">
                <a:blipFill dpi="0" rotWithShape="0">
                  <a:blip/>
                  <a:srcRect b="4603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 id="2147483665" r:id="rId17"/>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15.emf"/><Relationship Id="rId6" Type="http://schemas.openxmlformats.org/officeDocument/2006/relationships/oleObject" Target="../embeddings/oleObject9.bin"/><Relationship Id="rId7"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0.bin"/><Relationship Id="rId5" Type="http://schemas.openxmlformats.org/officeDocument/2006/relationships/image" Target="../media/image17.emf"/><Relationship Id="rId6" Type="http://schemas.openxmlformats.org/officeDocument/2006/relationships/oleObject" Target="../embeddings/oleObject11.bin"/><Relationship Id="rId7" Type="http://schemas.openxmlformats.org/officeDocument/2006/relationships/image" Target="../media/image1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2.bin"/><Relationship Id="rId5" Type="http://schemas.openxmlformats.org/officeDocument/2006/relationships/oleObject" Target="../embeddings/Feuille_Microsoft_Excel_97_-_20041.xls"/><Relationship Id="rId6"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3.bin"/><Relationship Id="rId5" Type="http://schemas.openxmlformats.org/officeDocument/2006/relationships/oleObject" Target="../embeddings/Feuille_Microsoft_Excel_97_-_20042.xls"/><Relationship Id="rId6"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emf"/><Relationship Id="rId5" Type="http://schemas.openxmlformats.org/officeDocument/2006/relationships/oleObject" Target="../embeddings/oleObject4.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47813" y="2130425"/>
            <a:ext cx="69103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smtClean="0"/>
              <a:t>           </a:t>
            </a:r>
            <a:br>
              <a:rPr lang="fr-FR" altLang="fr-FR" sz="3200" b="1" dirty="0" smtClean="0"/>
            </a:br>
            <a:r>
              <a:rPr lang="fr-FR" altLang="fr-FR" sz="3200" b="1" dirty="0" smtClean="0"/>
              <a:t>BILAN ANNUEL 2019 Centre de Ressources Autisme </a:t>
            </a:r>
            <a:br>
              <a:rPr lang="fr-FR" altLang="fr-FR" sz="3200" b="1" dirty="0" smtClean="0"/>
            </a:br>
            <a:r>
              <a:rPr lang="fr-FR" altLang="fr-FR" sz="3200" b="1" dirty="0" smtClean="0"/>
              <a:t> Région ALSACE</a:t>
            </a:r>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p:txBody>
      </p:sp>
      <p:pic>
        <p:nvPicPr>
          <p:cNvPr id="3075" name="Picture 3"/>
          <p:cNvPicPr>
            <a:picLocks noChangeAspect="1" noChangeArrowheads="1"/>
          </p:cNvPicPr>
          <p:nvPr/>
        </p:nvPicPr>
        <p:blipFill>
          <a:blip r:embed="rId3"/>
          <a:srcRect/>
          <a:stretch>
            <a:fillRect/>
          </a:stretch>
        </p:blipFill>
        <p:spPr bwMode="auto">
          <a:xfrm>
            <a:off x="4067175" y="4572000"/>
            <a:ext cx="1081088"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4"/>
          <a:srcRect/>
          <a:stretch>
            <a:fillRect/>
          </a:stretch>
        </p:blipFill>
        <p:spPr bwMode="auto">
          <a:xfrm>
            <a:off x="6659563" y="4437063"/>
            <a:ext cx="12557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srcRect/>
          <a:stretch>
            <a:fillRect/>
          </a:stretch>
        </p:blipFill>
        <p:spPr bwMode="auto">
          <a:xfrm>
            <a:off x="1146175" y="4591050"/>
            <a:ext cx="15843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srcRect/>
          <a:stretch>
            <a:fillRect/>
          </a:stretch>
        </p:blipFill>
        <p:spPr bwMode="auto">
          <a:xfrm>
            <a:off x="95250" y="398463"/>
            <a:ext cx="2963863"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304800"/>
            <a:ext cx="7772400" cy="10668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smtClean="0"/>
              <a:t>Nombre de bilans réalisés et âge des personnes en ayant bénéficié</a:t>
            </a:r>
          </a:p>
        </p:txBody>
      </p:sp>
      <p:graphicFrame>
        <p:nvGraphicFramePr>
          <p:cNvPr id="11267" name="Graphique 3"/>
          <p:cNvGraphicFramePr>
            <a:graphicFrameLocks/>
          </p:cNvGraphicFramePr>
          <p:nvPr>
            <p:extLst>
              <p:ext uri="{D42A27DB-BD31-4B8C-83A1-F6EECF244321}">
                <p14:modId xmlns:p14="http://schemas.microsoft.com/office/powerpoint/2010/main" val="908059601"/>
              </p:ext>
            </p:extLst>
          </p:nvPr>
        </p:nvGraphicFramePr>
        <p:xfrm>
          <a:off x="534988" y="1397000"/>
          <a:ext cx="7816850" cy="4081463"/>
        </p:xfrm>
        <a:graphic>
          <a:graphicData uri="http://schemas.openxmlformats.org/presentationml/2006/ole">
            <mc:AlternateContent xmlns:mc="http://schemas.openxmlformats.org/markup-compatibility/2006">
              <mc:Choice xmlns:v="urn:schemas-microsoft-com:vml" Requires="v">
                <p:oleObj spid="_x0000_s11379" name="Feuille de calcul" r:id="rId4" imgW="7658033" imgH="4209989" progId="Excel.Sheet.8">
                  <p:embed/>
                </p:oleObj>
              </mc:Choice>
              <mc:Fallback>
                <p:oleObj name="Feuille de calcul" r:id="rId4" imgW="7658033" imgH="4209989" progId="Excel.Sheet.8">
                  <p:embed/>
                  <p:pic>
                    <p:nvPicPr>
                      <p:cNvPr id="0" name="Graphique 3"/>
                      <p:cNvPicPr>
                        <a:picLocks noChangeArrowheads="1"/>
                      </p:cNvPicPr>
                      <p:nvPr/>
                    </p:nvPicPr>
                    <p:blipFill>
                      <a:blip r:embed="rId5"/>
                      <a:srcRect/>
                      <a:stretch>
                        <a:fillRect/>
                      </a:stretch>
                    </p:blipFill>
                    <p:spPr bwMode="auto">
                      <a:xfrm>
                        <a:off x="534988" y="1397000"/>
                        <a:ext cx="7816850" cy="408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a:xfrm>
            <a:off x="685800" y="152400"/>
            <a:ext cx="7769225" cy="1139825"/>
          </a:xfrm>
          <a:noFill/>
        </p:spPr>
        <p:txBody>
          <a:bodyPr/>
          <a:lstStyle/>
          <a:p>
            <a:r>
              <a:rPr lang="fr-FR" smtClean="0"/>
              <a:t>Diagnostics CIM 10</a:t>
            </a:r>
          </a:p>
        </p:txBody>
      </p:sp>
      <p:graphicFrame>
        <p:nvGraphicFramePr>
          <p:cNvPr id="221184" name="Object 3"/>
          <p:cNvGraphicFramePr>
            <a:graphicFrameLocks noGrp="1" noChangeAspect="1"/>
          </p:cNvGraphicFramePr>
          <p:nvPr>
            <p:ph type="body" idx="1"/>
            <p:extLst>
              <p:ext uri="{D42A27DB-BD31-4B8C-83A1-F6EECF244321}">
                <p14:modId xmlns:p14="http://schemas.microsoft.com/office/powerpoint/2010/main" val="2011507216"/>
              </p:ext>
            </p:extLst>
          </p:nvPr>
        </p:nvGraphicFramePr>
        <p:xfrm>
          <a:off x="304800" y="1371600"/>
          <a:ext cx="7094538" cy="3900488"/>
        </p:xfrm>
        <a:graphic>
          <a:graphicData uri="http://schemas.openxmlformats.org/presentationml/2006/ole">
            <mc:AlternateContent xmlns:mc="http://schemas.openxmlformats.org/markup-compatibility/2006">
              <mc:Choice xmlns:v="urn:schemas-microsoft-com:vml" Requires="v">
                <p:oleObj spid="_x0000_s221296" name="Graphique" r:id="rId3" imgW="8229600" imgH="4524482" progId="MSGraph.Chart.8">
                  <p:embed/>
                </p:oleObj>
              </mc:Choice>
              <mc:Fallback>
                <p:oleObj name="Graphique" r:id="rId3" imgW="8229600" imgH="4524482" progId="MSGraph.Chart.8">
                  <p:embed/>
                  <p:pic>
                    <p:nvPicPr>
                      <p:cNvPr id="0" name="Object 3"/>
                      <p:cNvPicPr>
                        <a:picLocks noChangeAspect="1" noChangeArrowheads="1"/>
                      </p:cNvPicPr>
                      <p:nvPr/>
                    </p:nvPicPr>
                    <p:blipFill>
                      <a:blip r:embed="rId4"/>
                      <a:srcRect/>
                      <a:stretch>
                        <a:fillRect/>
                      </a:stretch>
                    </p:blipFill>
                    <p:spPr bwMode="auto">
                      <a:xfrm>
                        <a:off x="304800" y="1371600"/>
                        <a:ext cx="7094538" cy="39004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1973" name="Text Box 1029"/>
          <p:cNvSpPr txBox="1">
            <a:spLocks noChangeArrowheads="1"/>
          </p:cNvSpPr>
          <p:nvPr/>
        </p:nvSpPr>
        <p:spPr bwMode="auto">
          <a:xfrm>
            <a:off x="7772400" y="4130675"/>
            <a:ext cx="1143000" cy="517525"/>
          </a:xfrm>
          <a:prstGeom prst="rect">
            <a:avLst/>
          </a:prstGeom>
          <a:solidFill>
            <a:srgbClr val="000099"/>
          </a:solidFill>
          <a:ln w="9525">
            <a:noFill/>
            <a:miter lim="800000"/>
            <a:headEnd/>
            <a:tailEnd/>
          </a:ln>
          <a:effectLst/>
        </p:spPr>
        <p:txBody>
          <a:bodyPr>
            <a:spAutoFit/>
          </a:bodyPr>
          <a:lstStyle/>
          <a:p>
            <a:pPr>
              <a:spcBef>
                <a:spcPct val="50000"/>
              </a:spcBef>
            </a:pPr>
            <a:r>
              <a:rPr lang="fr-FR" sz="1400">
                <a:solidFill>
                  <a:schemeClr val="bg1"/>
                </a:solidFill>
              </a:rPr>
              <a:t>Autisme infantile</a:t>
            </a:r>
          </a:p>
        </p:txBody>
      </p:sp>
      <p:sp>
        <p:nvSpPr>
          <p:cNvPr id="211974" name="Text Box 1030"/>
          <p:cNvSpPr txBox="1">
            <a:spLocks noChangeArrowheads="1"/>
          </p:cNvSpPr>
          <p:nvPr/>
        </p:nvSpPr>
        <p:spPr bwMode="auto">
          <a:xfrm>
            <a:off x="7772400" y="3597275"/>
            <a:ext cx="1143000" cy="517525"/>
          </a:xfrm>
          <a:prstGeom prst="rect">
            <a:avLst/>
          </a:prstGeom>
          <a:solidFill>
            <a:srgbClr val="3366FF"/>
          </a:solidFill>
          <a:ln w="9525">
            <a:noFill/>
            <a:miter lim="800000"/>
            <a:headEnd/>
            <a:tailEnd/>
          </a:ln>
          <a:effectLst/>
        </p:spPr>
        <p:txBody>
          <a:bodyPr>
            <a:spAutoFit/>
          </a:bodyPr>
          <a:lstStyle/>
          <a:p>
            <a:pPr>
              <a:spcBef>
                <a:spcPct val="50000"/>
              </a:spcBef>
            </a:pPr>
            <a:r>
              <a:rPr lang="fr-FR" sz="1400">
                <a:solidFill>
                  <a:schemeClr val="bg1"/>
                </a:solidFill>
              </a:rPr>
              <a:t>Autisme atypique</a:t>
            </a:r>
          </a:p>
        </p:txBody>
      </p:sp>
      <p:sp>
        <p:nvSpPr>
          <p:cNvPr id="211975" name="Text Box 1031"/>
          <p:cNvSpPr txBox="1">
            <a:spLocks noChangeArrowheads="1"/>
          </p:cNvSpPr>
          <p:nvPr/>
        </p:nvSpPr>
        <p:spPr bwMode="auto">
          <a:xfrm>
            <a:off x="7696200" y="2895600"/>
            <a:ext cx="1219200" cy="304800"/>
          </a:xfrm>
          <a:prstGeom prst="rect">
            <a:avLst/>
          </a:prstGeom>
          <a:solidFill>
            <a:srgbClr val="99CCFF"/>
          </a:solidFill>
          <a:ln w="9525">
            <a:noFill/>
            <a:miter lim="800000"/>
            <a:headEnd/>
            <a:tailEnd/>
          </a:ln>
          <a:effectLst/>
        </p:spPr>
        <p:txBody>
          <a:bodyPr>
            <a:spAutoFit/>
          </a:bodyPr>
          <a:lstStyle/>
          <a:p>
            <a:pPr>
              <a:spcBef>
                <a:spcPct val="50000"/>
              </a:spcBef>
            </a:pPr>
            <a:r>
              <a:rPr lang="fr-FR" sz="1400"/>
              <a:t>S Asperger</a:t>
            </a:r>
          </a:p>
        </p:txBody>
      </p:sp>
      <p:sp>
        <p:nvSpPr>
          <p:cNvPr id="211976" name="Text Box 1032"/>
          <p:cNvSpPr txBox="1">
            <a:spLocks noChangeArrowheads="1"/>
          </p:cNvSpPr>
          <p:nvPr/>
        </p:nvSpPr>
        <p:spPr bwMode="auto">
          <a:xfrm>
            <a:off x="7848600" y="2225675"/>
            <a:ext cx="838200" cy="517525"/>
          </a:xfrm>
          <a:prstGeom prst="rect">
            <a:avLst/>
          </a:prstGeom>
          <a:solidFill>
            <a:srgbClr val="CCFFFF"/>
          </a:solidFill>
          <a:ln w="9525">
            <a:noFill/>
            <a:miter lim="800000"/>
            <a:headEnd/>
            <a:tailEnd/>
          </a:ln>
          <a:effectLst/>
        </p:spPr>
        <p:txBody>
          <a:bodyPr>
            <a:spAutoFit/>
          </a:bodyPr>
          <a:lstStyle/>
          <a:p>
            <a:pPr>
              <a:spcBef>
                <a:spcPct val="50000"/>
              </a:spcBef>
            </a:pPr>
            <a:r>
              <a:rPr lang="fr-FR" sz="1400"/>
              <a:t>Autres TED</a:t>
            </a:r>
          </a:p>
        </p:txBody>
      </p:sp>
      <p:sp>
        <p:nvSpPr>
          <p:cNvPr id="211977" name="Text Box 1033"/>
          <p:cNvSpPr txBox="1">
            <a:spLocks noChangeArrowheads="1"/>
          </p:cNvSpPr>
          <p:nvPr/>
        </p:nvSpPr>
        <p:spPr bwMode="auto">
          <a:xfrm>
            <a:off x="7772400" y="1752600"/>
            <a:ext cx="1066800" cy="304800"/>
          </a:xfrm>
          <a:prstGeom prst="rect">
            <a:avLst/>
          </a:prstGeom>
          <a:solidFill>
            <a:srgbClr val="FF6600"/>
          </a:solidFill>
          <a:ln w="9525">
            <a:noFill/>
            <a:miter lim="800000"/>
            <a:headEnd/>
            <a:tailEnd/>
          </a:ln>
          <a:effectLst/>
        </p:spPr>
        <p:txBody>
          <a:bodyPr>
            <a:spAutoFit/>
          </a:bodyPr>
          <a:lstStyle/>
          <a:p>
            <a:pPr>
              <a:spcBef>
                <a:spcPct val="50000"/>
              </a:spcBef>
            </a:pPr>
            <a:r>
              <a:rPr lang="fr-FR" sz="1400"/>
              <a:t>Non TED</a:t>
            </a:r>
          </a:p>
        </p:txBody>
      </p:sp>
      <p:sp>
        <p:nvSpPr>
          <p:cNvPr id="211979" name="Text Box 1035"/>
          <p:cNvSpPr txBox="1">
            <a:spLocks noChangeArrowheads="1"/>
          </p:cNvSpPr>
          <p:nvPr/>
        </p:nvSpPr>
        <p:spPr bwMode="auto">
          <a:xfrm>
            <a:off x="7467600" y="3260725"/>
            <a:ext cx="1524000" cy="244475"/>
          </a:xfrm>
          <a:prstGeom prst="rect">
            <a:avLst/>
          </a:prstGeom>
          <a:solidFill>
            <a:srgbClr val="33CC33"/>
          </a:solidFill>
          <a:ln w="9525">
            <a:noFill/>
            <a:miter lim="800000"/>
            <a:headEnd/>
            <a:tailEnd/>
          </a:ln>
          <a:effectLst/>
        </p:spPr>
        <p:txBody>
          <a:bodyPr>
            <a:spAutoFit/>
          </a:bodyPr>
          <a:lstStyle/>
          <a:p>
            <a:pPr>
              <a:spcBef>
                <a:spcPct val="50000"/>
              </a:spcBef>
            </a:pPr>
            <a:r>
              <a:rPr lang="fr-FR" sz="1000"/>
              <a:t>Trouble désintégratif</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132856"/>
            <a:ext cx="7769225" cy="1739280"/>
          </a:xfrm>
        </p:spPr>
        <p:txBody>
          <a:bodyPr/>
          <a:lstStyle/>
          <a:p>
            <a:r>
              <a:rPr lang="fr-FR" b="1" dirty="0" smtClean="0">
                <a:solidFill>
                  <a:schemeClr val="accent2"/>
                </a:solidFill>
              </a:rPr>
              <a:t>Rapport d’activités pôle enfants ados 67</a:t>
            </a:r>
            <a:br>
              <a:rPr lang="fr-FR" b="1" dirty="0" smtClean="0">
                <a:solidFill>
                  <a:schemeClr val="accent2"/>
                </a:solidFill>
              </a:rPr>
            </a:br>
            <a:r>
              <a:rPr lang="fr-FR" b="1" dirty="0" smtClean="0">
                <a:solidFill>
                  <a:schemeClr val="accent2"/>
                </a:solidFill>
              </a:rPr>
              <a:t>(autres missions)</a:t>
            </a:r>
            <a:endParaRPr lang="fr-FR" b="1" dirty="0">
              <a:solidFill>
                <a:schemeClr val="accent2"/>
              </a:solidFill>
            </a:endParaRPr>
          </a:p>
        </p:txBody>
      </p:sp>
    </p:spTree>
    <p:extLst>
      <p:ext uri="{BB962C8B-B14F-4D97-AF65-F5344CB8AC3E}">
        <p14:creationId xmlns:p14="http://schemas.microsoft.com/office/powerpoint/2010/main" val="306559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051720" y="3274367"/>
            <a:ext cx="7772400" cy="874713"/>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600" b="1" dirty="0" smtClean="0">
                <a:solidFill>
                  <a:schemeClr val="accent2"/>
                </a:solidFill>
              </a:rPr>
              <a:t>ACTIONS DE SENSIBILISATIONS (≤ 1/2Jour)</a:t>
            </a:r>
          </a:p>
        </p:txBody>
      </p:sp>
      <p:graphicFrame>
        <p:nvGraphicFramePr>
          <p:cNvPr id="14340" name="Graphique 1"/>
          <p:cNvGraphicFramePr>
            <a:graphicFrameLocks/>
          </p:cNvGraphicFramePr>
          <p:nvPr>
            <p:extLst>
              <p:ext uri="{D42A27DB-BD31-4B8C-83A1-F6EECF244321}">
                <p14:modId xmlns:p14="http://schemas.microsoft.com/office/powerpoint/2010/main" val="1697403105"/>
              </p:ext>
            </p:extLst>
          </p:nvPr>
        </p:nvGraphicFramePr>
        <p:xfrm>
          <a:off x="2987824" y="3933056"/>
          <a:ext cx="5040560" cy="2520280"/>
        </p:xfrm>
        <a:graphic>
          <a:graphicData uri="http://schemas.openxmlformats.org/presentationml/2006/ole">
            <mc:AlternateContent xmlns:mc="http://schemas.openxmlformats.org/markup-compatibility/2006">
              <mc:Choice xmlns:v="urn:schemas-microsoft-com:vml" Requires="v">
                <p:oleObj spid="_x0000_s14476" name="Feuille de calcul" r:id="rId4" imgW="6762784" imgH="3238411" progId="Excel.Sheet.8">
                  <p:embed/>
                </p:oleObj>
              </mc:Choice>
              <mc:Fallback>
                <p:oleObj name="Feuille de calcul" r:id="rId4" imgW="6762784" imgH="3238411" progId="Excel.Sheet.8">
                  <p:embed/>
                  <p:pic>
                    <p:nvPicPr>
                      <p:cNvPr id="0" name="Graphique 1"/>
                      <p:cNvPicPr>
                        <a:picLocks noChangeArrowheads="1"/>
                      </p:cNvPicPr>
                      <p:nvPr/>
                    </p:nvPicPr>
                    <p:blipFill>
                      <a:blip r:embed="rId5"/>
                      <a:srcRect/>
                      <a:stretch>
                        <a:fillRect/>
                      </a:stretch>
                    </p:blipFill>
                    <p:spPr bwMode="auto">
                      <a:xfrm>
                        <a:off x="2987824" y="3933056"/>
                        <a:ext cx="5040560" cy="2520280"/>
                      </a:xfrm>
                      <a:prstGeom prst="rect">
                        <a:avLst/>
                      </a:prstGeom>
                      <a:noFill/>
                      <a:extLst/>
                    </p:spPr>
                  </p:pic>
                </p:oleObj>
              </mc:Fallback>
            </mc:AlternateContent>
          </a:graphicData>
        </a:graphic>
      </p:graphicFrame>
      <p:graphicFrame>
        <p:nvGraphicFramePr>
          <p:cNvPr id="2" name="Objet 1"/>
          <p:cNvGraphicFramePr>
            <a:graphicFrameLocks/>
          </p:cNvGraphicFramePr>
          <p:nvPr>
            <p:extLst>
              <p:ext uri="{D42A27DB-BD31-4B8C-83A1-F6EECF244321}">
                <p14:modId xmlns:p14="http://schemas.microsoft.com/office/powerpoint/2010/main" val="2119157611"/>
              </p:ext>
            </p:extLst>
          </p:nvPr>
        </p:nvGraphicFramePr>
        <p:xfrm>
          <a:off x="3059832" y="1052736"/>
          <a:ext cx="4779194" cy="2376264"/>
        </p:xfrm>
        <a:graphic>
          <a:graphicData uri="http://schemas.openxmlformats.org/presentationml/2006/ole">
            <mc:AlternateContent xmlns:mc="http://schemas.openxmlformats.org/markup-compatibility/2006">
              <mc:Choice xmlns:v="urn:schemas-microsoft-com:vml" Requires="v">
                <p:oleObj spid="_x0000_s14477" name="Feuille de calcul" r:id="rId6" imgW="7600849" imgH="3409977" progId="Excel.Sheet.8">
                  <p:embed/>
                </p:oleObj>
              </mc:Choice>
              <mc:Fallback>
                <p:oleObj name="Feuille de calcul" r:id="rId6" imgW="7600849" imgH="3409977" progId="Excel.Sheet.8">
                  <p:embed/>
                  <p:pic>
                    <p:nvPicPr>
                      <p:cNvPr id="0" name="Graphiqu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1052736"/>
                        <a:ext cx="4779194" cy="2376264"/>
                      </a:xfrm>
                      <a:prstGeom prst="rect">
                        <a:avLst/>
                      </a:prstGeom>
                      <a:noFill/>
                      <a:ln>
                        <a:noFill/>
                      </a:ln>
                    </p:spPr>
                  </p:pic>
                </p:oleObj>
              </mc:Fallback>
            </mc:AlternateContent>
          </a:graphicData>
        </a:graphic>
      </p:graphicFrame>
      <p:sp>
        <p:nvSpPr>
          <p:cNvPr id="3" name="Rectangle 2"/>
          <p:cNvSpPr/>
          <p:nvPr/>
        </p:nvSpPr>
        <p:spPr>
          <a:xfrm>
            <a:off x="3240360" y="548680"/>
            <a:ext cx="4572000" cy="369332"/>
          </a:xfrm>
          <a:prstGeom prst="rect">
            <a:avLst/>
          </a:prstGeom>
        </p:spPr>
        <p:txBody>
          <a:bodyPr>
            <a:spAutoFit/>
          </a:bodyPr>
          <a:lstStyle/>
          <a:p>
            <a:r>
              <a:rPr lang="fr-FR" altLang="fr-FR" sz="1800" dirty="0">
                <a:solidFill>
                  <a:schemeClr val="accent2"/>
                </a:solidFill>
              </a:rPr>
              <a:t>ACTIONS DE FORMATIONS (≥ 1/2Jour)</a:t>
            </a:r>
            <a:endParaRPr lang="fr-FR" sz="1800" dirty="0"/>
          </a:p>
        </p:txBody>
      </p:sp>
      <p:sp>
        <p:nvSpPr>
          <p:cNvPr id="4" name="ZoneTexte 3"/>
          <p:cNvSpPr txBox="1"/>
          <p:nvPr/>
        </p:nvSpPr>
        <p:spPr>
          <a:xfrm>
            <a:off x="298929" y="332656"/>
            <a:ext cx="1608775" cy="584775"/>
          </a:xfrm>
          <a:prstGeom prst="rect">
            <a:avLst/>
          </a:prstGeom>
          <a:noFill/>
          <a:ln w="6350">
            <a:solidFill>
              <a:schemeClr val="tx1"/>
            </a:solidFill>
          </a:ln>
        </p:spPr>
        <p:txBody>
          <a:bodyPr wrap="square" rtlCol="0">
            <a:spAutoFit/>
          </a:bodyPr>
          <a:lstStyle/>
          <a:p>
            <a:r>
              <a:rPr lang="fr-FR" sz="1600" dirty="0" smtClean="0"/>
              <a:t>Pôle enfants 67</a:t>
            </a:r>
            <a:endParaRPr lang="fr-FR"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124744"/>
            <a:ext cx="7769225" cy="731838"/>
          </a:xfrm>
        </p:spPr>
        <p:txBody>
          <a:bodyPr/>
          <a:lstStyle/>
          <a:p>
            <a:pPr>
              <a:defRPr/>
            </a:pPr>
            <a:r>
              <a:rPr lang="fr-FR" altLang="fr-FR" sz="2000" b="1" dirty="0" smtClean="0">
                <a:solidFill>
                  <a:schemeClr val="accent2"/>
                </a:solidFill>
              </a:rPr>
              <a:t>Nombre d’interventions par type de bénéficiaires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79700821"/>
              </p:ext>
            </p:extLst>
          </p:nvPr>
        </p:nvGraphicFramePr>
        <p:xfrm>
          <a:off x="683568" y="1556792"/>
          <a:ext cx="7769225" cy="411162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827584" y="116633"/>
            <a:ext cx="7344816" cy="892552"/>
          </a:xfrm>
          <a:prstGeom prst="rect">
            <a:avLst/>
          </a:prstGeom>
          <a:noFill/>
        </p:spPr>
        <p:txBody>
          <a:bodyPr wrap="square" rtlCol="0">
            <a:spAutoFit/>
          </a:bodyPr>
          <a:lstStyle/>
          <a:p>
            <a:pPr eaLnBrk="0" hangingPunct="0">
              <a:buClr>
                <a:srgbClr val="000000"/>
              </a:buClr>
              <a:buFont typeface="Times New Roman" pitchFamily="18" charset="0"/>
              <a:buNone/>
            </a:pPr>
            <a:r>
              <a:rPr lang="fr-FR" altLang="fr-FR" sz="3200" dirty="0" smtClean="0">
                <a:solidFill>
                  <a:schemeClr val="accent2"/>
                </a:solidFill>
              </a:rPr>
              <a:t>Expertise </a:t>
            </a:r>
          </a:p>
          <a:p>
            <a:pPr eaLnBrk="0" hangingPunct="0">
              <a:buClr>
                <a:srgbClr val="000000"/>
              </a:buClr>
              <a:buFont typeface="Times New Roman" pitchFamily="18" charset="0"/>
              <a:buNone/>
            </a:pPr>
            <a:r>
              <a:rPr lang="fr-FR" altLang="fr-FR" dirty="0" smtClean="0">
                <a:solidFill>
                  <a:schemeClr val="accent2"/>
                </a:solidFill>
              </a:rPr>
              <a:t>(hors bilan diagnostique et évaluation individuelle initiale)</a:t>
            </a:r>
            <a:endParaRPr lang="fr-FR" altLang="fr-FR" dirty="0">
              <a:solidFill>
                <a:schemeClr val="accent2"/>
              </a:solidFill>
            </a:endParaRPr>
          </a:p>
        </p:txBody>
      </p:sp>
      <p:sp>
        <p:nvSpPr>
          <p:cNvPr id="6" name="ZoneTexte 5"/>
          <p:cNvSpPr txBox="1"/>
          <p:nvPr/>
        </p:nvSpPr>
        <p:spPr>
          <a:xfrm>
            <a:off x="35496" y="44624"/>
            <a:ext cx="1464759" cy="584775"/>
          </a:xfrm>
          <a:prstGeom prst="rect">
            <a:avLst/>
          </a:prstGeom>
          <a:noFill/>
          <a:ln w="6350">
            <a:solidFill>
              <a:schemeClr val="tx1"/>
            </a:solidFill>
          </a:ln>
        </p:spPr>
        <p:txBody>
          <a:bodyPr wrap="square" rtlCol="0">
            <a:spAutoFit/>
          </a:bodyPr>
          <a:lstStyle/>
          <a:p>
            <a:r>
              <a:rPr lang="fr-FR" sz="1600" dirty="0" smtClean="0"/>
              <a:t>Pôle enfants 67</a:t>
            </a:r>
            <a:endParaRPr lang="fr-FR" sz="1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4213" y="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solidFill>
                  <a:schemeClr val="accent2"/>
                </a:solidFill>
              </a:rPr>
              <a:t>Animation de réseaux</a:t>
            </a:r>
          </a:p>
        </p:txBody>
      </p:sp>
      <p:graphicFrame>
        <p:nvGraphicFramePr>
          <p:cNvPr id="224256" name="Object 2"/>
          <p:cNvGraphicFramePr>
            <a:graphicFrameLocks noChangeAspect="1"/>
          </p:cNvGraphicFramePr>
          <p:nvPr>
            <p:extLst>
              <p:ext uri="{D42A27DB-BD31-4B8C-83A1-F6EECF244321}">
                <p14:modId xmlns:p14="http://schemas.microsoft.com/office/powerpoint/2010/main" val="3322439709"/>
              </p:ext>
            </p:extLst>
          </p:nvPr>
        </p:nvGraphicFramePr>
        <p:xfrm>
          <a:off x="5148064" y="2352675"/>
          <a:ext cx="3578225" cy="2608262"/>
        </p:xfrm>
        <a:graphic>
          <a:graphicData uri="http://schemas.openxmlformats.org/presentationml/2006/ole">
            <mc:AlternateContent xmlns:mc="http://schemas.openxmlformats.org/markup-compatibility/2006">
              <mc:Choice xmlns:v="urn:schemas-microsoft-com:vml" Requires="v">
                <p:oleObj spid="_x0000_s224468" name="Feuille de calcul" r:id="rId4" imgW="4572000" imgH="2743166" progId="Excel.Sheet.8">
                  <p:embed/>
                </p:oleObj>
              </mc:Choice>
              <mc:Fallback>
                <p:oleObj name="Feuille de calcul" r:id="rId4" imgW="4572000" imgH="2743166" progId="Excel.Sheet.8">
                  <p:embed/>
                  <p:pic>
                    <p:nvPicPr>
                      <p:cNvPr id="0" name="Object 2"/>
                      <p:cNvPicPr>
                        <a:picLocks noChangeAspect="1" noChangeArrowheads="1"/>
                      </p:cNvPicPr>
                      <p:nvPr/>
                    </p:nvPicPr>
                    <p:blipFill>
                      <a:blip r:embed="rId5"/>
                      <a:srcRect/>
                      <a:stretch>
                        <a:fillRect/>
                      </a:stretch>
                    </p:blipFill>
                    <p:spPr bwMode="auto">
                      <a:xfrm>
                        <a:off x="5148064" y="2352675"/>
                        <a:ext cx="3578225" cy="260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9" name="Text Box 3"/>
          <p:cNvSpPr txBox="1">
            <a:spLocks noChangeArrowheads="1"/>
          </p:cNvSpPr>
          <p:nvPr/>
        </p:nvSpPr>
        <p:spPr bwMode="auto">
          <a:xfrm>
            <a:off x="4356100" y="1527175"/>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0066"/>
                </a:solidFill>
                <a:cs typeface="+mn-cs"/>
              </a:rPr>
              <a:t>Réseaux familles et personnes (fratrie, parents, personnes TED)</a:t>
            </a:r>
          </a:p>
        </p:txBody>
      </p:sp>
      <p:sp>
        <p:nvSpPr>
          <p:cNvPr id="19461" name="Text Box 5"/>
          <p:cNvSpPr txBox="1">
            <a:spLocks noChangeArrowheads="1"/>
          </p:cNvSpPr>
          <p:nvPr/>
        </p:nvSpPr>
        <p:spPr bwMode="auto">
          <a:xfrm>
            <a:off x="0" y="1557338"/>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8000"/>
                </a:solidFill>
                <a:cs typeface="+mn-cs"/>
              </a:rPr>
              <a:t>Réunions des professionnels (tous réseaux confondus)</a:t>
            </a:r>
          </a:p>
        </p:txBody>
      </p:sp>
      <p:graphicFrame>
        <p:nvGraphicFramePr>
          <p:cNvPr id="224257" name="Objet 2"/>
          <p:cNvGraphicFramePr>
            <a:graphicFrameLocks noChangeAspect="1"/>
          </p:cNvGraphicFramePr>
          <p:nvPr>
            <p:extLst>
              <p:ext uri="{D42A27DB-BD31-4B8C-83A1-F6EECF244321}">
                <p14:modId xmlns:p14="http://schemas.microsoft.com/office/powerpoint/2010/main" val="901344274"/>
              </p:ext>
            </p:extLst>
          </p:nvPr>
        </p:nvGraphicFramePr>
        <p:xfrm>
          <a:off x="395536" y="2708920"/>
          <a:ext cx="4324350" cy="2260600"/>
        </p:xfrm>
        <a:graphic>
          <a:graphicData uri="http://schemas.openxmlformats.org/presentationml/2006/ole">
            <mc:AlternateContent xmlns:mc="http://schemas.openxmlformats.org/markup-compatibility/2006">
              <mc:Choice xmlns:v="urn:schemas-microsoft-com:vml" Requires="v">
                <p:oleObj spid="_x0000_s224469" name="Feuille de calcul" r:id="rId6" imgW="5314849" imgH="2771806" progId="Excel.Sheet.8">
                  <p:embed/>
                </p:oleObj>
              </mc:Choice>
              <mc:Fallback>
                <p:oleObj name="Feuille de calcul" r:id="rId6" imgW="5314849" imgH="2771806" progId="Excel.Sheet.8">
                  <p:embed/>
                  <p:pic>
                    <p:nvPicPr>
                      <p:cNvPr id="0" name="Objet 2"/>
                      <p:cNvPicPr>
                        <a:picLocks noChangeAspect="1" noChangeArrowheads="1"/>
                      </p:cNvPicPr>
                      <p:nvPr/>
                    </p:nvPicPr>
                    <p:blipFill>
                      <a:blip r:embed="rId7"/>
                      <a:srcRect/>
                      <a:stretch>
                        <a:fillRect/>
                      </a:stretch>
                    </p:blipFill>
                    <p:spPr bwMode="auto">
                      <a:xfrm>
                        <a:off x="395536" y="2708920"/>
                        <a:ext cx="4324350"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35496" y="44624"/>
            <a:ext cx="1608775" cy="584775"/>
          </a:xfrm>
          <a:prstGeom prst="rect">
            <a:avLst/>
          </a:prstGeom>
          <a:noFill/>
          <a:ln w="6350">
            <a:solidFill>
              <a:schemeClr val="tx1"/>
            </a:solidFill>
          </a:ln>
        </p:spPr>
        <p:txBody>
          <a:bodyPr wrap="square" rtlCol="0">
            <a:spAutoFit/>
          </a:bodyPr>
          <a:lstStyle/>
          <a:p>
            <a:r>
              <a:rPr lang="fr-FR" sz="1600" dirty="0" smtClean="0"/>
              <a:t>Pôle enfants 67</a:t>
            </a:r>
            <a:endParaRPr lang="fr-FR"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469102"/>
            <a:ext cx="5472608" cy="1815882"/>
          </a:xfrm>
          <a:prstGeom prst="rect">
            <a:avLst/>
          </a:prstGeom>
        </p:spPr>
        <p:txBody>
          <a:bodyPr wrap="square">
            <a:spAutoFit/>
          </a:bodyPr>
          <a:lstStyle/>
          <a:p>
            <a:pPr marL="342900" indent="-342900" algn="just">
              <a:buFont typeface="Wingdings" panose="05000000000000000000" pitchFamily="2" charset="2"/>
              <a:buChar char="Ø"/>
            </a:pPr>
            <a:r>
              <a:rPr lang="fr-FR" sz="1600" dirty="0">
                <a:solidFill>
                  <a:schemeClr val="tx1"/>
                </a:solidFill>
              </a:rPr>
              <a:t>Formation </a:t>
            </a:r>
            <a:r>
              <a:rPr lang="fr-FR" sz="1600" dirty="0" smtClean="0">
                <a:solidFill>
                  <a:schemeClr val="tx1"/>
                </a:solidFill>
              </a:rPr>
              <a:t>juridique (1 journée)</a:t>
            </a:r>
            <a:r>
              <a:rPr lang="fr-FR" sz="1600" dirty="0">
                <a:solidFill>
                  <a:schemeClr val="tx1"/>
                </a:solidFill>
              </a:rPr>
              <a:t>	</a:t>
            </a:r>
          </a:p>
          <a:p>
            <a:pPr marL="342900" indent="-342900" algn="just">
              <a:buFont typeface="Wingdings" panose="05000000000000000000" pitchFamily="2" charset="2"/>
              <a:buChar char="Ø"/>
            </a:pPr>
            <a:r>
              <a:rPr lang="fr-FR" sz="1600" dirty="0">
                <a:solidFill>
                  <a:schemeClr val="tx1"/>
                </a:solidFill>
              </a:rPr>
              <a:t>Com-VOOR	</a:t>
            </a:r>
            <a:r>
              <a:rPr lang="fr-FR" sz="1600" dirty="0" smtClean="0">
                <a:solidFill>
                  <a:schemeClr val="tx1"/>
                </a:solidFill>
              </a:rPr>
              <a:t>(2 journées)</a:t>
            </a:r>
            <a:endParaRPr lang="fr-FR" sz="1600" dirty="0">
              <a:solidFill>
                <a:schemeClr val="tx1"/>
              </a:solidFill>
            </a:endParaRPr>
          </a:p>
          <a:p>
            <a:pPr marL="342900" indent="-342900" algn="just">
              <a:buFont typeface="Wingdings" panose="05000000000000000000" pitchFamily="2" charset="2"/>
              <a:buChar char="Ø"/>
            </a:pPr>
            <a:r>
              <a:rPr lang="fr-FR" sz="1600" dirty="0">
                <a:solidFill>
                  <a:schemeClr val="tx1"/>
                </a:solidFill>
              </a:rPr>
              <a:t>VABS </a:t>
            </a:r>
            <a:r>
              <a:rPr lang="fr-FR" sz="1600" dirty="0" smtClean="0">
                <a:solidFill>
                  <a:schemeClr val="tx1"/>
                </a:solidFill>
              </a:rPr>
              <a:t>II (3 journées)</a:t>
            </a:r>
            <a:endParaRPr lang="fr-FR" sz="1600" dirty="0">
              <a:solidFill>
                <a:schemeClr val="tx1"/>
              </a:solidFill>
            </a:endParaRPr>
          </a:p>
          <a:p>
            <a:pPr marL="342900" indent="-342900" algn="just">
              <a:buFont typeface="Wingdings" panose="05000000000000000000" pitchFamily="2" charset="2"/>
              <a:buChar char="Ø"/>
            </a:pPr>
            <a:endParaRPr lang="fr-FR" sz="1600" dirty="0">
              <a:solidFill>
                <a:schemeClr val="tx1"/>
              </a:solidFill>
            </a:endParaRPr>
          </a:p>
          <a:p>
            <a:pPr marL="342900" indent="-342900" algn="just">
              <a:buFont typeface="Wingdings" panose="05000000000000000000" pitchFamily="2" charset="2"/>
              <a:buChar char="Ø"/>
            </a:pPr>
            <a:endParaRPr lang="fr-FR" sz="1600" dirty="0">
              <a:solidFill>
                <a:schemeClr val="tx1"/>
              </a:solidFill>
            </a:endParaRPr>
          </a:p>
          <a:p>
            <a:pPr marL="342900" indent="-342900" algn="just">
              <a:buFont typeface="Wingdings" panose="05000000000000000000" pitchFamily="2" charset="2"/>
              <a:buChar char="Ø"/>
            </a:pPr>
            <a:r>
              <a:rPr lang="fr-FR" sz="1600" dirty="0" smtClean="0">
                <a:solidFill>
                  <a:schemeClr val="tx1"/>
                </a:solidFill>
              </a:rPr>
              <a:t>Parcours ABC (1 journée)</a:t>
            </a:r>
          </a:p>
          <a:p>
            <a:pPr marL="342900" indent="-342900" algn="just">
              <a:buFont typeface="Wingdings" panose="05000000000000000000" pitchFamily="2" charset="2"/>
              <a:buChar char="Ø"/>
            </a:pPr>
            <a:r>
              <a:rPr lang="fr-FR" sz="1600" dirty="0" smtClean="0">
                <a:solidFill>
                  <a:schemeClr val="tx1"/>
                </a:solidFill>
              </a:rPr>
              <a:t>Echelle </a:t>
            </a:r>
            <a:r>
              <a:rPr lang="fr-FR" sz="1600" dirty="0">
                <a:solidFill>
                  <a:schemeClr val="tx1"/>
                </a:solidFill>
              </a:rPr>
              <a:t>MADRS	</a:t>
            </a:r>
            <a:r>
              <a:rPr lang="fr-FR" sz="1600" dirty="0" smtClean="0">
                <a:solidFill>
                  <a:schemeClr val="tx1"/>
                </a:solidFill>
              </a:rPr>
              <a:t> (1/2 journée)</a:t>
            </a:r>
          </a:p>
        </p:txBody>
      </p:sp>
      <p:sp>
        <p:nvSpPr>
          <p:cNvPr id="3" name="ZoneTexte 2"/>
          <p:cNvSpPr txBox="1"/>
          <p:nvPr/>
        </p:nvSpPr>
        <p:spPr>
          <a:xfrm>
            <a:off x="971600" y="848906"/>
            <a:ext cx="4572000" cy="707886"/>
          </a:xfrm>
          <a:prstGeom prst="rect">
            <a:avLst/>
          </a:prstGeom>
          <a:noFill/>
        </p:spPr>
        <p:txBody>
          <a:bodyPr wrap="square" rtlCol="0">
            <a:spAutoFit/>
          </a:bodyPr>
          <a:lstStyle/>
          <a:p>
            <a:pPr algn="l"/>
            <a:r>
              <a:rPr lang="fr-FR" dirty="0" smtClean="0">
                <a:solidFill>
                  <a:schemeClr val="tx1"/>
                </a:solidFill>
              </a:rPr>
              <a:t>Formations</a:t>
            </a:r>
            <a:r>
              <a:rPr lang="fr-FR" sz="4000" dirty="0" smtClean="0">
                <a:solidFill>
                  <a:schemeClr val="tx1"/>
                </a:solidFill>
              </a:rPr>
              <a:t> </a:t>
            </a:r>
            <a:endParaRPr lang="fr-FR" sz="4000" dirty="0">
              <a:solidFill>
                <a:schemeClr val="tx1"/>
              </a:solidFill>
            </a:endParaRPr>
          </a:p>
        </p:txBody>
      </p:sp>
      <p:sp>
        <p:nvSpPr>
          <p:cNvPr id="4" name="Rectangle 3"/>
          <p:cNvSpPr/>
          <p:nvPr/>
        </p:nvSpPr>
        <p:spPr>
          <a:xfrm>
            <a:off x="967643" y="2308810"/>
            <a:ext cx="7767982" cy="400110"/>
          </a:xfrm>
          <a:prstGeom prst="rect">
            <a:avLst/>
          </a:prstGeom>
        </p:spPr>
        <p:txBody>
          <a:bodyPr wrap="square">
            <a:spAutoFit/>
          </a:bodyPr>
          <a:lstStyle/>
          <a:p>
            <a:pPr algn="l"/>
            <a:r>
              <a:rPr lang="fr-FR" dirty="0" smtClean="0">
                <a:solidFill>
                  <a:schemeClr val="tx1"/>
                </a:solidFill>
              </a:rPr>
              <a:t>Informations, Sensibilisations </a:t>
            </a:r>
            <a:endParaRPr lang="fr-FR" dirty="0">
              <a:solidFill>
                <a:schemeClr val="tx1"/>
              </a:solidFill>
            </a:endParaRPr>
          </a:p>
        </p:txBody>
      </p:sp>
      <p:sp>
        <p:nvSpPr>
          <p:cNvPr id="5" name="ZoneTexte 4"/>
          <p:cNvSpPr txBox="1"/>
          <p:nvPr/>
        </p:nvSpPr>
        <p:spPr>
          <a:xfrm>
            <a:off x="939400" y="3451427"/>
            <a:ext cx="6696744" cy="400110"/>
          </a:xfrm>
          <a:prstGeom prst="rect">
            <a:avLst/>
          </a:prstGeom>
          <a:noFill/>
        </p:spPr>
        <p:txBody>
          <a:bodyPr wrap="square" rtlCol="0">
            <a:spAutoFit/>
          </a:bodyPr>
          <a:lstStyle/>
          <a:p>
            <a:pPr lvl="0" algn="l"/>
            <a:r>
              <a:rPr lang="fr-FR" dirty="0">
                <a:solidFill>
                  <a:srgbClr val="000000"/>
                </a:solidFill>
              </a:rPr>
              <a:t>Colloques et séminaires </a:t>
            </a:r>
          </a:p>
        </p:txBody>
      </p:sp>
      <p:sp>
        <p:nvSpPr>
          <p:cNvPr id="6" name="ZoneTexte 5"/>
          <p:cNvSpPr txBox="1"/>
          <p:nvPr/>
        </p:nvSpPr>
        <p:spPr>
          <a:xfrm>
            <a:off x="1763688" y="3933056"/>
            <a:ext cx="6048672" cy="1938992"/>
          </a:xfrm>
          <a:prstGeom prst="rect">
            <a:avLst/>
          </a:prstGeom>
          <a:noFill/>
        </p:spPr>
        <p:txBody>
          <a:bodyPr wrap="square" rtlCol="0">
            <a:spAutoFit/>
          </a:bodyPr>
          <a:lstStyle/>
          <a:p>
            <a:pPr marL="342900" lvl="0" indent="-342900" algn="just">
              <a:buFont typeface="Wingdings" panose="05000000000000000000" pitchFamily="2" charset="2"/>
              <a:buChar char="Ø"/>
            </a:pPr>
            <a:r>
              <a:rPr lang="fr-FR" sz="1600" dirty="0">
                <a:solidFill>
                  <a:srgbClr val="000000"/>
                </a:solidFill>
              </a:rPr>
              <a:t>Journée CRA Grand-Est  (1 journée)	</a:t>
            </a:r>
          </a:p>
          <a:p>
            <a:pPr marL="342900" lvl="0" indent="-342900" algn="just">
              <a:buFont typeface="Wingdings" panose="05000000000000000000" pitchFamily="2" charset="2"/>
              <a:buChar char="Ø"/>
            </a:pPr>
            <a:r>
              <a:rPr lang="fr-FR" sz="1600" dirty="0">
                <a:solidFill>
                  <a:srgbClr val="000000"/>
                </a:solidFill>
              </a:rPr>
              <a:t>Journée Formation aidants familiaux  (1 journée)	</a:t>
            </a:r>
          </a:p>
          <a:p>
            <a:pPr marL="342900" lvl="0" indent="-342900" algn="just">
              <a:buFont typeface="Wingdings" panose="05000000000000000000" pitchFamily="2" charset="2"/>
              <a:buChar char="Ø"/>
            </a:pPr>
            <a:r>
              <a:rPr lang="fr-FR" sz="1600" dirty="0">
                <a:solidFill>
                  <a:srgbClr val="000000"/>
                </a:solidFill>
              </a:rPr>
              <a:t>Journées GNCRA (2 journées)</a:t>
            </a:r>
          </a:p>
          <a:p>
            <a:pPr marL="342900" lvl="0" indent="-342900" algn="just">
              <a:buFont typeface="Wingdings" panose="05000000000000000000" pitchFamily="2" charset="2"/>
              <a:buChar char="Ø"/>
            </a:pPr>
            <a:r>
              <a:rPr lang="fr-FR" sz="1600" dirty="0" err="1">
                <a:solidFill>
                  <a:srgbClr val="000000"/>
                </a:solidFill>
              </a:rPr>
              <a:t>Stras’Autisme</a:t>
            </a:r>
            <a:r>
              <a:rPr lang="fr-FR" sz="1600" dirty="0">
                <a:solidFill>
                  <a:srgbClr val="000000"/>
                </a:solidFill>
              </a:rPr>
              <a:t> (1 journée)</a:t>
            </a:r>
          </a:p>
          <a:p>
            <a:pPr marL="342900" lvl="0" indent="-342900" algn="just">
              <a:buFont typeface="Wingdings" panose="05000000000000000000" pitchFamily="2" charset="2"/>
              <a:buChar char="Ø"/>
            </a:pPr>
            <a:r>
              <a:rPr lang="fr-FR" sz="1600" dirty="0">
                <a:solidFill>
                  <a:srgbClr val="000000"/>
                </a:solidFill>
              </a:rPr>
              <a:t>Séminaire de pédiatrie (2 journées)</a:t>
            </a:r>
          </a:p>
          <a:p>
            <a:pPr lvl="0" algn="just"/>
            <a:endParaRPr lang="fr-FR" dirty="0">
              <a:solidFill>
                <a:srgbClr val="000000"/>
              </a:solidFill>
            </a:endParaRPr>
          </a:p>
          <a:p>
            <a:pPr lvl="0" algn="just"/>
            <a:endParaRPr lang="fr-FR" dirty="0">
              <a:solidFill>
                <a:srgbClr val="000000"/>
              </a:solidFill>
            </a:endParaRPr>
          </a:p>
        </p:txBody>
      </p:sp>
      <p:sp>
        <p:nvSpPr>
          <p:cNvPr id="7" name="ZoneTexte 6"/>
          <p:cNvSpPr txBox="1"/>
          <p:nvPr/>
        </p:nvSpPr>
        <p:spPr>
          <a:xfrm>
            <a:off x="1403648" y="188640"/>
            <a:ext cx="6768752" cy="1077218"/>
          </a:xfrm>
          <a:prstGeom prst="rect">
            <a:avLst/>
          </a:prstGeom>
          <a:noFill/>
        </p:spPr>
        <p:txBody>
          <a:bodyPr wrap="square" rtlCol="0">
            <a:spAutoFit/>
          </a:bodyPr>
          <a:lstStyle/>
          <a:p>
            <a:r>
              <a:rPr lang="fr-FR" altLang="fr-FR" sz="3200" dirty="0" smtClean="0">
                <a:solidFill>
                  <a:schemeClr val="accent2"/>
                </a:solidFill>
              </a:rPr>
              <a:t>Formations des professionnels </a:t>
            </a:r>
            <a:r>
              <a:rPr lang="fr-FR" altLang="fr-FR" sz="3200" dirty="0">
                <a:solidFill>
                  <a:schemeClr val="accent2"/>
                </a:solidFill>
              </a:rPr>
              <a:t/>
            </a:r>
            <a:br>
              <a:rPr lang="fr-FR" altLang="fr-FR" sz="3200" dirty="0">
                <a:solidFill>
                  <a:schemeClr val="accent2"/>
                </a:solidFill>
              </a:rPr>
            </a:br>
            <a:endParaRPr lang="fr-FR" sz="3200" dirty="0"/>
          </a:p>
        </p:txBody>
      </p:sp>
      <p:sp>
        <p:nvSpPr>
          <p:cNvPr id="8" name="ZoneTexte 7"/>
          <p:cNvSpPr txBox="1"/>
          <p:nvPr/>
        </p:nvSpPr>
        <p:spPr>
          <a:xfrm>
            <a:off x="10897" y="35913"/>
            <a:ext cx="1608775" cy="584775"/>
          </a:xfrm>
          <a:prstGeom prst="rect">
            <a:avLst/>
          </a:prstGeom>
          <a:noFill/>
          <a:ln w="6350">
            <a:solidFill>
              <a:schemeClr val="tx1"/>
            </a:solidFill>
          </a:ln>
        </p:spPr>
        <p:txBody>
          <a:bodyPr wrap="square" rtlCol="0">
            <a:spAutoFit/>
          </a:bodyPr>
          <a:lstStyle/>
          <a:p>
            <a:r>
              <a:rPr lang="fr-FR" sz="1600" dirty="0" smtClean="0"/>
              <a:t>Pôle enfants 67</a:t>
            </a:r>
            <a:endParaRPr lang="fr-FR" sz="1600" dirty="0"/>
          </a:p>
        </p:txBody>
      </p:sp>
    </p:spTree>
    <p:extLst>
      <p:ext uri="{BB962C8B-B14F-4D97-AF65-F5344CB8AC3E}">
        <p14:creationId xmlns:p14="http://schemas.microsoft.com/office/powerpoint/2010/main" val="3874807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5800" y="609501"/>
            <a:ext cx="7772400" cy="80327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solidFill>
                  <a:schemeClr val="accent2"/>
                </a:solidFill>
              </a:rPr>
              <a:t>Etudes en cours</a:t>
            </a:r>
          </a:p>
        </p:txBody>
      </p:sp>
      <p:sp>
        <p:nvSpPr>
          <p:cNvPr id="21506" name="Rectangle 2"/>
          <p:cNvSpPr>
            <a:spLocks noGrp="1" noChangeArrowheads="1"/>
          </p:cNvSpPr>
          <p:nvPr>
            <p:ph type="body" idx="1"/>
          </p:nvPr>
        </p:nvSpPr>
        <p:spPr>
          <a:xfrm>
            <a:off x="684213" y="1052513"/>
            <a:ext cx="8208962" cy="4608512"/>
          </a:xfrm>
          <a:extLst>
            <a:ext uri="{91240B29-F687-4f45-9708-019B960494DF}">
              <a14:hiddenLine xmlns:a14="http://schemas.microsoft.com/office/drawing/2010/main" w="9525" cap="flat">
                <a:solidFill>
                  <a:srgbClr val="808080"/>
                </a:solidFill>
                <a:round/>
                <a:headEnd/>
                <a:tailEnd/>
              </a14:hiddenLine>
            </a:ext>
          </a:extLst>
        </p:spPr>
        <p:txBody>
          <a:bodyPr/>
          <a:lstStyle/>
          <a:p>
            <a:pPr marL="609600" indent="-609600">
              <a:lnSpc>
                <a:spcPct val="90000"/>
              </a:lnSpc>
            </a:pPr>
            <a:endParaRPr lang="en-US" altLang="fr-FR" sz="1800" b="1" u="sng" dirty="0" smtClean="0"/>
          </a:p>
          <a:p>
            <a:pPr marL="609600" indent="-609600">
              <a:lnSpc>
                <a:spcPct val="90000"/>
              </a:lnSpc>
            </a:pPr>
            <a:r>
              <a:rPr lang="en-US" altLang="fr-FR" sz="1800" b="1" dirty="0" smtClean="0"/>
              <a:t>	</a:t>
            </a:r>
            <a:r>
              <a:rPr lang="fr-FR" altLang="fr-FR" sz="1800" i="1" dirty="0">
                <a:solidFill>
                  <a:schemeClr val="tx1"/>
                </a:solidFill>
                <a:cs typeface="Arial" pitchFamily="34" charset="0"/>
              </a:rPr>
              <a:t>	</a:t>
            </a:r>
            <a:endParaRPr lang="en-US" altLang="fr-FR" sz="1800" b="1" u="sng" dirty="0" smtClean="0"/>
          </a:p>
          <a:p>
            <a:pPr marL="609600" indent="-609600">
              <a:lnSpc>
                <a:spcPct val="90000"/>
              </a:lnSpc>
            </a:pPr>
            <a:r>
              <a:rPr lang="en-US" altLang="fr-FR" sz="1800" dirty="0" smtClean="0"/>
              <a:t>	</a:t>
            </a:r>
            <a:r>
              <a:rPr lang="fr-FR" altLang="fr-FR" sz="1800" dirty="0">
                <a:solidFill>
                  <a:schemeClr val="tx1"/>
                </a:solidFill>
                <a:cs typeface="Arial" pitchFamily="34" charset="0"/>
              </a:rPr>
              <a:t>	</a:t>
            </a:r>
            <a:r>
              <a:rPr lang="fr-FR" altLang="fr-FR" sz="2000" dirty="0">
                <a:solidFill>
                  <a:schemeClr val="tx1"/>
                </a:solidFill>
                <a:cs typeface="Arial" pitchFamily="34" charset="0"/>
              </a:rPr>
              <a:t>	</a:t>
            </a:r>
          </a:p>
          <a:p>
            <a:pPr marL="609600" indent="-609600" algn="just">
              <a:lnSpc>
                <a:spcPct val="90000"/>
              </a:lnSpc>
            </a:pPr>
            <a:r>
              <a:rPr lang="fr-FR" altLang="fr-FR" sz="2000" dirty="0" smtClean="0">
                <a:solidFill>
                  <a:schemeClr val="tx1"/>
                </a:solidFill>
                <a:cs typeface="Arial" pitchFamily="34" charset="0"/>
              </a:rPr>
              <a:t>	</a:t>
            </a:r>
            <a:r>
              <a:rPr lang="fr-FR" altLang="fr-FR" sz="1600" dirty="0" smtClean="0">
                <a:solidFill>
                  <a:schemeClr val="tx1"/>
                </a:solidFill>
                <a:cs typeface="Arial" pitchFamily="34" charset="0"/>
              </a:rPr>
              <a:t>Cohorte </a:t>
            </a:r>
            <a:r>
              <a:rPr lang="fr-FR" altLang="fr-FR" sz="1600" dirty="0">
                <a:solidFill>
                  <a:schemeClr val="tx1"/>
                </a:solidFill>
                <a:cs typeface="Arial" pitchFamily="34" charset="0"/>
              </a:rPr>
              <a:t>ELENA: Etude des déterminants de l’évolution dans une cohorte d’enfants et d’adolescents avec troubles du spectre autistique. PHRC national. (</a:t>
            </a:r>
            <a:r>
              <a:rPr lang="fr-FR" altLang="fr-FR" sz="1600" dirty="0" err="1">
                <a:solidFill>
                  <a:schemeClr val="tx1"/>
                </a:solidFill>
                <a:cs typeface="Arial" pitchFamily="34" charset="0"/>
              </a:rPr>
              <a:t>Pottelette</a:t>
            </a:r>
            <a:r>
              <a:rPr lang="fr-FR" altLang="fr-FR" sz="1600" dirty="0">
                <a:solidFill>
                  <a:schemeClr val="tx1"/>
                </a:solidFill>
                <a:cs typeface="Arial" pitchFamily="34" charset="0"/>
              </a:rPr>
              <a:t> et </a:t>
            </a:r>
            <a:r>
              <a:rPr lang="fr-FR" altLang="fr-FR" sz="1600" dirty="0" err="1">
                <a:solidFill>
                  <a:schemeClr val="tx1"/>
                </a:solidFill>
                <a:cs typeface="Arial" pitchFamily="34" charset="0"/>
              </a:rPr>
              <a:t>Chabaux</a:t>
            </a:r>
            <a:r>
              <a:rPr lang="fr-FR" altLang="fr-FR" sz="1600" dirty="0">
                <a:solidFill>
                  <a:schemeClr val="tx1"/>
                </a:solidFill>
                <a:cs typeface="Arial" pitchFamily="34" charset="0"/>
              </a:rPr>
              <a:t>, Co-Investigateur)		</a:t>
            </a:r>
          </a:p>
          <a:p>
            <a:pPr marL="609600" indent="-609600" algn="just">
              <a:lnSpc>
                <a:spcPct val="90000"/>
              </a:lnSpc>
            </a:pPr>
            <a:r>
              <a:rPr lang="fr-FR" altLang="fr-FR" sz="1600" dirty="0" smtClean="0">
                <a:solidFill>
                  <a:schemeClr val="tx1"/>
                </a:solidFill>
                <a:cs typeface="Arial" pitchFamily="34" charset="0"/>
              </a:rPr>
              <a:t>	Recherche </a:t>
            </a:r>
            <a:r>
              <a:rPr lang="fr-FR" altLang="fr-FR" sz="1600" dirty="0">
                <a:solidFill>
                  <a:schemeClr val="tx1"/>
                </a:solidFill>
                <a:cs typeface="Arial" pitchFamily="34" charset="0"/>
              </a:rPr>
              <a:t>évaluation Unité Maternelle pour Enfants Autistes (</a:t>
            </a:r>
            <a:r>
              <a:rPr lang="fr-FR" altLang="fr-FR" sz="1600" dirty="0" err="1">
                <a:solidFill>
                  <a:schemeClr val="tx1"/>
                </a:solidFill>
                <a:cs typeface="Arial" pitchFamily="34" charset="0"/>
              </a:rPr>
              <a:t>Chabaux</a:t>
            </a:r>
            <a:r>
              <a:rPr lang="fr-FR" altLang="fr-FR" sz="1600" dirty="0">
                <a:solidFill>
                  <a:schemeClr val="tx1"/>
                </a:solidFill>
                <a:cs typeface="Arial" pitchFamily="34" charset="0"/>
              </a:rPr>
              <a:t>, </a:t>
            </a:r>
            <a:r>
              <a:rPr lang="fr-FR" altLang="fr-FR" sz="1600" dirty="0" err="1">
                <a:solidFill>
                  <a:schemeClr val="tx1"/>
                </a:solidFill>
                <a:cs typeface="Arial" pitchFamily="34" charset="0"/>
              </a:rPr>
              <a:t>Coutelle</a:t>
            </a:r>
            <a:r>
              <a:rPr lang="fr-FR" altLang="fr-FR" sz="1600" dirty="0">
                <a:solidFill>
                  <a:schemeClr val="tx1"/>
                </a:solidFill>
                <a:cs typeface="Arial" pitchFamily="34" charset="0"/>
              </a:rPr>
              <a:t>, Co-Investigateur, Oberlin)		</a:t>
            </a:r>
          </a:p>
          <a:p>
            <a:pPr marL="609600" indent="-609600" algn="just">
              <a:lnSpc>
                <a:spcPct val="90000"/>
              </a:lnSpc>
            </a:pPr>
            <a:r>
              <a:rPr lang="fr-FR" altLang="fr-FR" sz="1600" dirty="0" smtClean="0">
                <a:solidFill>
                  <a:schemeClr val="tx1"/>
                </a:solidFill>
                <a:cs typeface="Arial" pitchFamily="34" charset="0"/>
              </a:rPr>
              <a:t>	Fédération </a:t>
            </a:r>
            <a:r>
              <a:rPr lang="fr-FR" altLang="fr-FR" sz="1600" dirty="0">
                <a:solidFill>
                  <a:schemeClr val="tx1"/>
                </a:solidFill>
                <a:cs typeface="Arial" pitchFamily="34" charset="0"/>
              </a:rPr>
              <a:t>Hospitalo-Universitaire (FHU) NEUROGENΨCS : </a:t>
            </a:r>
            <a:r>
              <a:rPr lang="fr-FR" altLang="fr-FR" sz="1600" dirty="0" err="1">
                <a:solidFill>
                  <a:schemeClr val="tx1"/>
                </a:solidFill>
                <a:cs typeface="Arial" pitchFamily="34" charset="0"/>
              </a:rPr>
              <a:t>co</a:t>
            </a:r>
            <a:r>
              <a:rPr lang="fr-FR" altLang="fr-FR" sz="1600" dirty="0">
                <a:solidFill>
                  <a:schemeClr val="tx1"/>
                </a:solidFill>
                <a:cs typeface="Arial" pitchFamily="34" charset="0"/>
              </a:rPr>
              <a:t>-coordination avec l'IGBMC (Amélie Piton) du </a:t>
            </a:r>
            <a:r>
              <a:rPr lang="fr-FR" altLang="fr-FR" sz="1600" dirty="0" err="1">
                <a:solidFill>
                  <a:schemeClr val="tx1"/>
                </a:solidFill>
                <a:cs typeface="Arial" pitchFamily="34" charset="0"/>
              </a:rPr>
              <a:t>workpackage</a:t>
            </a:r>
            <a:r>
              <a:rPr lang="fr-FR" altLang="fr-FR" sz="1600" dirty="0">
                <a:solidFill>
                  <a:schemeClr val="tx1"/>
                </a:solidFill>
                <a:cs typeface="Arial" pitchFamily="34" charset="0"/>
              </a:rPr>
              <a:t> "Autisme et Déficience Intellectuelle" (</a:t>
            </a:r>
            <a:r>
              <a:rPr lang="fr-FR" altLang="fr-FR" sz="1600" dirty="0" err="1">
                <a:solidFill>
                  <a:schemeClr val="tx1"/>
                </a:solidFill>
                <a:cs typeface="Arial" pitchFamily="34" charset="0"/>
              </a:rPr>
              <a:t>Schroder</a:t>
            </a:r>
            <a:r>
              <a:rPr lang="fr-FR" altLang="fr-FR" sz="1600" dirty="0">
                <a:solidFill>
                  <a:schemeClr val="tx1"/>
                </a:solidFill>
                <a:cs typeface="Arial" pitchFamily="34" charset="0"/>
              </a:rPr>
              <a:t> et </a:t>
            </a:r>
            <a:r>
              <a:rPr lang="fr-FR" altLang="fr-FR" sz="1600" dirty="0" err="1">
                <a:solidFill>
                  <a:schemeClr val="tx1"/>
                </a:solidFill>
                <a:cs typeface="Arial" pitchFamily="34" charset="0"/>
              </a:rPr>
              <a:t>Coutelle</a:t>
            </a:r>
            <a:r>
              <a:rPr lang="fr-FR" altLang="fr-FR" sz="1600" dirty="0">
                <a:solidFill>
                  <a:schemeClr val="tx1"/>
                </a:solidFill>
                <a:cs typeface="Arial" pitchFamily="34" charset="0"/>
              </a:rPr>
              <a:t>, Principaux Investigateurs)	</a:t>
            </a:r>
            <a:endParaRPr lang="fr-FR" altLang="fr-FR" sz="1600" dirty="0" smtClean="0">
              <a:solidFill>
                <a:schemeClr val="tx1"/>
              </a:solidFill>
              <a:cs typeface="Arial" pitchFamily="34" charset="0"/>
            </a:endParaRPr>
          </a:p>
          <a:p>
            <a:pPr marL="609600" indent="-609600" algn="just">
              <a:lnSpc>
                <a:spcPct val="90000"/>
              </a:lnSpc>
            </a:pPr>
            <a:r>
              <a:rPr lang="fr-FR" altLang="fr-FR" sz="1600" dirty="0">
                <a:solidFill>
                  <a:schemeClr val="tx1"/>
                </a:solidFill>
                <a:cs typeface="Arial" pitchFamily="34" charset="0"/>
              </a:rPr>
              <a:t>	</a:t>
            </a:r>
            <a:r>
              <a:rPr lang="fr-FR" altLang="fr-FR" sz="1600" dirty="0" smtClean="0">
                <a:solidFill>
                  <a:schemeClr val="tx1"/>
                </a:solidFill>
                <a:cs typeface="Arial" pitchFamily="34" charset="0"/>
              </a:rPr>
              <a:t>Etude </a:t>
            </a:r>
            <a:r>
              <a:rPr lang="fr-FR" altLang="fr-FR" sz="1600" dirty="0" err="1" smtClean="0">
                <a:solidFill>
                  <a:schemeClr val="tx1"/>
                </a:solidFill>
                <a:cs typeface="Arial" pitchFamily="34" charset="0"/>
              </a:rPr>
              <a:t>Bumétamide</a:t>
            </a:r>
            <a:endParaRPr lang="fr-FR" altLang="fr-FR" sz="1600" dirty="0" smtClean="0">
              <a:solidFill>
                <a:schemeClr val="tx1"/>
              </a:solidFill>
              <a:cs typeface="Arial" pitchFamily="34" charset="0"/>
            </a:endParaRPr>
          </a:p>
          <a:p>
            <a:pPr marL="609600" indent="-609600" algn="just">
              <a:lnSpc>
                <a:spcPct val="90000"/>
              </a:lnSpc>
            </a:pPr>
            <a:r>
              <a:rPr lang="fr-FR" altLang="fr-FR" sz="1600" dirty="0" smtClean="0">
                <a:solidFill>
                  <a:schemeClr val="tx1"/>
                </a:solidFill>
                <a:cs typeface="Arial" pitchFamily="34" charset="0"/>
              </a:rPr>
              <a:t>	Sommeil et </a:t>
            </a:r>
            <a:r>
              <a:rPr lang="fr-FR" altLang="fr-FR" sz="1600" dirty="0" err="1" smtClean="0">
                <a:solidFill>
                  <a:schemeClr val="tx1"/>
                </a:solidFill>
                <a:cs typeface="Arial" pitchFamily="34" charset="0"/>
              </a:rPr>
              <a:t>Covid</a:t>
            </a:r>
            <a:r>
              <a:rPr lang="fr-FR" altLang="fr-FR" sz="1600" dirty="0">
                <a:solidFill>
                  <a:schemeClr val="tx1"/>
                </a:solidFill>
                <a:cs typeface="Arial" pitchFamily="34" charset="0"/>
              </a:rPr>
              <a:t>	</a:t>
            </a:r>
          </a:p>
          <a:p>
            <a:pPr marL="609600" indent="-609600" algn="just">
              <a:lnSpc>
                <a:spcPct val="90000"/>
              </a:lnSpc>
            </a:pPr>
            <a:endParaRPr lang="fr-FR" altLang="fr-FR" sz="1600" dirty="0" smtClean="0">
              <a:solidFill>
                <a:schemeClr val="tx1"/>
              </a:solidFill>
              <a:cs typeface="Arial" pitchFamily="34" charset="0"/>
            </a:endParaRPr>
          </a:p>
          <a:p>
            <a:pPr marL="609600" indent="-609600" algn="just">
              <a:lnSpc>
                <a:spcPct val="90000"/>
              </a:lnSpc>
              <a:buFont typeface="Arial" pitchFamily="34" charset="0"/>
              <a:buChar char="•"/>
            </a:pPr>
            <a:endParaRPr lang="en-US" altLang="fr-FR" sz="1600" i="1" dirty="0" smtClean="0"/>
          </a:p>
          <a:p>
            <a:pPr marL="609600" indent="-609600">
              <a:lnSpc>
                <a:spcPct val="90000"/>
              </a:lnSpc>
              <a:buFont typeface="Arial" pitchFamily="34" charset="0"/>
              <a:buChar char="•"/>
            </a:pPr>
            <a:endParaRPr lang="en-US" altLang="fr-FR" sz="1800" i="1" dirty="0" smtClean="0"/>
          </a:p>
          <a:p>
            <a:pPr marL="609600" indent="-609600">
              <a:lnSpc>
                <a:spcPct val="90000"/>
              </a:lnSpc>
            </a:pPr>
            <a:r>
              <a:rPr lang="en-US" altLang="fr-FR" sz="1800" i="1" dirty="0" smtClean="0"/>
              <a:t>	</a:t>
            </a:r>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dirty="0" smtClean="0"/>
          </a:p>
          <a:p>
            <a:pPr marL="609600" indent="-609600" eaLnBrk="1" hangingPunct="1">
              <a:lnSpc>
                <a:spcPct val="110000"/>
              </a:lnSpc>
              <a:spcBef>
                <a:spcPts val="500"/>
              </a:spcBef>
              <a:buClr>
                <a:srgbClr val="333399"/>
              </a:buClr>
            </a:pPr>
            <a:endParaRPr lang="fr-FR" altLang="fr-FR" sz="1800" dirty="0" smtClean="0">
              <a:solidFill>
                <a:srgbClr val="333399"/>
              </a:solidFill>
            </a:endParaRPr>
          </a:p>
        </p:txBody>
      </p:sp>
      <p:sp>
        <p:nvSpPr>
          <p:cNvPr id="4" name="ZoneTexte 3"/>
          <p:cNvSpPr txBox="1"/>
          <p:nvPr/>
        </p:nvSpPr>
        <p:spPr>
          <a:xfrm>
            <a:off x="298929" y="332656"/>
            <a:ext cx="1608775" cy="584775"/>
          </a:xfrm>
          <a:prstGeom prst="rect">
            <a:avLst/>
          </a:prstGeom>
          <a:noFill/>
          <a:ln w="6350">
            <a:solidFill>
              <a:schemeClr val="tx1"/>
            </a:solidFill>
          </a:ln>
        </p:spPr>
        <p:txBody>
          <a:bodyPr wrap="square" rtlCol="0">
            <a:spAutoFit/>
          </a:bodyPr>
          <a:lstStyle/>
          <a:p>
            <a:r>
              <a:rPr lang="fr-FR" sz="1600" dirty="0" smtClean="0"/>
              <a:t>Pôle enfants 67</a:t>
            </a:r>
            <a:endParaRPr lang="fr-FR"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1265109" y="1469597"/>
            <a:ext cx="3674085" cy="367407"/>
          </a:xfrm>
          <a:custGeom>
            <a:avLst>
              <a:gd name="f0" fmla="val 16200"/>
            </a:avLst>
            <a:gdLst>
              <a:gd name="f1" fmla="val w"/>
              <a:gd name="f2" fmla="val h"/>
              <a:gd name="f3" fmla="val 0"/>
              <a:gd name="f4" fmla="val 21600"/>
              <a:gd name="f5" fmla="val 10800"/>
              <a:gd name="f6" fmla="val -2147483647"/>
              <a:gd name="f7" fmla="val 2147483647"/>
              <a:gd name="f8" fmla="*/ f1 1 21600"/>
              <a:gd name="f9" fmla="*/ f2 1 21600"/>
              <a:gd name="f10" fmla="val f3"/>
              <a:gd name="f11" fmla="val f4"/>
              <a:gd name="f12" fmla="pin 0 f0 21600"/>
              <a:gd name="f13" fmla="+- f11 0 f10"/>
              <a:gd name="f14" fmla="val f12"/>
              <a:gd name="f15" fmla="*/ f12 f8 1"/>
              <a:gd name="f16" fmla="*/ 0 f9 1"/>
              <a:gd name="f17" fmla="*/ f13 1 21600"/>
              <a:gd name="f18" fmla="*/ 0 f17 1"/>
              <a:gd name="f19" fmla="*/ 21600 f17 1"/>
              <a:gd name="f20" fmla="*/ f18 1 f17"/>
              <a:gd name="f21" fmla="*/ f19 1 f17"/>
              <a:gd name="f22" fmla="*/ f20 f8 1"/>
              <a:gd name="f23" fmla="*/ f21 f8 1"/>
              <a:gd name="f24" fmla="*/ f21 f9 1"/>
              <a:gd name="f25" fmla="*/ f20 f9 1"/>
            </a:gdLst>
            <a:ahLst>
              <a:ahXY gdRefX="f0" minX="f3" maxX="f4">
                <a:pos x="f15" y="f16"/>
              </a:ahXY>
            </a:ahLst>
            <a:cxnLst>
              <a:cxn ang="3cd4">
                <a:pos x="hc" y="t"/>
              </a:cxn>
              <a:cxn ang="0">
                <a:pos x="r" y="vc"/>
              </a:cxn>
              <a:cxn ang="cd4">
                <a:pos x="hc" y="b"/>
              </a:cxn>
              <a:cxn ang="cd2">
                <a:pos x="l" y="vc"/>
              </a:cxn>
            </a:cxnLst>
            <a:rect l="f22" t="f25" r="f23" b="f24"/>
            <a:pathLst>
              <a:path w="21600" h="21600">
                <a:moveTo>
                  <a:pt x="f3" y="f3"/>
                </a:moveTo>
                <a:lnTo>
                  <a:pt x="f14" y="f3"/>
                </a:lnTo>
                <a:lnTo>
                  <a:pt x="f4" y="f5"/>
                </a:lnTo>
                <a:lnTo>
                  <a:pt x="f14" y="f4"/>
                </a:lnTo>
                <a:lnTo>
                  <a:pt x="f3" y="f4"/>
                </a:lnTo>
                <a:close/>
              </a:path>
            </a:pathLst>
          </a:custGeom>
          <a:solidFill>
            <a:srgbClr val="DC2300"/>
          </a:solidFill>
          <a:ln w="0" cap="flat">
            <a:solidFill>
              <a:srgbClr val="000000"/>
            </a:solidFill>
            <a:prstDash val="solid"/>
            <a:miter/>
          </a:ln>
        </p:spPr>
        <p:txBody>
          <a:bodyPr vert="horz" wrap="square" lIns="61238" tIns="30615" rIns="61238" bIns="30615" anchor="ctr" anchorCtr="0" compatLnSpc="0">
            <a:noAutofit/>
          </a:bodyPr>
          <a:lstStyle/>
          <a:p>
            <a:pPr defTabSz="622158" hangingPunct="0">
              <a:defRPr sz="1800" b="0" i="0" u="none" strike="noStrike" kern="0" cap="none" spc="0" baseline="0">
                <a:solidFill>
                  <a:srgbClr val="000000"/>
                </a:solidFill>
                <a:uFillTx/>
              </a:defRPr>
            </a:pPr>
            <a:r>
              <a:rPr lang="fr-FR" sz="1497">
                <a:solidFill>
                  <a:srgbClr val="FFFFFF"/>
                </a:solidFill>
                <a:latin typeface="Arial" pitchFamily="18"/>
                <a:ea typeface="MS Gothic" pitchFamily="2"/>
                <a:cs typeface="Tahoma" pitchFamily="2"/>
              </a:rPr>
              <a:t>Projets menés en 2019 (hors diag)</a:t>
            </a:r>
          </a:p>
        </p:txBody>
      </p:sp>
      <p:sp>
        <p:nvSpPr>
          <p:cNvPr id="3" name="ZoneTexte 2"/>
          <p:cNvSpPr txBox="1"/>
          <p:nvPr/>
        </p:nvSpPr>
        <p:spPr>
          <a:xfrm>
            <a:off x="2857218" y="979720"/>
            <a:ext cx="3306677" cy="282529"/>
          </a:xfrm>
          <a:prstGeom prst="rect">
            <a:avLst/>
          </a:prstGeom>
          <a:noFill/>
          <a:ln cap="flat">
            <a:noFill/>
          </a:ln>
        </p:spPr>
        <p:txBody>
          <a:bodyPr vert="horz" wrap="square" lIns="61238" tIns="30615" rIns="61238" bIns="30615" anchor="t" anchorCtr="1" compatLnSpc="0">
            <a:spAutoFit/>
          </a:bodyPr>
          <a:lstStyle/>
          <a:p>
            <a:pPr defTabSz="622158" hangingPunct="0">
              <a:defRPr sz="1800" b="0" i="0" u="none" strike="noStrike" kern="0" cap="none" spc="0" baseline="0">
                <a:solidFill>
                  <a:srgbClr val="000000"/>
                </a:solidFill>
                <a:uFillTx/>
              </a:defRPr>
            </a:pPr>
            <a:r>
              <a:rPr lang="fr-FR" sz="1497">
                <a:solidFill>
                  <a:srgbClr val="FF0000"/>
                </a:solidFill>
                <a:latin typeface="Arial" pitchFamily="18"/>
                <a:ea typeface="MS Gothic" pitchFamily="2"/>
                <a:cs typeface="Tahoma" pitchFamily="2"/>
              </a:rPr>
              <a:t>Pôle Adultes 68</a:t>
            </a:r>
          </a:p>
        </p:txBody>
      </p:sp>
      <p:sp>
        <p:nvSpPr>
          <p:cNvPr id="4" name="ZoneTexte 3"/>
          <p:cNvSpPr txBox="1"/>
          <p:nvPr/>
        </p:nvSpPr>
        <p:spPr>
          <a:xfrm>
            <a:off x="1265109" y="1959474"/>
            <a:ext cx="6613355" cy="4112039"/>
          </a:xfrm>
          <a:prstGeom prst="rect">
            <a:avLst/>
          </a:prstGeom>
          <a:noFill/>
          <a:ln cap="flat">
            <a:noFill/>
          </a:ln>
        </p:spPr>
        <p:txBody>
          <a:bodyPr vert="horz" wrap="square" lIns="61238" tIns="30615" rIns="61238" bIns="30615" anchor="t" anchorCtr="0" compatLnSpc="0">
            <a:noAutofit/>
          </a:bodyPr>
          <a:lstStyle/>
          <a:p>
            <a:pPr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Actions de formation / sensibilisation pour le repérage et le diagnostic</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Formation pôle emploi 68 (100 personnes) au repérage des TSA</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Formation PDD-MRS des partenaires du département (25 personnes) pour le repérage dans les EMS</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Formation au diagnostic (équipe EMS) annulée car une seule équipe dispo</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Formation au repérage pour le pôle 2/3</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Organisation d'un staff clinique (25 personnes) personnels du CH et des EMS</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démarrage d'une collaboration avec le pôle 8/9 (médecin / psycho / neuropsy) et du pôle 2/3 (2 psychos) pour le diagnostic 2ième ligne, mais lien reste informel</a:t>
            </a:r>
          </a:p>
          <a:p>
            <a:pPr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Action post-diagnostique :</a:t>
            </a: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poursuite du travail sur le programme de psychoéducation post-diagnostic (manuel de l'intervenant à compléter)</a:t>
            </a:r>
          </a:p>
          <a:p>
            <a:pPr defTabSz="622158" hangingPunct="0">
              <a:defRPr sz="1800" b="0" i="0" u="none" strike="noStrike" kern="0" cap="none" spc="0" baseline="0">
                <a:solidFill>
                  <a:srgbClr val="000000"/>
                </a:solidFill>
                <a:uFillTx/>
              </a:defRPr>
            </a:pPr>
            <a:endParaRPr lang="fr-FR" sz="1225">
              <a:solidFill>
                <a:srgbClr val="FF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Recherche :</a:t>
            </a:r>
          </a:p>
          <a:p>
            <a:pPr algn="just"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Publication pré-programme de psychoéducation aux JTCC</a:t>
            </a:r>
          </a:p>
          <a:p>
            <a:pPr algn="just"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algn="just"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Partenariat avec CH Ste Anne sur une étude pilote sur l'efficacité de la CRT chez les adultes avec TSA et handicap intellectuel</a:t>
            </a:r>
          </a:p>
          <a:p>
            <a:pPr algn="just"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Mémoire de Master sur les prédicteurs cognitifs de la symptomatologie clinique et de l'autonomie dans la vie quotidienne (présenté à Stras-autisme)</a:t>
            </a:r>
          </a:p>
        </p:txBody>
      </p:sp>
    </p:spTree>
    <p:extLst>
      <p:ext uri="{BB962C8B-B14F-4D97-AF65-F5344CB8AC3E}">
        <p14:creationId xmlns:p14="http://schemas.microsoft.com/office/powerpoint/2010/main" val="276141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tLang="fr-FR" sz="2800" b="1" dirty="0" smtClean="0">
                <a:solidFill>
                  <a:schemeClr val="tx1"/>
                </a:solidFill>
              </a:rPr>
              <a:t>PARTICIPATION DU CRA AUX RÉSEAUX RÉGIONAUX ET NATIONAUX</a:t>
            </a:r>
          </a:p>
        </p:txBody>
      </p:sp>
      <p:sp>
        <p:nvSpPr>
          <p:cNvPr id="3" name="Espace réservé du contenu 2"/>
          <p:cNvSpPr>
            <a:spLocks noGrp="1"/>
          </p:cNvSpPr>
          <p:nvPr>
            <p:ph idx="1"/>
          </p:nvPr>
        </p:nvSpPr>
        <p:spPr/>
        <p:txBody>
          <a:bodyPr/>
          <a:lstStyle/>
          <a:p>
            <a:r>
              <a:rPr lang="fr-FR" altLang="fr-FR" sz="2800" dirty="0" smtClean="0">
                <a:solidFill>
                  <a:schemeClr val="tx2"/>
                </a:solidFill>
              </a:rPr>
              <a:t>	</a:t>
            </a:r>
          </a:p>
          <a:p>
            <a:pPr algn="just"/>
            <a:r>
              <a:rPr lang="fr-FR" altLang="fr-FR" sz="2800" dirty="0" smtClean="0">
                <a:solidFill>
                  <a:schemeClr val="tx2"/>
                </a:solidFill>
              </a:rPr>
              <a:t>	</a:t>
            </a:r>
            <a:r>
              <a:rPr lang="fr-FR" altLang="fr-FR" sz="2400" dirty="0" smtClean="0">
                <a:solidFill>
                  <a:schemeClr val="tx1"/>
                </a:solidFill>
              </a:rPr>
              <a:t>Le CRA Alsace a participé à différentes réunions au niveau régional (ARS, Grand est,  MDPH, </a:t>
            </a:r>
            <a:r>
              <a:rPr lang="fr-FR" altLang="fr-FR" sz="2400" dirty="0" err="1" smtClean="0">
                <a:solidFill>
                  <a:schemeClr val="tx1"/>
                </a:solidFill>
              </a:rPr>
              <a:t>Stras’Autisme</a:t>
            </a:r>
            <a:r>
              <a:rPr lang="fr-FR" altLang="fr-FR" sz="2400" dirty="0" smtClean="0">
                <a:solidFill>
                  <a:schemeClr val="tx1"/>
                </a:solidFill>
              </a:rPr>
              <a:t>, CDCA,  Ariane handicap, réseau </a:t>
            </a:r>
            <a:r>
              <a:rPr lang="fr-FR" altLang="fr-FR" sz="2400" dirty="0" err="1" smtClean="0">
                <a:solidFill>
                  <a:schemeClr val="tx1"/>
                </a:solidFill>
              </a:rPr>
              <a:t>pédopsy</a:t>
            </a:r>
            <a:r>
              <a:rPr lang="fr-FR" altLang="fr-FR" sz="2400" dirty="0" smtClean="0">
                <a:solidFill>
                  <a:schemeClr val="tx1"/>
                </a:solidFill>
              </a:rPr>
              <a:t> Alsace, schéma département autonomie  ...) et au niveau national (GNCRA) </a:t>
            </a:r>
            <a:endParaRPr lang="fr-FR" altLang="fr-FR" sz="2400" dirty="0" smtClean="0">
              <a:solidFill>
                <a:schemeClr val="tx1"/>
              </a:solidFill>
              <a:latin typeface="Lucida Grande"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p:nvPr>
        </p:nvSpPr>
        <p:spPr>
          <a:xfrm>
            <a:off x="685800" y="1981200"/>
            <a:ext cx="3810000" cy="4114800"/>
          </a:xfrm>
          <a:extLst>
            <a:ext uri="{91240B29-F687-4f45-9708-019B960494DF}">
              <a14:hiddenLine xmlns:a14="http://schemas.microsoft.com/office/drawing/2010/main" w="9525" cap="flat">
                <a:solidFill>
                  <a:srgbClr val="808080"/>
                </a:solidFill>
                <a:round/>
                <a:headEnd/>
                <a:tailEnd/>
              </a14:hiddenLine>
            </a:ext>
          </a:extLst>
        </p:spPr>
        <p:txBody>
          <a:bodyPr anchor="t"/>
          <a:lstStyle/>
          <a:p>
            <a:pPr marL="1698625" lvl="3" indent="-225425" algn="l" eaLnBrk="1" hangingPunct="1">
              <a:spcBef>
                <a:spcPts val="3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4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p:txBody>
      </p:sp>
      <p:sp>
        <p:nvSpPr>
          <p:cNvPr id="4098" name="Rectangle 2"/>
          <p:cNvSpPr>
            <a:spLocks noChangeArrowheads="1"/>
          </p:cNvSpPr>
          <p:nvPr/>
        </p:nvSpPr>
        <p:spPr bwMode="auto">
          <a:xfrm>
            <a:off x="2382838" y="2895600"/>
            <a:ext cx="1841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099" name="Rectangle 3"/>
          <p:cNvSpPr>
            <a:spLocks noChangeArrowheads="1"/>
          </p:cNvSpPr>
          <p:nvPr/>
        </p:nvSpPr>
        <p:spPr bwMode="auto">
          <a:xfrm flipV="1">
            <a:off x="2916238" y="3357563"/>
            <a:ext cx="5095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0" name="Text Box 4"/>
          <p:cNvSpPr txBox="1">
            <a:spLocks noChangeArrowheads="1"/>
          </p:cNvSpPr>
          <p:nvPr/>
        </p:nvSpPr>
        <p:spPr bwMode="auto">
          <a:xfrm>
            <a:off x="3779838" y="2636838"/>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1" name="Rectangle 5"/>
          <p:cNvSpPr>
            <a:spLocks noChangeArrowheads="1"/>
          </p:cNvSpPr>
          <p:nvPr/>
        </p:nvSpPr>
        <p:spPr bwMode="auto">
          <a:xfrm>
            <a:off x="720725" y="1981200"/>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698625" lvl="3" indent="-225425" algn="l">
              <a:spcBef>
                <a:spcPts val="3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4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p:txBody>
      </p:sp>
      <p:grpSp>
        <p:nvGrpSpPr>
          <p:cNvPr id="3079" name="Group 6"/>
          <p:cNvGrpSpPr>
            <a:grpSpLocks/>
          </p:cNvGrpSpPr>
          <p:nvPr/>
        </p:nvGrpSpPr>
        <p:grpSpPr bwMode="auto">
          <a:xfrm>
            <a:off x="231453" y="552450"/>
            <a:ext cx="4248151" cy="6305550"/>
            <a:chOff x="476" y="0"/>
            <a:chExt cx="2676" cy="3972"/>
          </a:xfrm>
        </p:grpSpPr>
        <p:pic>
          <p:nvPicPr>
            <p:cNvPr id="4103" name="Picture 7"/>
            <p:cNvPicPr>
              <a:picLocks noChangeAspect="1" noChangeArrowheads="1"/>
            </p:cNvPicPr>
            <p:nvPr/>
          </p:nvPicPr>
          <p:blipFill>
            <a:blip r:embed="rId3"/>
            <a:srcRect/>
            <a:stretch>
              <a:fillRect/>
            </a:stretch>
          </p:blipFill>
          <p:spPr bwMode="auto">
            <a:xfrm>
              <a:off x="476" y="0"/>
              <a:ext cx="1999" cy="39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Text Box 8"/>
            <p:cNvSpPr txBox="1">
              <a:spLocks noChangeArrowheads="1"/>
            </p:cNvSpPr>
            <p:nvPr/>
          </p:nvSpPr>
          <p:spPr bwMode="auto">
            <a:xfrm>
              <a:off x="1791" y="750"/>
              <a:ext cx="1313"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smtClean="0">
                  <a:solidFill>
                    <a:srgbClr val="7030A0"/>
                  </a:solidFill>
                </a:rPr>
                <a:t>Pôle Adultes 67</a:t>
              </a:r>
            </a:p>
          </p:txBody>
        </p:sp>
        <p:sp>
          <p:nvSpPr>
            <p:cNvPr id="4105" name="Rectangle 9"/>
            <p:cNvSpPr>
              <a:spLocks noChangeArrowheads="1"/>
            </p:cNvSpPr>
            <p:nvPr/>
          </p:nvSpPr>
          <p:spPr bwMode="auto">
            <a:xfrm>
              <a:off x="1047" y="1824"/>
              <a:ext cx="114"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6" name="Rectangle 10"/>
            <p:cNvSpPr>
              <a:spLocks noChangeArrowheads="1"/>
            </p:cNvSpPr>
            <p:nvPr/>
          </p:nvSpPr>
          <p:spPr bwMode="auto">
            <a:xfrm flipV="1">
              <a:off x="1383" y="2115"/>
              <a:ext cx="31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7" name="Text Box 11"/>
            <p:cNvSpPr txBox="1">
              <a:spLocks noChangeArrowheads="1"/>
            </p:cNvSpPr>
            <p:nvPr/>
          </p:nvSpPr>
          <p:spPr bwMode="auto">
            <a:xfrm>
              <a:off x="1703" y="2096"/>
              <a:ext cx="1449"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smtClean="0">
                  <a:solidFill>
                    <a:srgbClr val="FF0000"/>
                  </a:solidFill>
                </a:rPr>
                <a:t>Pôle Adultes 68</a:t>
              </a:r>
            </a:p>
            <a:p>
              <a:pPr algn="l" eaLnBrk="0" hangingPunct="0">
                <a:defRPr/>
              </a:pPr>
              <a:endParaRPr lang="fr-FR" sz="2000" dirty="0" smtClean="0"/>
            </a:p>
          </p:txBody>
        </p:sp>
        <p:sp>
          <p:nvSpPr>
            <p:cNvPr id="4108" name="Text Box 12"/>
            <p:cNvSpPr txBox="1">
              <a:spLocks noChangeArrowheads="1"/>
            </p:cNvSpPr>
            <p:nvPr/>
          </p:nvSpPr>
          <p:spPr bwMode="auto">
            <a:xfrm>
              <a:off x="975" y="2897"/>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smtClean="0">
                  <a:solidFill>
                    <a:schemeClr val="accent6"/>
                  </a:solidFill>
                </a:rPr>
                <a:t>Pôle Enfants </a:t>
              </a:r>
              <a:br>
                <a:rPr lang="fr-FR" sz="2000" dirty="0" smtClean="0">
                  <a:solidFill>
                    <a:schemeClr val="accent6"/>
                  </a:solidFill>
                </a:rPr>
              </a:br>
              <a:r>
                <a:rPr lang="fr-FR" sz="2000" dirty="0" smtClean="0">
                  <a:solidFill>
                    <a:schemeClr val="accent6"/>
                  </a:solidFill>
                </a:rPr>
                <a:t>&amp; Adolescents 68</a:t>
              </a:r>
            </a:p>
          </p:txBody>
        </p:sp>
        <p:sp>
          <p:nvSpPr>
            <p:cNvPr id="4109" name="Text Box 13"/>
            <p:cNvSpPr txBox="1">
              <a:spLocks noChangeArrowheads="1"/>
            </p:cNvSpPr>
            <p:nvPr/>
          </p:nvSpPr>
          <p:spPr bwMode="auto">
            <a:xfrm>
              <a:off x="1927" y="1661"/>
              <a:ext cx="114"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10" name="Text Box 14"/>
            <p:cNvSpPr txBox="1">
              <a:spLocks noChangeArrowheads="1"/>
            </p:cNvSpPr>
            <p:nvPr/>
          </p:nvSpPr>
          <p:spPr bwMode="auto">
            <a:xfrm>
              <a:off x="1065" y="1253"/>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lgn="l" eaLnBrk="0" hangingPunct="0">
                <a:defRPr/>
              </a:pPr>
              <a:r>
                <a:rPr lang="fr-FR" altLang="fr-FR" sz="2000" dirty="0" smtClean="0">
                  <a:solidFill>
                    <a:schemeClr val="accent6"/>
                  </a:solidFill>
                  <a:cs typeface="+mn-cs"/>
                </a:rPr>
                <a:t>Pôle  Enfants </a:t>
              </a:r>
            </a:p>
            <a:p>
              <a:pPr algn="l" eaLnBrk="0" hangingPunct="0">
                <a:defRPr/>
              </a:pPr>
              <a:r>
                <a:rPr lang="fr-FR" altLang="fr-FR" sz="2000" dirty="0" smtClean="0">
                  <a:solidFill>
                    <a:schemeClr val="accent6"/>
                  </a:solidFill>
                  <a:cs typeface="+mn-cs"/>
                </a:rPr>
                <a:t>&amp; Adolescents 67</a:t>
              </a:r>
            </a:p>
          </p:txBody>
        </p:sp>
      </p:grpSp>
      <p:sp>
        <p:nvSpPr>
          <p:cNvPr id="4111" name="Text Box 15"/>
          <p:cNvSpPr txBox="1">
            <a:spLocks noChangeArrowheads="1"/>
          </p:cNvSpPr>
          <p:nvPr/>
        </p:nvSpPr>
        <p:spPr bwMode="auto">
          <a:xfrm>
            <a:off x="4859338" y="749300"/>
            <a:ext cx="4284662" cy="514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Centre de Ressources Autisme  région Alsace</a:t>
            </a:r>
            <a:r>
              <a:rPr lang="fr-FR" altLang="fr-FR" sz="2400" b="0" dirty="0">
                <a:solidFill>
                  <a:srgbClr val="000000"/>
                </a:solidFill>
              </a:rPr>
              <a:t> :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en 2003 avec un pôle régional enfants et adolescents et  2 pôles départementaux adultes.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de l’antenne enfants 68 : 2007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Modalités de fonctionnement déterminées par une convention entre les 3 hôpitaux de rattachement (dernière version mars 2011</a:t>
            </a:r>
            <a:r>
              <a:rPr lang="fr-FR" altLang="fr-FR" b="0" dirty="0" smtClean="0">
                <a:solidFill>
                  <a:srgbClr val="000000"/>
                </a:solidFill>
              </a:rPr>
              <a:t>)</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smtClean="0">
                <a:solidFill>
                  <a:srgbClr val="000000"/>
                </a:solidFill>
              </a:rPr>
              <a:t>L’antenne enfants 68 devient un pôle en 2018</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a:t>
            </a:r>
            <a:r>
              <a:rPr lang="fr-FR" altLang="fr-FR" b="0" dirty="0" smtClean="0">
                <a:solidFill>
                  <a:srgbClr val="000000"/>
                </a:solidFill>
              </a:rPr>
              <a:t>AIDA ouvre 2 antennes en 2019</a:t>
            </a:r>
            <a:endParaRPr lang="fr-FR" altLang="fr-FR" b="0" dirty="0">
              <a:solidFill>
                <a:srgbClr val="000000"/>
              </a:solidFill>
            </a:endParaRPr>
          </a:p>
        </p:txBody>
      </p:sp>
      <p:sp>
        <p:nvSpPr>
          <p:cNvPr id="8" name="ZoneTexte 7"/>
          <p:cNvSpPr txBox="1"/>
          <p:nvPr/>
        </p:nvSpPr>
        <p:spPr>
          <a:xfrm>
            <a:off x="0" y="3532946"/>
            <a:ext cx="862957" cy="400110"/>
          </a:xfrm>
          <a:prstGeom prst="rect">
            <a:avLst/>
          </a:prstGeom>
          <a:noFill/>
        </p:spPr>
        <p:txBody>
          <a:bodyPr wrap="square" rtlCol="0">
            <a:spAutoFit/>
          </a:bodyPr>
          <a:lstStyle/>
          <a:p>
            <a:r>
              <a:rPr lang="fr-FR" dirty="0" smtClean="0">
                <a:solidFill>
                  <a:srgbClr val="92D050"/>
                </a:solidFill>
              </a:rPr>
              <a:t>AIDA</a:t>
            </a:r>
            <a:endParaRPr lang="fr-FR" dirty="0">
              <a:solidFill>
                <a:srgbClr val="92D050"/>
              </a:solidFill>
            </a:endParaRPr>
          </a:p>
        </p:txBody>
      </p:sp>
      <p:cxnSp>
        <p:nvCxnSpPr>
          <p:cNvPr id="10" name="Connecteur droit avec flèche 9"/>
          <p:cNvCxnSpPr/>
          <p:nvPr/>
        </p:nvCxnSpPr>
        <p:spPr bwMode="auto">
          <a:xfrm flipV="1">
            <a:off x="897882" y="2276872"/>
            <a:ext cx="1484956" cy="1366441"/>
          </a:xfrm>
          <a:prstGeom prst="straightConnector1">
            <a:avLst/>
          </a:prstGeom>
          <a:solidFill>
            <a:srgbClr val="00B8FF"/>
          </a:solidFill>
          <a:ln w="28575"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cteur droit avec flèche 11"/>
          <p:cNvCxnSpPr/>
          <p:nvPr/>
        </p:nvCxnSpPr>
        <p:spPr bwMode="auto">
          <a:xfrm>
            <a:off x="897882" y="3654425"/>
            <a:ext cx="546100" cy="494655"/>
          </a:xfrm>
          <a:prstGeom prst="straightConnector1">
            <a:avLst/>
          </a:prstGeom>
          <a:solidFill>
            <a:srgbClr val="00B8FF"/>
          </a:solidFill>
          <a:ln w="76200" cap="flat" cmpd="sng" algn="ctr">
            <a:solidFill>
              <a:srgbClr val="92D050"/>
            </a:solidFill>
            <a:prstDash val="solid"/>
            <a:round/>
            <a:headEnd type="none" w="med" len="med"/>
            <a:tailEnd type="triangle"/>
          </a:ln>
          <a:effectLst>
            <a:outerShdw blurRad="63500" dist="38099" dir="2700000" algn="ctr" rotWithShape="0">
              <a:schemeClr val="bg2">
                <a:alpha val="74998"/>
              </a:schemeClr>
            </a:outerShdw>
          </a:effectLst>
          <a:extLst/>
        </p:spPr>
      </p:cxnSp>
      <p:cxnSp>
        <p:nvCxnSpPr>
          <p:cNvPr id="14" name="Connecteur droit avec flèche 13"/>
          <p:cNvCxnSpPr/>
          <p:nvPr/>
        </p:nvCxnSpPr>
        <p:spPr bwMode="auto">
          <a:xfrm>
            <a:off x="897882" y="3719513"/>
            <a:ext cx="892497" cy="2614612"/>
          </a:xfrm>
          <a:prstGeom prst="straightConnector1">
            <a:avLst/>
          </a:prstGeom>
          <a:solidFill>
            <a:srgbClr val="00B8FF"/>
          </a:solidFill>
          <a:ln w="28575"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331913" y="1412776"/>
            <a:ext cx="71262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000" b="1" dirty="0" smtClean="0"/>
              <a:t/>
            </a:r>
            <a:br>
              <a:rPr lang="fr-FR" altLang="fr-FR" sz="2000" b="1" dirty="0" smtClean="0"/>
            </a:br>
            <a:r>
              <a:rPr lang="fr-FR" altLang="fr-FR" sz="2400" b="1" dirty="0" smtClean="0"/>
              <a:t/>
            </a:r>
            <a:br>
              <a:rPr lang="fr-FR" altLang="fr-FR" sz="2400" b="1" dirty="0" smtClean="0"/>
            </a:br>
            <a:r>
              <a:rPr lang="fr-FR" altLang="fr-FR" sz="2400" b="1" dirty="0" smtClean="0"/>
              <a:t>SUIVI DE L’ACTIVITÉ DES CENTRES DE DOCUMENTATION</a:t>
            </a:r>
            <a:br>
              <a:rPr lang="fr-FR" altLang="fr-FR" sz="2400" b="1" dirty="0" smtClean="0"/>
            </a:br>
            <a:endParaRPr lang="fr-FR" altLang="fr-FR" sz="2400" b="1" dirty="0" smtClean="0"/>
          </a:p>
        </p:txBody>
      </p:sp>
      <p:graphicFrame>
        <p:nvGraphicFramePr>
          <p:cNvPr id="24578" name="Group 2"/>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4580" name="Group 4"/>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24582" name="Picture 6"/>
          <p:cNvPicPr>
            <a:picLocks noChangeAspect="1" noChangeArrowheads="1"/>
          </p:cNvPicPr>
          <p:nvPr/>
        </p:nvPicPr>
        <p:blipFill>
          <a:blip r:embed="rId3"/>
          <a:srcRect/>
          <a:stretch>
            <a:fillRect/>
          </a:stretch>
        </p:blipFill>
        <p:spPr bwMode="auto">
          <a:xfrm>
            <a:off x="2698750" y="3865914"/>
            <a:ext cx="3854450" cy="140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60960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000" smtClean="0"/>
              <a:t>Nombre de demandes par catégorie d'usagers</a:t>
            </a:r>
          </a:p>
        </p:txBody>
      </p:sp>
      <p:graphicFrame>
        <p:nvGraphicFramePr>
          <p:cNvPr id="225280" name="Object 2"/>
          <p:cNvGraphicFramePr>
            <a:graphicFrameLocks noChangeAspect="1"/>
          </p:cNvGraphicFramePr>
          <p:nvPr>
            <p:extLst>
              <p:ext uri="{D42A27DB-BD31-4B8C-83A1-F6EECF244321}">
                <p14:modId xmlns:p14="http://schemas.microsoft.com/office/powerpoint/2010/main" val="316651306"/>
              </p:ext>
            </p:extLst>
          </p:nvPr>
        </p:nvGraphicFramePr>
        <p:xfrm>
          <a:off x="533400" y="1844675"/>
          <a:ext cx="8305800" cy="3052763"/>
        </p:xfrm>
        <a:graphic>
          <a:graphicData uri="http://schemas.openxmlformats.org/presentationml/2006/ole">
            <mc:AlternateContent xmlns:mc="http://schemas.openxmlformats.org/markup-compatibility/2006">
              <mc:Choice xmlns:v="urn:schemas-microsoft-com:vml" Requires="v">
                <p:oleObj spid="_x0000_s225303" name="Feuille de calcul" r:id="rId5" imgW="7648592" imgH="2467039" progId="Excel.Sheet.8">
                  <p:embed/>
                </p:oleObj>
              </mc:Choice>
              <mc:Fallback>
                <p:oleObj name="Feuille de calcul" r:id="rId5" imgW="7648592" imgH="2467039" progId="Excel.Sheet.8">
                  <p:embed/>
                  <p:pic>
                    <p:nvPicPr>
                      <p:cNvPr id="0" name=""/>
                      <p:cNvPicPr>
                        <a:picLocks noChangeAspect="1" noChangeArrowheads="1"/>
                      </p:cNvPicPr>
                      <p:nvPr/>
                    </p:nvPicPr>
                    <p:blipFill>
                      <a:blip r:embed="rId6"/>
                      <a:srcRect/>
                      <a:stretch>
                        <a:fillRect/>
                      </a:stretch>
                    </p:blipFill>
                    <p:spPr bwMode="auto">
                      <a:xfrm>
                        <a:off x="533400" y="1844675"/>
                        <a:ext cx="8305800" cy="305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5365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333375"/>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mtClean="0"/>
              <a:t>Thématique des demandes </a:t>
            </a:r>
          </a:p>
        </p:txBody>
      </p:sp>
      <p:graphicFrame>
        <p:nvGraphicFramePr>
          <p:cNvPr id="226304" name="Graphique 3"/>
          <p:cNvGraphicFramePr>
            <a:graphicFrameLocks/>
          </p:cNvGraphicFramePr>
          <p:nvPr>
            <p:extLst>
              <p:ext uri="{D42A27DB-BD31-4B8C-83A1-F6EECF244321}">
                <p14:modId xmlns:p14="http://schemas.microsoft.com/office/powerpoint/2010/main" val="1133789762"/>
              </p:ext>
            </p:extLst>
          </p:nvPr>
        </p:nvGraphicFramePr>
        <p:xfrm>
          <a:off x="1127125" y="1409700"/>
          <a:ext cx="6994525" cy="4005263"/>
        </p:xfrm>
        <a:graphic>
          <a:graphicData uri="http://schemas.openxmlformats.org/presentationml/2006/ole">
            <mc:AlternateContent xmlns:mc="http://schemas.openxmlformats.org/markup-compatibility/2006">
              <mc:Choice xmlns:v="urn:schemas-microsoft-com:vml" Requires="v">
                <p:oleObj spid="_x0000_s226326" name="Feuille de calcul" r:id="rId5" imgW="7019841" imgH="3924406" progId="Excel.Sheet.8">
                  <p:embed/>
                </p:oleObj>
              </mc:Choice>
              <mc:Fallback>
                <p:oleObj name="Feuille de calcul" r:id="rId5" imgW="7019841" imgH="3924406" progId="Excel.Sheet.8">
                  <p:embed/>
                  <p:pic>
                    <p:nvPicPr>
                      <p:cNvPr id="0" name=""/>
                      <p:cNvPicPr>
                        <a:picLocks noChangeArrowheads="1"/>
                      </p:cNvPicPr>
                      <p:nvPr/>
                    </p:nvPicPr>
                    <p:blipFill>
                      <a:blip r:embed="rId6"/>
                      <a:srcRect/>
                      <a:stretch>
                        <a:fillRect/>
                      </a:stretch>
                    </p:blipFill>
                    <p:spPr bwMode="auto">
                      <a:xfrm>
                        <a:off x="1127125" y="1409700"/>
                        <a:ext cx="6994525" cy="400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7398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4000" dirty="0"/>
              <a:t>Nombre de documents prêtés au cours de l'année</a:t>
            </a:r>
            <a:endParaRPr lang="fr-FR" sz="4000" dirty="0"/>
          </a:p>
        </p:txBody>
      </p:sp>
      <p:graphicFrame>
        <p:nvGraphicFramePr>
          <p:cNvPr id="12" name="Espace réservé du graphique 11"/>
          <p:cNvGraphicFramePr>
            <a:graphicFrameLocks noGrp="1"/>
          </p:cNvGraphicFramePr>
          <p:nvPr>
            <p:ph type="chart" idx="1"/>
            <p:extLst>
              <p:ext uri="{D42A27DB-BD31-4B8C-83A1-F6EECF244321}">
                <p14:modId xmlns:p14="http://schemas.microsoft.com/office/powerpoint/2010/main" val="1809617044"/>
              </p:ext>
            </p:extLst>
          </p:nvPr>
        </p:nvGraphicFramePr>
        <p:xfrm>
          <a:off x="685801" y="1981201"/>
          <a:ext cx="7630616" cy="3608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0164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48680"/>
            <a:ext cx="7769225" cy="1139825"/>
          </a:xfrm>
        </p:spPr>
        <p:txBody>
          <a:bodyPr/>
          <a:lstStyle/>
          <a:p>
            <a:r>
              <a:rPr lang="fr-FR" altLang="fr-FR" sz="3600" dirty="0" smtClean="0"/>
              <a:t/>
            </a:r>
            <a:br>
              <a:rPr lang="fr-FR" altLang="fr-FR" sz="3600" dirty="0" smtClean="0"/>
            </a:br>
            <a:r>
              <a:rPr lang="fr-FR" altLang="fr-FR" sz="4000" dirty="0" smtClean="0"/>
              <a:t>Nombre d</a:t>
            </a:r>
            <a:r>
              <a:rPr lang="fr-FR" sz="4000" dirty="0" smtClean="0"/>
              <a:t>e </a:t>
            </a:r>
            <a:r>
              <a:rPr lang="fr-FR" sz="4000" dirty="0"/>
              <a:t>visites sur le site Internet par année</a:t>
            </a:r>
            <a:br>
              <a:rPr lang="fr-FR" sz="4000" dirty="0"/>
            </a:br>
            <a:endParaRPr lang="fr-FR" sz="3600" dirty="0"/>
          </a:p>
        </p:txBody>
      </p:sp>
      <p:graphicFrame>
        <p:nvGraphicFramePr>
          <p:cNvPr id="4" name="Graphique 3" title="Nombre de visites sur le site Internet"/>
          <p:cNvGraphicFramePr/>
          <p:nvPr>
            <p:extLst>
              <p:ext uri="{D42A27DB-BD31-4B8C-83A1-F6EECF244321}">
                <p14:modId xmlns:p14="http://schemas.microsoft.com/office/powerpoint/2010/main" val="3584246561"/>
              </p:ext>
            </p:extLst>
          </p:nvPr>
        </p:nvGraphicFramePr>
        <p:xfrm>
          <a:off x="1547664" y="1916832"/>
          <a:ext cx="5832648"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2602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2020</a:t>
            </a:r>
            <a:endParaRPr lang="fr-FR" sz="3200" dirty="0" smtClean="0"/>
          </a:p>
        </p:txBody>
      </p:sp>
      <p:pic>
        <p:nvPicPr>
          <p:cNvPr id="29698" name="Picture 2"/>
          <p:cNvPicPr>
            <a:picLocks noChangeAspect="1" noChangeArrowheads="1"/>
          </p:cNvPicPr>
          <p:nvPr/>
        </p:nvPicPr>
        <p:blipFill>
          <a:blip r:embed="rId3"/>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2020</a:t>
            </a:r>
            <a:br>
              <a:rPr lang="fr-FR" sz="3200" b="1" dirty="0" smtClean="0"/>
            </a:br>
            <a:r>
              <a:rPr lang="fr-FR" sz="3200" b="1" dirty="0" smtClean="0"/>
              <a:t>pôle Adultes 67</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 name="Espace réservé du numéro de diapositive 1"/>
          <p:cNvSpPr>
            <a:spLocks noGrp="1"/>
          </p:cNvSpPr>
          <p:nvPr>
            <p:ph type="sldNum" idx="12"/>
          </p:nvPr>
        </p:nvSpPr>
        <p:spPr/>
        <p:txBody>
          <a:bodyPr/>
          <a:lstStyle/>
          <a:p>
            <a:pPr>
              <a:defRPr/>
            </a:pPr>
            <a:fld id="{930B92CC-BD70-438F-ABCE-CB85CF5F89C3}" type="slidenum">
              <a:rPr lang="fr-FR" altLang="fr-FR" smtClean="0"/>
              <a:pPr>
                <a:defRPr/>
              </a:pPr>
              <a:t>26</a:t>
            </a:fld>
            <a:endParaRPr lang="fr-FR" altLang="fr-FR"/>
          </a:p>
        </p:txBody>
      </p:sp>
    </p:spTree>
    <p:extLst>
      <p:ext uri="{BB962C8B-B14F-4D97-AF65-F5344CB8AC3E}">
        <p14:creationId xmlns:p14="http://schemas.microsoft.com/office/powerpoint/2010/main" val="3998053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1581" y="3161953"/>
            <a:ext cx="538163" cy="6857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Text Box 3"/>
          <p:cNvSpPr txBox="1">
            <a:spLocks noChangeArrowheads="1"/>
          </p:cNvSpPr>
          <p:nvPr/>
        </p:nvSpPr>
        <p:spPr bwMode="auto">
          <a:xfrm>
            <a:off x="1182868" y="312576"/>
            <a:ext cx="6775587" cy="6912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nSpc>
                <a:spcPct val="90000"/>
              </a:lnSpc>
              <a:spcBef>
                <a:spcPts val="1000"/>
              </a:spcBef>
              <a:buSzPct val="100000"/>
            </a:pPr>
            <a:r>
              <a:rPr lang="fr-FR" sz="1600" b="1" dirty="0">
                <a:solidFill>
                  <a:srgbClr val="AC2444"/>
                </a:solidFill>
                <a:latin typeface="Arial" charset="0"/>
                <a:cs typeface="Arial" charset="0"/>
              </a:rPr>
              <a:t>Evaluations diagnostiques :</a:t>
            </a:r>
          </a:p>
          <a:p>
            <a:pPr marL="285750" indent="-285750">
              <a:lnSpc>
                <a:spcPct val="90000"/>
              </a:lnSpc>
              <a:spcBef>
                <a:spcPts val="1000"/>
              </a:spcBef>
              <a:buSzPct val="100000"/>
              <a:buFont typeface="Arial" panose="020B0604020202020204" pitchFamily="34" charset="0"/>
              <a:buChar char="•"/>
            </a:pPr>
            <a:r>
              <a:rPr lang="fr-FR" sz="1400" dirty="0">
                <a:solidFill>
                  <a:schemeClr val="tx1"/>
                </a:solidFill>
                <a:latin typeface="Arial" charset="0"/>
                <a:cs typeface="Arial" charset="0"/>
              </a:rPr>
              <a:t>Poursuite des évaluations diagnostiques</a:t>
            </a:r>
          </a:p>
          <a:p>
            <a:pPr marL="285750" indent="-285750">
              <a:lnSpc>
                <a:spcPct val="90000"/>
              </a:lnSpc>
              <a:spcBef>
                <a:spcPts val="1000"/>
              </a:spcBef>
              <a:buSzPct val="100000"/>
              <a:buFont typeface="Arial" panose="020B0604020202020204" pitchFamily="34" charset="0"/>
              <a:buChar char="•"/>
            </a:pPr>
            <a:r>
              <a:rPr lang="fr-FR" sz="1400" dirty="0" smtClean="0">
                <a:solidFill>
                  <a:schemeClr val="tx1"/>
                </a:solidFill>
                <a:latin typeface="Arial" charset="0"/>
                <a:cs typeface="Arial" charset="0"/>
              </a:rPr>
              <a:t>Procédure DITP : reprise de la liste d’attente.</a:t>
            </a:r>
          </a:p>
          <a:p>
            <a:pPr>
              <a:lnSpc>
                <a:spcPct val="90000"/>
              </a:lnSpc>
              <a:spcBef>
                <a:spcPts val="1000"/>
              </a:spcBef>
              <a:buSzPct val="100000"/>
            </a:pPr>
            <a:r>
              <a:rPr lang="fr-FR" sz="1600" b="1" dirty="0" smtClean="0">
                <a:solidFill>
                  <a:srgbClr val="AC2444"/>
                </a:solidFill>
                <a:latin typeface="Arial" charset="0"/>
                <a:cs typeface="Arial" charset="0"/>
              </a:rPr>
              <a:t>Formations</a:t>
            </a:r>
            <a:r>
              <a:rPr lang="fr-FR" sz="1600" b="1" dirty="0">
                <a:solidFill>
                  <a:srgbClr val="AC2444"/>
                </a:solidFill>
                <a:latin typeface="Arial" charset="0"/>
                <a:cs typeface="Arial" charset="0"/>
              </a:rPr>
              <a:t>, sensibilisations :</a:t>
            </a:r>
          </a:p>
          <a:p>
            <a:pPr marL="285750" indent="-285750" algn="just">
              <a:spcBef>
                <a:spcPts val="1000"/>
              </a:spcBef>
              <a:buClr>
                <a:srgbClr val="000000"/>
              </a:buClr>
              <a:buFont typeface="Arial" panose="020B0604020202020204" pitchFamily="34" charset="0"/>
              <a:buChar char="•"/>
            </a:pPr>
            <a:r>
              <a:rPr lang="fr-FR" sz="1400" b="1" dirty="0">
                <a:solidFill>
                  <a:srgbClr val="000000"/>
                </a:solidFill>
                <a:latin typeface="Arial" charset="0"/>
                <a:cs typeface="Arial" charset="0"/>
              </a:rPr>
              <a:t>Sensibilisations </a:t>
            </a:r>
            <a:r>
              <a:rPr lang="fr-FR" sz="1400" dirty="0">
                <a:solidFill>
                  <a:srgbClr val="000000"/>
                </a:solidFill>
                <a:latin typeface="Arial" charset="0"/>
                <a:cs typeface="Arial" charset="0"/>
              </a:rPr>
              <a:t>: IFAS, IFSI, </a:t>
            </a:r>
            <a:r>
              <a:rPr lang="fr-FR" sz="1400" dirty="0" smtClean="0">
                <a:solidFill>
                  <a:srgbClr val="000000"/>
                </a:solidFill>
                <a:latin typeface="Arial" charset="0"/>
                <a:cs typeface="Arial" charset="0"/>
              </a:rPr>
              <a:t>EPSAN, </a:t>
            </a:r>
            <a:r>
              <a:rPr lang="fr-FR" sz="1400" dirty="0">
                <a:solidFill>
                  <a:srgbClr val="000000"/>
                </a:solidFill>
                <a:latin typeface="Arial" charset="0"/>
                <a:cs typeface="Arial" charset="0"/>
              </a:rPr>
              <a:t>EMS, </a:t>
            </a:r>
            <a:r>
              <a:rPr lang="fr-FR" sz="1400" dirty="0" smtClean="0">
                <a:solidFill>
                  <a:srgbClr val="000000"/>
                </a:solidFill>
                <a:latin typeface="Arial" charset="0"/>
                <a:cs typeface="Arial" charset="0"/>
              </a:rPr>
              <a:t>professionnels</a:t>
            </a:r>
          </a:p>
          <a:p>
            <a:pPr marL="285750" indent="-285750" algn="just">
              <a:spcBef>
                <a:spcPts val="1000"/>
              </a:spcBef>
              <a:buClr>
                <a:srgbClr val="000000"/>
              </a:buClr>
              <a:buFont typeface="Arial" panose="020B0604020202020204" pitchFamily="34" charset="0"/>
              <a:buChar char="•"/>
            </a:pPr>
            <a:r>
              <a:rPr lang="fr-FR" sz="1400" b="1" dirty="0" smtClean="0">
                <a:solidFill>
                  <a:srgbClr val="000000"/>
                </a:solidFill>
                <a:latin typeface="Arial" charset="0"/>
                <a:cs typeface="Arial" charset="0"/>
              </a:rPr>
              <a:t>Formation </a:t>
            </a:r>
            <a:r>
              <a:rPr lang="fr-FR" sz="1400" dirty="0">
                <a:solidFill>
                  <a:srgbClr val="000000"/>
                </a:solidFill>
                <a:latin typeface="Arial" charset="0"/>
                <a:cs typeface="Arial" charset="0"/>
              </a:rPr>
              <a:t>pour les nouveaux arrivants en EMS : </a:t>
            </a:r>
            <a:r>
              <a:rPr lang="fr-FR" sz="1400" dirty="0" smtClean="0">
                <a:solidFill>
                  <a:srgbClr val="000000"/>
                </a:solidFill>
                <a:latin typeface="Arial" charset="0"/>
                <a:cs typeface="Arial" charset="0"/>
              </a:rPr>
              <a:t>1 </a:t>
            </a:r>
            <a:r>
              <a:rPr lang="fr-FR" sz="1400" dirty="0">
                <a:solidFill>
                  <a:srgbClr val="000000"/>
                </a:solidFill>
                <a:latin typeface="Arial" charset="0"/>
                <a:cs typeface="Arial" charset="0"/>
              </a:rPr>
              <a:t>sessions de deux demi-journées déjà réalisées, </a:t>
            </a:r>
          </a:p>
          <a:p>
            <a:pPr marL="285750" indent="-285750" algn="just">
              <a:spcBef>
                <a:spcPts val="1000"/>
              </a:spcBef>
              <a:buClr>
                <a:srgbClr val="000000"/>
              </a:buClr>
              <a:buSzPct val="100000"/>
              <a:buFont typeface="Arial" panose="020B0604020202020204" pitchFamily="34" charset="0"/>
              <a:buChar char="•"/>
            </a:pPr>
            <a:r>
              <a:rPr lang="fr-FR" sz="1400" b="1" dirty="0">
                <a:solidFill>
                  <a:srgbClr val="000000"/>
                </a:solidFill>
                <a:latin typeface="Arial" charset="0"/>
                <a:cs typeface="Arial" charset="0"/>
              </a:rPr>
              <a:t>Formation aux aidants familiaux </a:t>
            </a:r>
            <a:r>
              <a:rPr lang="fr-FR" sz="1400" dirty="0">
                <a:solidFill>
                  <a:srgbClr val="000000"/>
                </a:solidFill>
                <a:latin typeface="Arial" charset="0"/>
                <a:cs typeface="Arial" charset="0"/>
              </a:rPr>
              <a:t>de personnes autistes avec déficience intellectuelle </a:t>
            </a:r>
            <a:r>
              <a:rPr lang="fr-FR" sz="1400" dirty="0" smtClean="0">
                <a:solidFill>
                  <a:srgbClr val="000000"/>
                </a:solidFill>
                <a:latin typeface="Arial" charset="0"/>
                <a:cs typeface="Arial" charset="0"/>
              </a:rPr>
              <a:t>: dernière session de l’année précédente. Report de celle pour personnes avec autisme sans DI en octobre 2020 dans le cadre de la CNSA</a:t>
            </a:r>
          </a:p>
          <a:p>
            <a:pPr marL="285750" indent="-285750" algn="just">
              <a:spcBef>
                <a:spcPts val="1000"/>
              </a:spcBef>
              <a:buClr>
                <a:srgbClr val="000000"/>
              </a:buClr>
              <a:buSzPct val="100000"/>
              <a:buFont typeface="Arial" panose="020B0604020202020204" pitchFamily="34" charset="0"/>
              <a:buChar char="•"/>
            </a:pPr>
            <a:r>
              <a:rPr lang="fr-FR" sz="1400" b="1" dirty="0" smtClean="0">
                <a:solidFill>
                  <a:srgbClr val="000000"/>
                </a:solidFill>
                <a:latin typeface="Arial" charset="0"/>
                <a:cs typeface="Arial" charset="0"/>
              </a:rPr>
              <a:t>Formation </a:t>
            </a:r>
            <a:r>
              <a:rPr lang="fr-FR" sz="1400" b="1" dirty="0" err="1" smtClean="0">
                <a:solidFill>
                  <a:srgbClr val="000000"/>
                </a:solidFill>
                <a:latin typeface="Arial" charset="0"/>
                <a:cs typeface="Arial" charset="0"/>
              </a:rPr>
              <a:t>KIT’Com</a:t>
            </a:r>
            <a:r>
              <a:rPr lang="fr-FR" sz="1400" b="1" dirty="0" smtClean="0">
                <a:solidFill>
                  <a:srgbClr val="000000"/>
                </a:solidFill>
                <a:latin typeface="Arial" charset="0"/>
                <a:cs typeface="Arial" charset="0"/>
              </a:rPr>
              <a:t> </a:t>
            </a:r>
            <a:r>
              <a:rPr lang="fr-FR" sz="1400" dirty="0" smtClean="0">
                <a:solidFill>
                  <a:srgbClr val="000000"/>
                </a:solidFill>
                <a:latin typeface="Arial" charset="0"/>
                <a:cs typeface="Arial" charset="0"/>
              </a:rPr>
              <a:t>: 1 en début d’année. Déploiement national programmé.</a:t>
            </a:r>
            <a:endParaRPr lang="fr-FR" sz="1400" dirty="0">
              <a:solidFill>
                <a:srgbClr val="000000"/>
              </a:solidFill>
              <a:latin typeface="Arial" charset="0"/>
              <a:cs typeface="Arial" charset="0"/>
            </a:endParaRPr>
          </a:p>
          <a:p>
            <a:pPr marL="285750" indent="-285750" algn="just">
              <a:spcBef>
                <a:spcPts val="1000"/>
              </a:spcBef>
              <a:buClr>
                <a:srgbClr val="000000"/>
              </a:buClr>
              <a:buSzPct val="100000"/>
              <a:buFont typeface="Arial" panose="020B0604020202020204" pitchFamily="34" charset="0"/>
              <a:buChar char="•"/>
            </a:pPr>
            <a:r>
              <a:rPr lang="fr-FR" sz="1400" dirty="0" smtClean="0">
                <a:solidFill>
                  <a:srgbClr val="000000"/>
                </a:solidFill>
                <a:latin typeface="Arial" charset="0"/>
                <a:cs typeface="Arial" charset="0"/>
              </a:rPr>
              <a:t>Offre </a:t>
            </a:r>
            <a:r>
              <a:rPr lang="fr-FR" sz="1400" dirty="0">
                <a:solidFill>
                  <a:srgbClr val="000000"/>
                </a:solidFill>
                <a:latin typeface="Arial" charset="0"/>
                <a:cs typeface="Arial" charset="0"/>
              </a:rPr>
              <a:t>de formation </a:t>
            </a:r>
            <a:r>
              <a:rPr lang="fr-FR" sz="1400" b="1" dirty="0">
                <a:solidFill>
                  <a:srgbClr val="000000"/>
                </a:solidFill>
                <a:latin typeface="Arial" charset="0"/>
                <a:cs typeface="Arial" charset="0"/>
              </a:rPr>
              <a:t>« Parcours ABC »  </a:t>
            </a:r>
            <a:r>
              <a:rPr lang="fr-FR" sz="1400" dirty="0" smtClean="0">
                <a:solidFill>
                  <a:srgbClr val="000000"/>
                </a:solidFill>
                <a:latin typeface="Arial" charset="0"/>
                <a:cs typeface="Arial" charset="0"/>
              </a:rPr>
              <a:t>: un parcours réalisé et autres réunions préparatoires mais reporté</a:t>
            </a:r>
          </a:p>
          <a:p>
            <a:pPr marL="285750" indent="-285750" algn="just">
              <a:spcBef>
                <a:spcPts val="1000"/>
              </a:spcBef>
              <a:buClr>
                <a:srgbClr val="000000"/>
              </a:buClr>
              <a:buSzPct val="100000"/>
              <a:buFont typeface="Arial" panose="020B0604020202020204" pitchFamily="34" charset="0"/>
              <a:buChar char="•"/>
            </a:pPr>
            <a:r>
              <a:rPr lang="fr-FR" sz="1400" b="1" dirty="0" smtClean="0">
                <a:solidFill>
                  <a:srgbClr val="000000"/>
                </a:solidFill>
                <a:latin typeface="Arial" charset="0"/>
                <a:cs typeface="Arial" charset="0"/>
              </a:rPr>
              <a:t>Conférences « Scolarisation et Autisme » : </a:t>
            </a:r>
            <a:r>
              <a:rPr lang="fr-FR" sz="1400" dirty="0" smtClean="0">
                <a:solidFill>
                  <a:srgbClr val="000000"/>
                </a:solidFill>
                <a:latin typeface="Arial" charset="0"/>
                <a:cs typeface="Arial" charset="0"/>
              </a:rPr>
              <a:t>participation à l’organisation en partenariat avec l’EN, le CRA Enfant, le Conseil départemental, Autisme Alsace. Reporté en 2021</a:t>
            </a:r>
          </a:p>
          <a:p>
            <a:pPr marL="285750" indent="-285750" algn="just">
              <a:spcBef>
                <a:spcPts val="1000"/>
              </a:spcBef>
              <a:buClr>
                <a:srgbClr val="000000"/>
              </a:buClr>
              <a:buSzPct val="100000"/>
              <a:buFont typeface="Arial" panose="020B0604020202020204" pitchFamily="34" charset="0"/>
              <a:buChar char="•"/>
            </a:pPr>
            <a:r>
              <a:rPr lang="fr-FR" sz="1400" b="1" dirty="0" smtClean="0">
                <a:solidFill>
                  <a:srgbClr val="000000"/>
                </a:solidFill>
                <a:latin typeface="Arial" charset="0"/>
                <a:cs typeface="Arial" charset="0"/>
              </a:rPr>
              <a:t>Organisation de la formation « Ingénierie de formation et pédagogie » : </a:t>
            </a:r>
            <a:r>
              <a:rPr lang="fr-FR" sz="1400" dirty="0" smtClean="0">
                <a:solidFill>
                  <a:srgbClr val="000000"/>
                </a:solidFill>
                <a:latin typeface="Arial" charset="0"/>
                <a:cs typeface="Arial" charset="0"/>
              </a:rPr>
              <a:t>reportée à l’automne</a:t>
            </a:r>
            <a:endParaRPr lang="fr-FR" sz="1400" dirty="0">
              <a:solidFill>
                <a:srgbClr val="000000"/>
              </a:solidFill>
              <a:latin typeface="Arial" charset="0"/>
              <a:cs typeface="Arial" charset="0"/>
            </a:endParaRPr>
          </a:p>
          <a:p>
            <a:pPr algn="just">
              <a:spcBef>
                <a:spcPts val="1000"/>
              </a:spcBef>
              <a:buClr>
                <a:srgbClr val="000000"/>
              </a:buClr>
              <a:buSzPct val="100000"/>
            </a:pPr>
            <a:endParaRPr lang="fr-FR" sz="1600" dirty="0">
              <a:solidFill>
                <a:srgbClr val="000000"/>
              </a:solidFill>
              <a:latin typeface="Arial" charset="0"/>
              <a:cs typeface="Arial" charset="0"/>
            </a:endParaRPr>
          </a:p>
          <a:p>
            <a:pPr algn="just">
              <a:lnSpc>
                <a:spcPct val="90000"/>
              </a:lnSpc>
              <a:spcBef>
                <a:spcPts val="1000"/>
              </a:spcBef>
              <a:buSzPct val="100000"/>
            </a:pPr>
            <a:endParaRPr lang="fr-FR" sz="1600" b="1" dirty="0">
              <a:solidFill>
                <a:srgbClr val="AC2444"/>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27</a:t>
            </a:fld>
            <a:endParaRPr lang="fr-FR" altLang="fr-FR"/>
          </a:p>
        </p:txBody>
      </p:sp>
    </p:spTree>
    <p:extLst>
      <p:ext uri="{BB962C8B-B14F-4D97-AF65-F5344CB8AC3E}">
        <p14:creationId xmlns:p14="http://schemas.microsoft.com/office/powerpoint/2010/main" val="6721873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6975" y="3135759"/>
            <a:ext cx="587375" cy="6857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1" name="Text Box 3"/>
          <p:cNvSpPr txBox="1">
            <a:spLocks noChangeArrowheads="1"/>
          </p:cNvSpPr>
          <p:nvPr/>
        </p:nvSpPr>
        <p:spPr bwMode="auto">
          <a:xfrm>
            <a:off x="1171421" y="548680"/>
            <a:ext cx="6696744" cy="655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a:spcBef>
                <a:spcPts val="1000"/>
              </a:spcBef>
              <a:buClr>
                <a:srgbClr val="000000"/>
              </a:buClr>
            </a:pPr>
            <a:r>
              <a:rPr lang="fr-FR" sz="1600" b="1" dirty="0">
                <a:solidFill>
                  <a:srgbClr val="AC2444"/>
                </a:solidFill>
                <a:latin typeface="Arial" charset="0"/>
                <a:cs typeface="Arial" charset="0"/>
              </a:rPr>
              <a:t>Réseaux :</a:t>
            </a:r>
          </a:p>
          <a:p>
            <a:pPr marL="285750" indent="-285750" algn="just">
              <a:spcBef>
                <a:spcPts val="1000"/>
              </a:spcBef>
              <a:buClr>
                <a:srgbClr val="000000"/>
              </a:buClr>
              <a:buFont typeface="Arial" panose="020B0604020202020204" pitchFamily="34" charset="0"/>
              <a:buChar char="•"/>
            </a:pPr>
            <a:r>
              <a:rPr lang="fr-FR" sz="1400" dirty="0">
                <a:solidFill>
                  <a:srgbClr val="000000"/>
                </a:solidFill>
                <a:latin typeface="Arial" charset="0"/>
                <a:cs typeface="Arial" charset="0"/>
              </a:rPr>
              <a:t>Poursuite des réseaux existants : Interprofessionnels, Psycho, Familles, Santé, Orthophonistes, IPI…</a:t>
            </a:r>
          </a:p>
          <a:p>
            <a:pPr marL="285750" indent="-285750" algn="just">
              <a:spcBef>
                <a:spcPts val="0"/>
              </a:spcBef>
              <a:buClr>
                <a:srgbClr val="000000"/>
              </a:buClr>
              <a:buFont typeface="Arial" panose="020B0604020202020204" pitchFamily="34" charset="0"/>
              <a:buChar char="•"/>
            </a:pPr>
            <a:r>
              <a:rPr lang="fr-FR" sz="1400" dirty="0" smtClean="0">
                <a:solidFill>
                  <a:srgbClr val="000000"/>
                </a:solidFill>
                <a:latin typeface="Arial" charset="0"/>
                <a:cs typeface="Arial" charset="0"/>
              </a:rPr>
              <a:t>Lancement </a:t>
            </a:r>
            <a:r>
              <a:rPr lang="fr-FR" sz="1400" dirty="0">
                <a:solidFill>
                  <a:srgbClr val="000000"/>
                </a:solidFill>
                <a:latin typeface="Arial" charset="0"/>
                <a:cs typeface="Arial" charset="0"/>
              </a:rPr>
              <a:t>des ateliers « outils numériques » </a:t>
            </a:r>
            <a:r>
              <a:rPr lang="fr-FR" sz="1400" dirty="0" smtClean="0">
                <a:solidFill>
                  <a:srgbClr val="000000"/>
                </a:solidFill>
                <a:latin typeface="Arial" charset="0"/>
                <a:cs typeface="Arial" charset="0"/>
              </a:rPr>
              <a:t>: 2 réunions</a:t>
            </a:r>
          </a:p>
          <a:p>
            <a:pPr algn="just">
              <a:lnSpc>
                <a:spcPct val="90000"/>
              </a:lnSpc>
              <a:spcBef>
                <a:spcPts val="0"/>
              </a:spcBef>
              <a:buSzPct val="100000"/>
            </a:pPr>
            <a:endParaRPr lang="fr-FR" sz="1600" b="1" dirty="0" smtClean="0">
              <a:solidFill>
                <a:srgbClr val="AC2444"/>
              </a:solidFill>
              <a:latin typeface="Arial" charset="0"/>
              <a:cs typeface="Arial" charset="0"/>
            </a:endParaRPr>
          </a:p>
          <a:p>
            <a:pPr algn="just">
              <a:lnSpc>
                <a:spcPct val="90000"/>
              </a:lnSpc>
              <a:spcBef>
                <a:spcPts val="0"/>
              </a:spcBef>
              <a:buSzPct val="100000"/>
            </a:pPr>
            <a:r>
              <a:rPr lang="fr-FR" sz="1600" b="1" dirty="0" smtClean="0">
                <a:solidFill>
                  <a:srgbClr val="AC2444"/>
                </a:solidFill>
                <a:latin typeface="Arial" charset="0"/>
                <a:cs typeface="Arial" charset="0"/>
              </a:rPr>
              <a:t>Personnes </a:t>
            </a:r>
            <a:r>
              <a:rPr lang="fr-FR" sz="1600" b="1" dirty="0">
                <a:solidFill>
                  <a:srgbClr val="AC2444"/>
                </a:solidFill>
                <a:latin typeface="Arial" charset="0"/>
                <a:cs typeface="Arial" charset="0"/>
              </a:rPr>
              <a:t>avec autisme et familles : </a:t>
            </a:r>
          </a:p>
          <a:p>
            <a:pPr algn="just">
              <a:lnSpc>
                <a:spcPct val="90000"/>
              </a:lnSpc>
              <a:spcBef>
                <a:spcPts val="0"/>
              </a:spcBef>
              <a:buClr>
                <a:srgbClr val="000000"/>
              </a:buClr>
              <a:buSzPct val="100000"/>
              <a:buFont typeface="Arial" charset="0"/>
              <a:buChar char="•"/>
            </a:pPr>
            <a:r>
              <a:rPr lang="fr-FR" sz="1400" dirty="0">
                <a:solidFill>
                  <a:srgbClr val="000000"/>
                </a:solidFill>
                <a:latin typeface="Arial" charset="0"/>
                <a:cs typeface="Arial" charset="0"/>
              </a:rPr>
              <a:t>Poursuite des réseaux Informations et </a:t>
            </a:r>
            <a:r>
              <a:rPr lang="fr-FR" sz="1400" dirty="0" smtClean="0">
                <a:solidFill>
                  <a:srgbClr val="000000"/>
                </a:solidFill>
                <a:latin typeface="Arial" charset="0"/>
                <a:cs typeface="Arial" charset="0"/>
              </a:rPr>
              <a:t>Echanges pour les familles avant période </a:t>
            </a:r>
            <a:r>
              <a:rPr lang="fr-FR" sz="1400" dirty="0" err="1" smtClean="0">
                <a:solidFill>
                  <a:srgbClr val="000000"/>
                </a:solidFill>
                <a:latin typeface="Arial" charset="0"/>
                <a:cs typeface="Arial" charset="0"/>
              </a:rPr>
              <a:t>Covid</a:t>
            </a:r>
            <a:r>
              <a:rPr lang="fr-FR" sz="1400" dirty="0" smtClean="0">
                <a:solidFill>
                  <a:srgbClr val="000000"/>
                </a:solidFill>
                <a:latin typeface="Arial" charset="0"/>
                <a:cs typeface="Arial" charset="0"/>
              </a:rPr>
              <a:t>. Reprise en discussion</a:t>
            </a:r>
          </a:p>
          <a:p>
            <a:pPr algn="just">
              <a:lnSpc>
                <a:spcPct val="90000"/>
              </a:lnSpc>
              <a:spcBef>
                <a:spcPts val="0"/>
              </a:spcBef>
              <a:buSzPct val="100000"/>
            </a:pPr>
            <a:endParaRPr lang="fr-FR" sz="1600" b="1" dirty="0" smtClean="0">
              <a:solidFill>
                <a:srgbClr val="AC2444"/>
              </a:solidFill>
              <a:latin typeface="Arial" charset="0"/>
              <a:cs typeface="Arial" charset="0"/>
            </a:endParaRPr>
          </a:p>
          <a:p>
            <a:pPr algn="just">
              <a:lnSpc>
                <a:spcPct val="90000"/>
              </a:lnSpc>
              <a:spcBef>
                <a:spcPts val="0"/>
              </a:spcBef>
              <a:buSzPct val="100000"/>
            </a:pPr>
            <a:r>
              <a:rPr lang="fr-FR" sz="1600" b="1" dirty="0" smtClean="0">
                <a:solidFill>
                  <a:srgbClr val="AC2444"/>
                </a:solidFill>
                <a:latin typeface="Arial" charset="0"/>
                <a:cs typeface="Arial" charset="0"/>
              </a:rPr>
              <a:t>Soutien </a:t>
            </a:r>
            <a:r>
              <a:rPr lang="fr-FR" sz="1600" b="1" dirty="0">
                <a:solidFill>
                  <a:srgbClr val="AC2444"/>
                </a:solidFill>
                <a:latin typeface="Arial" charset="0"/>
                <a:cs typeface="Arial" charset="0"/>
              </a:rPr>
              <a:t>aux professionnels :</a:t>
            </a:r>
          </a:p>
          <a:p>
            <a:pPr algn="just">
              <a:lnSpc>
                <a:spcPct val="90000"/>
              </a:lnSpc>
              <a:spcBef>
                <a:spcPts val="0"/>
              </a:spcBef>
              <a:buClr>
                <a:srgbClr val="000000"/>
              </a:buClr>
              <a:buSzPct val="100000"/>
              <a:buFont typeface="Arial" charset="0"/>
              <a:buChar char="•"/>
            </a:pPr>
            <a:r>
              <a:rPr lang="fr-FR" sz="1400" dirty="0">
                <a:solidFill>
                  <a:srgbClr val="000000"/>
                </a:solidFill>
                <a:latin typeface="Arial" charset="0"/>
                <a:cs typeface="Arial" charset="0"/>
              </a:rPr>
              <a:t>Poursuite des interventions auprès des équipes en EMS </a:t>
            </a:r>
            <a:r>
              <a:rPr lang="fr-FR" sz="1400" dirty="0" smtClean="0">
                <a:solidFill>
                  <a:srgbClr val="000000"/>
                </a:solidFill>
                <a:latin typeface="Arial" charset="0"/>
                <a:cs typeface="Arial" charset="0"/>
              </a:rPr>
              <a:t>dont certaines en </a:t>
            </a:r>
            <a:r>
              <a:rPr lang="fr-FR" sz="1400" dirty="0" err="1" smtClean="0">
                <a:solidFill>
                  <a:srgbClr val="000000"/>
                </a:solidFill>
                <a:latin typeface="Arial" charset="0"/>
                <a:cs typeface="Arial" charset="0"/>
              </a:rPr>
              <a:t>visio</a:t>
            </a:r>
            <a:endParaRPr lang="fr-FR" sz="1400" dirty="0" smtClean="0">
              <a:solidFill>
                <a:srgbClr val="000000"/>
              </a:solidFill>
              <a:latin typeface="Arial" charset="0"/>
              <a:cs typeface="Arial" charset="0"/>
            </a:endParaRPr>
          </a:p>
          <a:p>
            <a:pPr>
              <a:lnSpc>
                <a:spcPct val="90000"/>
              </a:lnSpc>
              <a:spcBef>
                <a:spcPts val="0"/>
              </a:spcBef>
            </a:pPr>
            <a:endParaRPr lang="fr-FR" sz="1600" b="1" dirty="0" smtClean="0">
              <a:solidFill>
                <a:srgbClr val="AC2444"/>
              </a:solidFill>
              <a:latin typeface="Arial" charset="0"/>
              <a:cs typeface="Arial" charset="0"/>
            </a:endParaRPr>
          </a:p>
          <a:p>
            <a:pPr>
              <a:lnSpc>
                <a:spcPct val="90000"/>
              </a:lnSpc>
              <a:spcBef>
                <a:spcPts val="0"/>
              </a:spcBef>
            </a:pPr>
            <a:r>
              <a:rPr lang="fr-FR" sz="1600" b="1" dirty="0" smtClean="0">
                <a:solidFill>
                  <a:srgbClr val="AC2444"/>
                </a:solidFill>
                <a:latin typeface="Arial" charset="0"/>
                <a:cs typeface="Arial" charset="0"/>
              </a:rPr>
              <a:t>Insertion professionnelle (Rêves de Bulles et Emploi Accompagné Autisme 67) :</a:t>
            </a:r>
          </a:p>
          <a:p>
            <a:pPr algn="just">
              <a:lnSpc>
                <a:spcPct val="90000"/>
              </a:lnSpc>
              <a:spcBef>
                <a:spcPts val="1000"/>
              </a:spcBef>
              <a:buClr>
                <a:srgbClr val="000000"/>
              </a:buClr>
              <a:buFont typeface="Arial" charset="0"/>
              <a:buChar char="•"/>
            </a:pPr>
            <a:r>
              <a:rPr lang="fr-FR" sz="1400" dirty="0" smtClean="0">
                <a:solidFill>
                  <a:srgbClr val="000000"/>
                </a:solidFill>
                <a:latin typeface="Arial" charset="0"/>
                <a:cs typeface="Arial" charset="0"/>
              </a:rPr>
              <a:t>Recherche appliquée (réponse à l’appel à projet de FIRAH)</a:t>
            </a:r>
          </a:p>
          <a:p>
            <a:pPr algn="just">
              <a:lnSpc>
                <a:spcPct val="90000"/>
              </a:lnSpc>
              <a:spcBef>
                <a:spcPts val="1000"/>
              </a:spcBef>
              <a:buClr>
                <a:srgbClr val="000000"/>
              </a:buClr>
              <a:buFont typeface="Arial" charset="0"/>
              <a:buChar char="•"/>
            </a:pPr>
            <a:r>
              <a:rPr lang="fr-FR" sz="1400" dirty="0" smtClean="0">
                <a:solidFill>
                  <a:srgbClr val="000000"/>
                </a:solidFill>
                <a:latin typeface="Arial" charset="0"/>
                <a:cs typeface="Arial" charset="0"/>
              </a:rPr>
              <a:t>En </a:t>
            </a:r>
            <a:r>
              <a:rPr lang="fr-FR" sz="1400" dirty="0">
                <a:solidFill>
                  <a:srgbClr val="000000"/>
                </a:solidFill>
                <a:latin typeface="Arial" charset="0"/>
                <a:cs typeface="Arial" charset="0"/>
              </a:rPr>
              <a:t>partenariat avec le CRA NPDC, </a:t>
            </a:r>
            <a:r>
              <a:rPr lang="fr-FR" sz="1400" dirty="0" smtClean="0">
                <a:solidFill>
                  <a:srgbClr val="000000"/>
                </a:solidFill>
                <a:latin typeface="Arial" charset="0"/>
                <a:cs typeface="Arial" charset="0"/>
              </a:rPr>
              <a:t>cogestion </a:t>
            </a:r>
            <a:r>
              <a:rPr lang="fr-FR" sz="1400" dirty="0">
                <a:solidFill>
                  <a:srgbClr val="000000"/>
                </a:solidFill>
                <a:latin typeface="Arial" charset="0"/>
                <a:cs typeface="Arial" charset="0"/>
              </a:rPr>
              <a:t>du groupe thématique GNCRA </a:t>
            </a:r>
            <a:r>
              <a:rPr lang="fr-FR" sz="1400" dirty="0" smtClean="0">
                <a:solidFill>
                  <a:srgbClr val="000000"/>
                </a:solidFill>
                <a:latin typeface="Arial" charset="0"/>
                <a:cs typeface="Arial" charset="0"/>
              </a:rPr>
              <a:t> «</a:t>
            </a:r>
            <a:r>
              <a:rPr lang="fr-FR" sz="1400" dirty="0">
                <a:solidFill>
                  <a:srgbClr val="000000"/>
                </a:solidFill>
                <a:latin typeface="Arial" charset="0"/>
                <a:cs typeface="Arial" charset="0"/>
              </a:rPr>
              <a:t> Insertion professionnelle des personnes avec TSA »</a:t>
            </a:r>
          </a:p>
          <a:p>
            <a:pPr algn="just">
              <a:lnSpc>
                <a:spcPct val="90000"/>
              </a:lnSpc>
              <a:spcBef>
                <a:spcPts val="1000"/>
              </a:spcBef>
              <a:buClr>
                <a:srgbClr val="000000"/>
              </a:buClr>
              <a:buFont typeface="Arial" charset="0"/>
              <a:buChar char="•"/>
            </a:pPr>
            <a:r>
              <a:rPr lang="fr-FR" sz="1400" dirty="0">
                <a:solidFill>
                  <a:srgbClr val="000000"/>
                </a:solidFill>
                <a:latin typeface="Arial" charset="0"/>
                <a:cs typeface="Arial" charset="0"/>
              </a:rPr>
              <a:t>Déploiement du KIT COM au niveau national, en lien avec la Délégation Interministérielle de la SN pour l’autisme : employeurs, personnes avec TSA, acteurs de l’insertion professionnelle, sanitaire et ESAT</a:t>
            </a:r>
          </a:p>
          <a:p>
            <a:pPr algn="just">
              <a:lnSpc>
                <a:spcPct val="90000"/>
              </a:lnSpc>
              <a:spcBef>
                <a:spcPts val="1000"/>
              </a:spcBef>
              <a:buClr>
                <a:srgbClr val="000000"/>
              </a:buClr>
              <a:buSzPct val="100000"/>
            </a:pPr>
            <a:endParaRPr lang="fr-FR" sz="1600" dirty="0">
              <a:solidFill>
                <a:srgbClr val="000000"/>
              </a:solidFill>
              <a:latin typeface="Arial" charset="0"/>
              <a:cs typeface="Arial" charset="0"/>
            </a:endParaRPr>
          </a:p>
          <a:p>
            <a:pPr>
              <a:lnSpc>
                <a:spcPct val="90000"/>
              </a:lnSpc>
              <a:spcBef>
                <a:spcPts val="1000"/>
              </a:spcBef>
              <a:buClr>
                <a:srgbClr val="000000"/>
              </a:buClr>
              <a:buSzPct val="100000"/>
            </a:pPr>
            <a:endParaRPr lang="fr-FR" sz="1600" dirty="0">
              <a:solidFill>
                <a:srgbClr val="000000"/>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28</a:t>
            </a:fld>
            <a:endParaRPr lang="fr-FR" altLang="fr-FR"/>
          </a:p>
        </p:txBody>
      </p:sp>
    </p:spTree>
    <p:extLst>
      <p:ext uri="{BB962C8B-B14F-4D97-AF65-F5344CB8AC3E}">
        <p14:creationId xmlns:p14="http://schemas.microsoft.com/office/powerpoint/2010/main" val="30796559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94425" y="3053209"/>
            <a:ext cx="752475" cy="6857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 Box 3"/>
          <p:cNvSpPr txBox="1">
            <a:spLocks noChangeArrowheads="1"/>
          </p:cNvSpPr>
          <p:nvPr/>
        </p:nvSpPr>
        <p:spPr bwMode="auto">
          <a:xfrm>
            <a:off x="1277634" y="116632"/>
            <a:ext cx="6721581" cy="655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a:lnSpc>
                <a:spcPct val="90000"/>
              </a:lnSpc>
              <a:spcBef>
                <a:spcPts val="1000"/>
              </a:spcBef>
              <a:buClr>
                <a:srgbClr val="000000"/>
              </a:buClr>
            </a:pPr>
            <a:r>
              <a:rPr lang="fr-FR" sz="1800" b="1" dirty="0">
                <a:solidFill>
                  <a:srgbClr val="AC2444"/>
                </a:solidFill>
                <a:latin typeface="Arial" charset="0"/>
                <a:cs typeface="Arial" charset="0"/>
              </a:rPr>
              <a:t>Autres projets : </a:t>
            </a:r>
          </a:p>
          <a:p>
            <a:pPr marL="285750" indent="-285750" algn="just">
              <a:lnSpc>
                <a:spcPct val="90000"/>
              </a:lnSpc>
              <a:spcBef>
                <a:spcPts val="1000"/>
              </a:spcBef>
              <a:buClr>
                <a:srgbClr val="000000"/>
              </a:buClr>
              <a:buFont typeface="Arial" panose="020B0604020202020204" pitchFamily="34" charset="0"/>
              <a:buChar char="•"/>
            </a:pPr>
            <a:r>
              <a:rPr lang="fr-FR" sz="1400" dirty="0">
                <a:solidFill>
                  <a:schemeClr val="tx1"/>
                </a:solidFill>
                <a:latin typeface="Arial" charset="0"/>
                <a:cs typeface="Arial" charset="0"/>
              </a:rPr>
              <a:t>« Dispositif ambulatoire d’accompagnement et de soins pour personnes avec TSA de + de 16 ans ». Partenariat EPSAN (G03-CRA A 67) – Centre </a:t>
            </a:r>
            <a:r>
              <a:rPr lang="fr-FR" sz="1400" dirty="0" err="1">
                <a:solidFill>
                  <a:schemeClr val="tx1"/>
                </a:solidFill>
                <a:latin typeface="Arial" charset="0"/>
                <a:cs typeface="Arial" charset="0"/>
              </a:rPr>
              <a:t>Harthouse</a:t>
            </a:r>
            <a:r>
              <a:rPr lang="fr-FR" sz="1400" dirty="0">
                <a:solidFill>
                  <a:schemeClr val="tx1"/>
                </a:solidFill>
                <a:latin typeface="Arial" charset="0"/>
                <a:cs typeface="Arial" charset="0"/>
              </a:rPr>
              <a:t> – Autisme Alsace. </a:t>
            </a:r>
          </a:p>
          <a:p>
            <a:pPr marL="285750" indent="-285750" algn="just">
              <a:lnSpc>
                <a:spcPct val="90000"/>
              </a:lnSpc>
              <a:spcBef>
                <a:spcPts val="1000"/>
              </a:spcBef>
              <a:buClr>
                <a:srgbClr val="000000"/>
              </a:buClr>
              <a:buFont typeface="Arial" panose="020B0604020202020204" pitchFamily="34" charset="0"/>
              <a:buChar char="•"/>
            </a:pPr>
            <a:r>
              <a:rPr lang="fr-FR" sz="1400" dirty="0" smtClean="0">
                <a:solidFill>
                  <a:schemeClr val="tx1"/>
                </a:solidFill>
                <a:latin typeface="Arial" charset="0"/>
                <a:cs typeface="Arial" charset="0"/>
              </a:rPr>
              <a:t>Organisation d’un </a:t>
            </a:r>
            <a:r>
              <a:rPr lang="fr-FR" sz="1400" dirty="0">
                <a:solidFill>
                  <a:schemeClr val="tx1"/>
                </a:solidFill>
                <a:latin typeface="Arial" charset="0"/>
                <a:cs typeface="Arial" charset="0"/>
              </a:rPr>
              <a:t>groupe de travail Education nationale / CRA (E67 et A67) concernant l’orientation scolaire et professionnelle des élèves avec </a:t>
            </a:r>
            <a:r>
              <a:rPr lang="fr-FR" sz="1400" dirty="0" smtClean="0">
                <a:solidFill>
                  <a:schemeClr val="tx1"/>
                </a:solidFill>
                <a:latin typeface="Arial" charset="0"/>
                <a:cs typeface="Arial" charset="0"/>
              </a:rPr>
              <a:t>TSA. Reprise à l’automne</a:t>
            </a:r>
            <a:endParaRPr lang="fr-FR" sz="1400" dirty="0">
              <a:solidFill>
                <a:schemeClr val="tx1"/>
              </a:solidFill>
              <a:latin typeface="Arial" charset="0"/>
              <a:cs typeface="Arial" charset="0"/>
            </a:endParaRPr>
          </a:p>
          <a:p>
            <a:pPr marL="285750" indent="-285750" algn="just">
              <a:lnSpc>
                <a:spcPct val="90000"/>
              </a:lnSpc>
              <a:spcBef>
                <a:spcPts val="1000"/>
              </a:spcBef>
              <a:buClr>
                <a:srgbClr val="000000"/>
              </a:buClr>
              <a:buFont typeface="Arial" panose="020B0604020202020204" pitchFamily="34" charset="0"/>
              <a:buChar char="•"/>
            </a:pPr>
            <a:r>
              <a:rPr lang="fr-FR" sz="1400" dirty="0">
                <a:solidFill>
                  <a:schemeClr val="tx1"/>
                </a:solidFill>
                <a:latin typeface="Arial" charset="0"/>
                <a:cs typeface="Arial" charset="0"/>
              </a:rPr>
              <a:t>Projet « Loisirs-culture-sport-vacances »des personnes avec TSA » (E67, A67 et AIDA</a:t>
            </a:r>
            <a:r>
              <a:rPr lang="fr-FR" sz="1400" dirty="0" smtClean="0">
                <a:solidFill>
                  <a:schemeClr val="tx1"/>
                </a:solidFill>
                <a:latin typeface="Arial" charset="0"/>
                <a:cs typeface="Arial" charset="0"/>
              </a:rPr>
              <a:t>) en attente</a:t>
            </a:r>
            <a:endParaRPr lang="fr-FR" sz="1400" dirty="0">
              <a:solidFill>
                <a:schemeClr val="tx1"/>
              </a:solidFill>
              <a:latin typeface="Arial" charset="0"/>
              <a:cs typeface="Arial" charset="0"/>
            </a:endParaRPr>
          </a:p>
          <a:p>
            <a:pPr marL="285750" indent="-285750" algn="just">
              <a:lnSpc>
                <a:spcPct val="90000"/>
              </a:lnSpc>
              <a:spcBef>
                <a:spcPts val="1000"/>
              </a:spcBef>
              <a:buClr>
                <a:srgbClr val="000000"/>
              </a:buClr>
              <a:buFont typeface="Arial" panose="020B0604020202020204" pitchFamily="34" charset="0"/>
              <a:buChar char="•"/>
            </a:pPr>
            <a:r>
              <a:rPr lang="fr-FR" sz="1400" dirty="0">
                <a:solidFill>
                  <a:schemeClr val="tx1"/>
                </a:solidFill>
                <a:latin typeface="Arial" charset="0"/>
                <a:cs typeface="Arial" charset="0"/>
              </a:rPr>
              <a:t>Projet de formation des </a:t>
            </a:r>
            <a:r>
              <a:rPr lang="fr-FR" sz="1400" b="1" dirty="0">
                <a:solidFill>
                  <a:schemeClr val="tx1"/>
                </a:solidFill>
                <a:latin typeface="Arial" charset="0"/>
                <a:cs typeface="Arial" charset="0"/>
              </a:rPr>
              <a:t>professionnels des ESAT </a:t>
            </a:r>
            <a:r>
              <a:rPr lang="fr-FR" sz="1400" dirty="0">
                <a:solidFill>
                  <a:schemeClr val="tx1"/>
                </a:solidFill>
                <a:latin typeface="Arial" charset="0"/>
                <a:cs typeface="Arial" charset="0"/>
              </a:rPr>
              <a:t>(formation de base et approfondissement</a:t>
            </a:r>
            <a:r>
              <a:rPr lang="fr-FR" sz="1400" dirty="0" smtClean="0">
                <a:solidFill>
                  <a:schemeClr val="tx1"/>
                </a:solidFill>
                <a:latin typeface="Arial" charset="0"/>
                <a:cs typeface="Arial" charset="0"/>
              </a:rPr>
              <a:t>) en attente</a:t>
            </a:r>
          </a:p>
          <a:p>
            <a:pPr marL="285750" indent="-285750" algn="just">
              <a:lnSpc>
                <a:spcPct val="90000"/>
              </a:lnSpc>
              <a:spcBef>
                <a:spcPts val="1000"/>
              </a:spcBef>
              <a:buClr>
                <a:srgbClr val="000000"/>
              </a:buClr>
              <a:buFont typeface="Arial" panose="020B0604020202020204" pitchFamily="34" charset="0"/>
              <a:buChar char="•"/>
            </a:pPr>
            <a:r>
              <a:rPr lang="fr-FR" sz="1400" dirty="0" smtClean="0">
                <a:solidFill>
                  <a:schemeClr val="tx1"/>
                </a:solidFill>
                <a:latin typeface="Arial" charset="0"/>
                <a:cs typeface="Arial" charset="0"/>
              </a:rPr>
              <a:t>Projet «</a:t>
            </a:r>
            <a:r>
              <a:rPr lang="fr-FR" sz="1400" b="1" dirty="0" smtClean="0">
                <a:solidFill>
                  <a:schemeClr val="tx1"/>
                </a:solidFill>
                <a:latin typeface="Arial" charset="0"/>
                <a:cs typeface="Arial" charset="0"/>
              </a:rPr>
              <a:t> Habitat inclusif</a:t>
            </a:r>
            <a:r>
              <a:rPr lang="fr-FR" sz="1400" dirty="0" smtClean="0">
                <a:solidFill>
                  <a:schemeClr val="tx1"/>
                </a:solidFill>
                <a:latin typeface="Arial" charset="0"/>
                <a:cs typeface="Arial" charset="0"/>
              </a:rPr>
              <a:t> » de l’association « Autonome ensemble » en partenariat avec l’EMA 67 : élaboration du projet et évaluation des besoin</a:t>
            </a:r>
            <a:endParaRPr lang="fr-FR" sz="1400" dirty="0">
              <a:solidFill>
                <a:schemeClr val="tx1"/>
              </a:solidFill>
              <a:latin typeface="Arial" charset="0"/>
              <a:cs typeface="Arial" charset="0"/>
            </a:endParaRPr>
          </a:p>
          <a:p>
            <a:pPr algn="just">
              <a:lnSpc>
                <a:spcPct val="90000"/>
              </a:lnSpc>
              <a:spcBef>
                <a:spcPts val="1000"/>
              </a:spcBef>
              <a:buClr>
                <a:srgbClr val="000000"/>
              </a:buClr>
            </a:pPr>
            <a:r>
              <a:rPr lang="fr-FR" sz="1600" b="1" dirty="0" smtClean="0">
                <a:solidFill>
                  <a:srgbClr val="AC2444"/>
                </a:solidFill>
                <a:latin typeface="Arial" charset="0"/>
                <a:cs typeface="Arial" charset="0"/>
              </a:rPr>
              <a:t>Partenariats </a:t>
            </a:r>
            <a:r>
              <a:rPr lang="fr-FR" sz="1600" b="1" dirty="0">
                <a:solidFill>
                  <a:srgbClr val="AC2444"/>
                </a:solidFill>
                <a:latin typeface="Arial" charset="0"/>
                <a:cs typeface="Arial" charset="0"/>
              </a:rPr>
              <a:t>:</a:t>
            </a:r>
          </a:p>
          <a:p>
            <a:pPr algn="just">
              <a:lnSpc>
                <a:spcPct val="90000"/>
              </a:lnSpc>
              <a:spcBef>
                <a:spcPts val="1000"/>
              </a:spcBef>
              <a:buClr>
                <a:srgbClr val="000000"/>
              </a:buClr>
              <a:buFont typeface="Arial" charset="0"/>
              <a:buChar char="•"/>
            </a:pPr>
            <a:r>
              <a:rPr lang="fr-FR" sz="1400" dirty="0">
                <a:solidFill>
                  <a:schemeClr val="tx1"/>
                </a:solidFill>
                <a:latin typeface="Arial" charset="0"/>
                <a:cs typeface="Arial" charset="0"/>
              </a:rPr>
              <a:t>EPSAN-G03-CRA / Centre d’</a:t>
            </a:r>
            <a:r>
              <a:rPr lang="fr-FR" sz="1400" dirty="0" err="1">
                <a:solidFill>
                  <a:schemeClr val="tx1"/>
                </a:solidFill>
                <a:latin typeface="Arial" charset="0"/>
                <a:cs typeface="Arial" charset="0"/>
              </a:rPr>
              <a:t>Harthouse</a:t>
            </a:r>
            <a:r>
              <a:rPr lang="fr-FR" sz="1400" dirty="0">
                <a:solidFill>
                  <a:schemeClr val="tx1"/>
                </a:solidFill>
                <a:latin typeface="Arial" charset="0"/>
                <a:cs typeface="Arial" charset="0"/>
              </a:rPr>
              <a:t> / Autisme Alsace : lancement du projet « dispositif ambulatoire d’accompagnement et de soins pour personnes avec TSA de plus de 16 ans ».</a:t>
            </a:r>
          </a:p>
          <a:p>
            <a:pPr algn="just">
              <a:lnSpc>
                <a:spcPct val="90000"/>
              </a:lnSpc>
              <a:spcBef>
                <a:spcPts val="1000"/>
              </a:spcBef>
              <a:buClr>
                <a:srgbClr val="000000"/>
              </a:buClr>
              <a:buSzPct val="45000"/>
              <a:buFont typeface="Wingdings" charset="0"/>
              <a:buChar char=""/>
            </a:pPr>
            <a:r>
              <a:rPr lang="fr-FR" sz="1400" dirty="0" smtClean="0">
                <a:solidFill>
                  <a:srgbClr val="000000"/>
                </a:solidFill>
                <a:latin typeface="Arial" charset="0"/>
                <a:cs typeface="Arial" charset="0"/>
              </a:rPr>
              <a:t>EMA </a:t>
            </a:r>
            <a:r>
              <a:rPr lang="fr-FR" sz="1400" dirty="0">
                <a:solidFill>
                  <a:srgbClr val="000000"/>
                </a:solidFill>
                <a:latin typeface="Arial" charset="0"/>
                <a:cs typeface="Arial" charset="0"/>
              </a:rPr>
              <a:t>67 : réunion « Echange d’expérience » , Comité de suivi, EPE MDPH</a:t>
            </a:r>
          </a:p>
          <a:p>
            <a:pPr algn="just">
              <a:spcBef>
                <a:spcPts val="1000"/>
              </a:spcBef>
              <a:buClr>
                <a:srgbClr val="000000"/>
              </a:buClr>
              <a:buSzPct val="100000"/>
            </a:pPr>
            <a:r>
              <a:rPr lang="fr-FR" sz="1600" b="1" dirty="0" smtClean="0">
                <a:solidFill>
                  <a:srgbClr val="AC2444"/>
                </a:solidFill>
                <a:latin typeface="Arial" charset="0"/>
                <a:cs typeface="Arial" charset="0"/>
              </a:rPr>
              <a:t>Diffusion </a:t>
            </a:r>
            <a:r>
              <a:rPr lang="fr-FR" sz="1600" b="1" dirty="0">
                <a:solidFill>
                  <a:srgbClr val="AC2444"/>
                </a:solidFill>
                <a:latin typeface="Arial" charset="0"/>
                <a:cs typeface="Arial" charset="0"/>
              </a:rPr>
              <a:t>des outils crées par le CRA Adultes 67 :</a:t>
            </a:r>
          </a:p>
          <a:p>
            <a:pPr algn="just">
              <a:spcBef>
                <a:spcPts val="1000"/>
              </a:spcBef>
              <a:buClr>
                <a:srgbClr val="000000"/>
              </a:buClr>
              <a:buSzPct val="100000"/>
              <a:buFont typeface="Arial" charset="0"/>
              <a:buChar char="•"/>
            </a:pPr>
            <a:r>
              <a:rPr lang="fr-FR" sz="1400" dirty="0">
                <a:solidFill>
                  <a:schemeClr val="tx1"/>
                </a:solidFill>
                <a:latin typeface="Arial" charset="0"/>
                <a:cs typeface="Arial" charset="0"/>
              </a:rPr>
              <a:t>Le livret post-diagnostique, </a:t>
            </a:r>
            <a:r>
              <a:rPr lang="fr-FR" sz="1400" b="1" dirty="0">
                <a:solidFill>
                  <a:schemeClr val="tx1"/>
                </a:solidFill>
                <a:latin typeface="Arial" charset="0"/>
                <a:cs typeface="Arial" charset="0"/>
              </a:rPr>
              <a:t>Le Kit COM, Le jeu Vrai/faux, Le Guide </a:t>
            </a:r>
            <a:r>
              <a:rPr lang="fr-FR" sz="1400" b="1" dirty="0" smtClean="0">
                <a:solidFill>
                  <a:schemeClr val="tx1"/>
                </a:solidFill>
                <a:latin typeface="Arial" charset="0"/>
                <a:cs typeface="Arial" charset="0"/>
              </a:rPr>
              <a:t>Séjour. </a:t>
            </a:r>
            <a:r>
              <a:rPr lang="fr-FR" sz="1400" dirty="0" smtClean="0">
                <a:solidFill>
                  <a:schemeClr val="tx1"/>
                </a:solidFill>
                <a:latin typeface="Arial" charset="0"/>
                <a:cs typeface="Arial" charset="0"/>
              </a:rPr>
              <a:t>Reprise en attente</a:t>
            </a:r>
            <a:endParaRPr lang="fr-FR" sz="1400" dirty="0">
              <a:solidFill>
                <a:schemeClr val="tx1"/>
              </a:solidFill>
              <a:latin typeface="Arial" charset="0"/>
              <a:cs typeface="Arial" charset="0"/>
            </a:endParaRPr>
          </a:p>
          <a:p>
            <a:pPr algn="just">
              <a:spcBef>
                <a:spcPts val="1000"/>
              </a:spcBef>
              <a:buClr>
                <a:srgbClr val="000000"/>
              </a:buClr>
              <a:buSzPct val="100000"/>
            </a:pPr>
            <a:r>
              <a:rPr lang="fr-FR" sz="1600" b="1" dirty="0">
                <a:solidFill>
                  <a:srgbClr val="AC2444"/>
                </a:solidFill>
                <a:latin typeface="Arial" charset="0"/>
                <a:cs typeface="Arial" charset="0"/>
              </a:rPr>
              <a:t> </a:t>
            </a:r>
            <a:endParaRPr lang="fr-FR" sz="1600" dirty="0">
              <a:solidFill>
                <a:srgbClr val="AC2444"/>
              </a:solidFill>
              <a:latin typeface="Arial" charset="0"/>
              <a:cs typeface="Arial" charset="0"/>
            </a:endParaRPr>
          </a:p>
          <a:p>
            <a:pPr>
              <a:lnSpc>
                <a:spcPct val="90000"/>
              </a:lnSpc>
              <a:spcBef>
                <a:spcPts val="1000"/>
              </a:spcBef>
              <a:buSzPct val="100000"/>
              <a:buFont typeface="Arial" charset="0"/>
              <a:buChar char="•"/>
            </a:pPr>
            <a:endParaRPr lang="fr-FR" sz="1600" b="1" dirty="0">
              <a:solidFill>
                <a:schemeClr val="tx1"/>
              </a:solidFill>
              <a:latin typeface="Arial" charset="0"/>
              <a:cs typeface="Arial" charset="0"/>
            </a:endParaRPr>
          </a:p>
          <a:p>
            <a:pPr>
              <a:lnSpc>
                <a:spcPct val="90000"/>
              </a:lnSpc>
              <a:spcBef>
                <a:spcPts val="1000"/>
              </a:spcBef>
              <a:buSzPct val="100000"/>
            </a:pPr>
            <a:endParaRPr lang="fr-FR" sz="1600" dirty="0">
              <a:solidFill>
                <a:srgbClr val="000000"/>
              </a:solidFill>
              <a:latin typeface="Arial" charset="0"/>
              <a:cs typeface="Arial" charset="0"/>
            </a:endParaRPr>
          </a:p>
          <a:p>
            <a:pPr>
              <a:lnSpc>
                <a:spcPct val="90000"/>
              </a:lnSpc>
              <a:spcBef>
                <a:spcPts val="1000"/>
              </a:spcBef>
              <a:buClr>
                <a:srgbClr val="000000"/>
              </a:buClr>
              <a:buSzPct val="100000"/>
            </a:pPr>
            <a:endParaRPr lang="fr-FR" sz="1600" dirty="0">
              <a:solidFill>
                <a:srgbClr val="000000"/>
              </a:solidFill>
              <a:latin typeface="Arial" charset="0"/>
              <a:cs typeface="Arial" charset="0"/>
            </a:endParaRPr>
          </a:p>
          <a:p>
            <a:pPr>
              <a:lnSpc>
                <a:spcPct val="90000"/>
              </a:lnSpc>
              <a:spcBef>
                <a:spcPts val="1000"/>
              </a:spcBef>
              <a:buClr>
                <a:srgbClr val="000000"/>
              </a:buClr>
              <a:buSzPct val="100000"/>
            </a:pPr>
            <a:endParaRPr lang="fr-FR" sz="1600" dirty="0">
              <a:solidFill>
                <a:srgbClr val="000000"/>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29</a:t>
            </a:fld>
            <a:endParaRPr lang="fr-FR" altLang="fr-FR"/>
          </a:p>
        </p:txBody>
      </p:sp>
    </p:spTree>
    <p:extLst>
      <p:ext uri="{BB962C8B-B14F-4D97-AF65-F5344CB8AC3E}">
        <p14:creationId xmlns:p14="http://schemas.microsoft.com/office/powerpoint/2010/main" val="23542503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188913"/>
            <a:ext cx="7769225" cy="792162"/>
          </a:xfrm>
        </p:spPr>
        <p:txBody>
          <a:bodyPr/>
          <a:lstStyle/>
          <a:p>
            <a:pPr>
              <a:defRPr/>
            </a:pPr>
            <a:r>
              <a:rPr lang="fr-FR" altLang="fr-FR" smtClean="0"/>
              <a:t>Tableau harmonisé</a:t>
            </a:r>
          </a:p>
        </p:txBody>
      </p:sp>
      <p:sp>
        <p:nvSpPr>
          <p:cNvPr id="6" name="Espace réservé du contenu 5"/>
          <p:cNvSpPr>
            <a:spLocks noGrp="1"/>
          </p:cNvSpPr>
          <p:nvPr>
            <p:ph sz="half" idx="2"/>
          </p:nvPr>
        </p:nvSpPr>
        <p:spPr>
          <a:xfrm>
            <a:off x="468313" y="1052513"/>
            <a:ext cx="7986712" cy="5616575"/>
          </a:xfrm>
        </p:spPr>
        <p:txBody>
          <a:bodyPr/>
          <a:lstStyle/>
          <a:p>
            <a:pPr marL="0" indent="0"/>
            <a:endParaRPr lang="fr-FR" altLang="fr-FR" sz="1600" b="1" dirty="0" smtClean="0"/>
          </a:p>
          <a:p>
            <a:pPr marL="0" indent="0"/>
            <a:r>
              <a:rPr lang="fr-FR" altLang="fr-FR" sz="1600" b="1" dirty="0" smtClean="0"/>
              <a:t>Le suivi par mission depuis 2014 :</a:t>
            </a:r>
          </a:p>
          <a:p>
            <a:pPr marL="0" indent="0"/>
            <a:endParaRPr lang="fr-FR" altLang="fr-FR" sz="1600" dirty="0" smtClean="0"/>
          </a:p>
          <a:p>
            <a:pPr marL="0" indent="0">
              <a:buFont typeface="Times New Roman" pitchFamily="18" charset="0"/>
              <a:buAutoNum type="alphaUcPeriod"/>
            </a:pPr>
            <a:r>
              <a:rPr lang="fr-FR" altLang="fr-FR" sz="1600" dirty="0" smtClean="0"/>
              <a:t> Informations et conseils pour toutes personnes concernées par l’autisme et les TED/ TSA</a:t>
            </a:r>
          </a:p>
          <a:p>
            <a:pPr marL="0" indent="0"/>
            <a:r>
              <a:rPr lang="fr-FR" altLang="fr-FR" sz="1600" dirty="0" smtClean="0"/>
              <a:t>A bis. Suivi de l’activité des centres de documentation</a:t>
            </a:r>
          </a:p>
          <a:p>
            <a:pPr marL="0" indent="0"/>
            <a:r>
              <a:rPr lang="fr-FR" altLang="fr-FR" sz="1600" dirty="0" smtClean="0"/>
              <a:t>B. Appui à la réalisation de diagnostics et évaluations</a:t>
            </a:r>
          </a:p>
          <a:p>
            <a:pPr marL="0" indent="0"/>
            <a:r>
              <a:rPr lang="fr-FR" altLang="fr-FR" sz="1600" dirty="0" smtClean="0"/>
              <a:t>C. Sensibilisations et formations pour toutes personnes concernées par l’autisme et les TED/ TSA</a:t>
            </a:r>
          </a:p>
          <a:p>
            <a:pPr marL="0" indent="0"/>
            <a:r>
              <a:rPr lang="fr-FR" altLang="fr-FR" sz="1600" dirty="0" smtClean="0"/>
              <a:t>D. Expertises </a:t>
            </a:r>
          </a:p>
          <a:p>
            <a:pPr marL="0" indent="0"/>
            <a:r>
              <a:rPr lang="fr-FR" altLang="fr-FR" sz="1600" dirty="0" smtClean="0"/>
              <a:t>E. Etudes, recherches, publications</a:t>
            </a:r>
          </a:p>
          <a:p>
            <a:pPr marL="0" indent="0"/>
            <a:r>
              <a:rPr lang="fr-FR" altLang="fr-FR" sz="1600" dirty="0" smtClean="0"/>
              <a:t>F. Inscription des CRA dans les réseaux régionaux et nationaux</a:t>
            </a:r>
          </a:p>
          <a:p>
            <a:pPr marL="0" indent="0"/>
            <a:r>
              <a:rPr lang="fr-FR" altLang="fr-FR" sz="1600" dirty="0" smtClean="0"/>
              <a:t>G. Démarche qualité</a:t>
            </a:r>
          </a:p>
          <a:p>
            <a:pPr marL="0" indent="0"/>
            <a:r>
              <a:rPr lang="fr-FR" altLang="fr-FR" sz="1600" dirty="0" smtClean="0"/>
              <a:t>H. Formations suivies par l’équipe du CRA</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57131" y="3117503"/>
            <a:ext cx="627063" cy="6857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7" name="Text Box 3"/>
          <p:cNvSpPr txBox="1">
            <a:spLocks noChangeArrowheads="1"/>
          </p:cNvSpPr>
          <p:nvPr/>
        </p:nvSpPr>
        <p:spPr bwMode="auto">
          <a:xfrm>
            <a:off x="1277634" y="667964"/>
            <a:ext cx="6511092" cy="6721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nSpc>
                <a:spcPct val="90000"/>
              </a:lnSpc>
              <a:spcBef>
                <a:spcPts val="1000"/>
              </a:spcBef>
              <a:buClr>
                <a:srgbClr val="000000"/>
              </a:buClr>
              <a:buSzPct val="100000"/>
            </a:pPr>
            <a:r>
              <a:rPr lang="fr-FR" sz="1800" b="1" dirty="0">
                <a:solidFill>
                  <a:srgbClr val="AC2444"/>
                </a:solidFill>
                <a:latin typeface="Arial" charset="0"/>
                <a:cs typeface="Arial" charset="0"/>
              </a:rPr>
              <a:t>Organisation CRA :</a:t>
            </a:r>
          </a:p>
          <a:p>
            <a:pPr>
              <a:lnSpc>
                <a:spcPct val="90000"/>
              </a:lnSpc>
              <a:spcBef>
                <a:spcPts val="1000"/>
              </a:spcBef>
              <a:buClr>
                <a:srgbClr val="000000"/>
              </a:buClr>
              <a:buSzPct val="45000"/>
              <a:buFont typeface="Wingdings" charset="0"/>
              <a:buChar char=""/>
            </a:pPr>
            <a:r>
              <a:rPr lang="fr-FR" sz="1600" dirty="0" smtClean="0">
                <a:solidFill>
                  <a:srgbClr val="000000"/>
                </a:solidFill>
                <a:latin typeface="Arial" charset="0"/>
                <a:cs typeface="Arial" charset="0"/>
              </a:rPr>
              <a:t>GNCRA </a:t>
            </a:r>
            <a:r>
              <a:rPr lang="fr-FR" sz="1600" dirty="0">
                <a:solidFill>
                  <a:srgbClr val="000000"/>
                </a:solidFill>
                <a:latin typeface="Arial" charset="0"/>
                <a:cs typeface="Arial" charset="0"/>
              </a:rPr>
              <a:t>: groupe diagnostic TSA sans DI – participation à une journée de travail </a:t>
            </a:r>
            <a:r>
              <a:rPr lang="fr-FR" sz="1600" dirty="0" smtClean="0">
                <a:solidFill>
                  <a:srgbClr val="000000"/>
                </a:solidFill>
                <a:latin typeface="Arial" charset="0"/>
                <a:cs typeface="Arial" charset="0"/>
              </a:rPr>
              <a:t>en mars</a:t>
            </a:r>
          </a:p>
          <a:p>
            <a:pPr>
              <a:lnSpc>
                <a:spcPct val="90000"/>
              </a:lnSpc>
              <a:spcBef>
                <a:spcPts val="1000"/>
              </a:spcBef>
              <a:buClr>
                <a:srgbClr val="000000"/>
              </a:buClr>
              <a:buSzPct val="45000"/>
              <a:buFont typeface="Wingdings" charset="0"/>
              <a:buChar char=""/>
            </a:pPr>
            <a:r>
              <a:rPr lang="fr-FR" sz="1600" dirty="0" smtClean="0">
                <a:solidFill>
                  <a:srgbClr val="000000"/>
                </a:solidFill>
                <a:latin typeface="Arial" charset="0"/>
                <a:cs typeface="Arial" charset="0"/>
              </a:rPr>
              <a:t>Participation </a:t>
            </a:r>
            <a:r>
              <a:rPr lang="fr-FR" sz="1600" dirty="0">
                <a:solidFill>
                  <a:srgbClr val="000000"/>
                </a:solidFill>
                <a:latin typeface="Arial" charset="0"/>
                <a:cs typeface="Arial" charset="0"/>
              </a:rPr>
              <a:t>au groupe </a:t>
            </a:r>
            <a:r>
              <a:rPr lang="fr-FR" sz="1600" dirty="0" err="1">
                <a:solidFill>
                  <a:srgbClr val="000000"/>
                </a:solidFill>
                <a:latin typeface="Arial" charset="0"/>
                <a:cs typeface="Arial" charset="0"/>
              </a:rPr>
              <a:t>Multipôle</a:t>
            </a:r>
            <a:r>
              <a:rPr lang="fr-FR" sz="1600" dirty="0">
                <a:solidFill>
                  <a:srgbClr val="000000"/>
                </a:solidFill>
                <a:latin typeface="Arial" charset="0"/>
                <a:cs typeface="Arial" charset="0"/>
              </a:rPr>
              <a:t> </a:t>
            </a:r>
            <a:endParaRPr lang="fr-FR" sz="1600" dirty="0" smtClean="0">
              <a:solidFill>
                <a:srgbClr val="000000"/>
              </a:solidFill>
              <a:latin typeface="Arial" charset="0"/>
              <a:cs typeface="Arial" charset="0"/>
            </a:endParaRPr>
          </a:p>
          <a:p>
            <a:pPr>
              <a:lnSpc>
                <a:spcPct val="90000"/>
              </a:lnSpc>
              <a:spcBef>
                <a:spcPts val="1000"/>
              </a:spcBef>
              <a:buClr>
                <a:srgbClr val="000000"/>
              </a:buClr>
              <a:buSzPct val="45000"/>
              <a:buFont typeface="Wingdings" charset="0"/>
              <a:buChar char=""/>
            </a:pPr>
            <a:r>
              <a:rPr lang="fr-FR" sz="1600" dirty="0" smtClean="0">
                <a:solidFill>
                  <a:srgbClr val="000000"/>
                </a:solidFill>
                <a:latin typeface="Arial" charset="0"/>
                <a:cs typeface="Arial" charset="0"/>
              </a:rPr>
              <a:t>Coordination de l’élaboration du projet d’établissement du CRA (Mme </a:t>
            </a:r>
            <a:r>
              <a:rPr lang="fr-FR" sz="1600" dirty="0" err="1" smtClean="0">
                <a:solidFill>
                  <a:srgbClr val="000000"/>
                </a:solidFill>
                <a:latin typeface="Arial" charset="0"/>
                <a:cs typeface="Arial" charset="0"/>
              </a:rPr>
              <a:t>Vansteelant</a:t>
            </a:r>
            <a:r>
              <a:rPr lang="fr-FR" sz="1600" dirty="0" smtClean="0">
                <a:solidFill>
                  <a:srgbClr val="000000"/>
                </a:solidFill>
                <a:latin typeface="Arial" charset="0"/>
                <a:cs typeface="Arial" charset="0"/>
              </a:rPr>
              <a:t>)</a:t>
            </a:r>
          </a:p>
          <a:p>
            <a:pPr marL="0" indent="0">
              <a:lnSpc>
                <a:spcPct val="90000"/>
              </a:lnSpc>
              <a:spcBef>
                <a:spcPts val="1000"/>
              </a:spcBef>
              <a:buClr>
                <a:srgbClr val="000000"/>
              </a:buClr>
              <a:buSzPct val="45000"/>
            </a:pPr>
            <a:endParaRPr lang="fr-FR" sz="1600" dirty="0">
              <a:solidFill>
                <a:srgbClr val="000000"/>
              </a:solidFill>
              <a:latin typeface="Arial" charset="0"/>
              <a:cs typeface="Arial" charset="0"/>
            </a:endParaRPr>
          </a:p>
          <a:p>
            <a:pPr>
              <a:lnSpc>
                <a:spcPct val="90000"/>
              </a:lnSpc>
              <a:spcBef>
                <a:spcPts val="1000"/>
              </a:spcBef>
              <a:buSzPct val="100000"/>
            </a:pPr>
            <a:r>
              <a:rPr lang="fr-FR" sz="1800" b="1" dirty="0">
                <a:solidFill>
                  <a:srgbClr val="AC2444"/>
                </a:solidFill>
                <a:latin typeface="Arial" charset="0"/>
                <a:cs typeface="Arial" charset="0"/>
              </a:rPr>
              <a:t>Formation des professionnels du CRA </a:t>
            </a:r>
            <a:r>
              <a:rPr lang="fr-FR" sz="1800" b="1" dirty="0" smtClean="0">
                <a:solidFill>
                  <a:srgbClr val="AC2444"/>
                </a:solidFill>
                <a:latin typeface="Arial" charset="0"/>
                <a:cs typeface="Arial" charset="0"/>
              </a:rPr>
              <a:t>:</a:t>
            </a:r>
          </a:p>
          <a:p>
            <a:pPr marL="285750" indent="-285750">
              <a:lnSpc>
                <a:spcPct val="90000"/>
              </a:lnSpc>
              <a:spcBef>
                <a:spcPts val="1000"/>
              </a:spcBef>
              <a:buSzPct val="100000"/>
              <a:buFont typeface="Arial" panose="020B0604020202020204" pitchFamily="34" charset="0"/>
              <a:buChar char="•"/>
            </a:pPr>
            <a:r>
              <a:rPr lang="fr-FR" sz="1600" dirty="0" smtClean="0">
                <a:solidFill>
                  <a:schemeClr val="tx1"/>
                </a:solidFill>
                <a:latin typeface="Arial" charset="0"/>
                <a:cs typeface="Arial" charset="0"/>
              </a:rPr>
              <a:t>Formation EDI sur les troubles du comportement</a:t>
            </a:r>
          </a:p>
          <a:p>
            <a:pPr marL="285750" indent="-285750">
              <a:lnSpc>
                <a:spcPct val="90000"/>
              </a:lnSpc>
              <a:spcBef>
                <a:spcPts val="1000"/>
              </a:spcBef>
              <a:buSzPct val="100000"/>
              <a:buFont typeface="Arial" panose="020B0604020202020204" pitchFamily="34" charset="0"/>
              <a:buChar char="•"/>
            </a:pPr>
            <a:r>
              <a:rPr lang="fr-FR" sz="1600" dirty="0" smtClean="0">
                <a:solidFill>
                  <a:schemeClr val="tx1"/>
                </a:solidFill>
                <a:latin typeface="Arial" charset="0"/>
                <a:cs typeface="Arial" charset="0"/>
              </a:rPr>
              <a:t>Journées scientifiques de la CNSA en octobre : vie à domicile. </a:t>
            </a:r>
          </a:p>
          <a:p>
            <a:pPr marL="0" indent="0">
              <a:lnSpc>
                <a:spcPct val="90000"/>
              </a:lnSpc>
              <a:spcBef>
                <a:spcPts val="1000"/>
              </a:spcBef>
              <a:buSzPct val="100000"/>
            </a:pPr>
            <a:endParaRPr lang="fr-FR" sz="1600" dirty="0">
              <a:solidFill>
                <a:schemeClr val="tx1"/>
              </a:solidFill>
              <a:latin typeface="Arial" charset="0"/>
              <a:cs typeface="Arial" charset="0"/>
            </a:endParaRPr>
          </a:p>
          <a:p>
            <a:pPr marL="0" indent="0">
              <a:lnSpc>
                <a:spcPct val="90000"/>
              </a:lnSpc>
              <a:spcBef>
                <a:spcPts val="1000"/>
              </a:spcBef>
            </a:pPr>
            <a:r>
              <a:rPr lang="fr-FR" sz="1800" b="1" dirty="0" smtClean="0">
                <a:solidFill>
                  <a:srgbClr val="AC2444"/>
                </a:solidFill>
                <a:latin typeface="Arial" charset="0"/>
                <a:cs typeface="Arial" charset="0"/>
              </a:rPr>
              <a:t>Equipe </a:t>
            </a:r>
            <a:r>
              <a:rPr lang="fr-FR" sz="1800" b="1" dirty="0">
                <a:solidFill>
                  <a:srgbClr val="AC2444"/>
                </a:solidFill>
                <a:latin typeface="Arial" charset="0"/>
                <a:cs typeface="Arial" charset="0"/>
              </a:rPr>
              <a:t>du CRA :</a:t>
            </a:r>
          </a:p>
          <a:p>
            <a:pPr marL="285750" indent="-285750">
              <a:lnSpc>
                <a:spcPct val="90000"/>
              </a:lnSpc>
              <a:spcBef>
                <a:spcPts val="1000"/>
              </a:spcBef>
              <a:buSzPct val="100000"/>
              <a:buFont typeface="Arial" panose="020B0604020202020204" pitchFamily="34" charset="0"/>
              <a:buChar char="•"/>
            </a:pPr>
            <a:r>
              <a:rPr lang="fr-FR" sz="1600" dirty="0" smtClean="0">
                <a:solidFill>
                  <a:srgbClr val="000000"/>
                </a:solidFill>
                <a:latin typeface="Arial" charset="0"/>
                <a:cs typeface="Arial" charset="0"/>
              </a:rPr>
              <a:t>Projet de recrutement d’une éducatrice à 50%</a:t>
            </a:r>
          </a:p>
          <a:p>
            <a:pPr marL="285750" indent="-285750">
              <a:lnSpc>
                <a:spcPct val="90000"/>
              </a:lnSpc>
              <a:spcBef>
                <a:spcPts val="1000"/>
              </a:spcBef>
              <a:buSzPct val="100000"/>
              <a:buFont typeface="Arial" panose="020B0604020202020204" pitchFamily="34" charset="0"/>
              <a:buChar char="•"/>
            </a:pPr>
            <a:r>
              <a:rPr lang="fr-FR" sz="1600" dirty="0" smtClean="0">
                <a:solidFill>
                  <a:srgbClr val="000000"/>
                </a:solidFill>
                <a:latin typeface="Arial" charset="0"/>
                <a:cs typeface="Arial" charset="0"/>
              </a:rPr>
              <a:t>Départ du médecin</a:t>
            </a:r>
            <a:endParaRPr lang="fr-FR" sz="1600" dirty="0">
              <a:solidFill>
                <a:srgbClr val="000000"/>
              </a:solidFill>
              <a:latin typeface="Arial" charset="0"/>
              <a:cs typeface="Arial" charset="0"/>
            </a:endParaRPr>
          </a:p>
        </p:txBody>
      </p:sp>
      <p:sp>
        <p:nvSpPr>
          <p:cNvPr id="10246" name="Text Box 5"/>
          <p:cNvSpPr txBox="1">
            <a:spLocks noChangeArrowheads="1"/>
          </p:cNvSpPr>
          <p:nvPr/>
        </p:nvSpPr>
        <p:spPr bwMode="auto">
          <a:xfrm>
            <a:off x="5985832" y="6356353"/>
            <a:ext cx="1542849"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5pPr>
            <a:lvl6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6pPr>
            <a:lvl7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7pPr>
            <a:lvl8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8pPr>
            <a:lvl9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9pPr>
          </a:lstStyle>
          <a:p>
            <a:pPr algn="r" eaLnBrk="1" hangingPunct="1">
              <a:buSzPct val="100000"/>
              <a:defRPr/>
            </a:pPr>
            <a:fld id="{E48DACF7-6CA6-454A-8622-FAF87484D275}" type="slidenum">
              <a:rPr lang="fr-FR" sz="1200">
                <a:solidFill>
                  <a:srgbClr val="898989"/>
                </a:solidFill>
              </a:rPr>
              <a:pPr algn="r" eaLnBrk="1" hangingPunct="1">
                <a:buSzPct val="100000"/>
                <a:defRPr/>
              </a:pPr>
              <a:t>30</a:t>
            </a:fld>
            <a:endParaRPr lang="fr-FR" sz="1200">
              <a:solidFill>
                <a:srgbClr val="898989"/>
              </a:solidFill>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30</a:t>
            </a:fld>
            <a:endParaRPr lang="fr-FR" altLang="fr-FR"/>
          </a:p>
        </p:txBody>
      </p:sp>
    </p:spTree>
    <p:extLst>
      <p:ext uri="{BB962C8B-B14F-4D97-AF65-F5344CB8AC3E}">
        <p14:creationId xmlns:p14="http://schemas.microsoft.com/office/powerpoint/2010/main" val="10730887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RSPECTIVES 2019…"/>
          <p:cNvSpPr txBox="1">
            <a:spLocks noGrp="1"/>
          </p:cNvSpPr>
          <p:nvPr>
            <p:ph type="ctrTitle" idx="4294967295"/>
          </p:nvPr>
        </p:nvSpPr>
        <p:spPr>
          <a:xfrm>
            <a:off x="1331912" y="1524000"/>
            <a:ext cx="6694488" cy="1470025"/>
          </a:xfrm>
          <a:prstGeom prst="rect">
            <a:avLst/>
          </a:prstGeom>
        </p:spPr>
        <p:txBody>
          <a:bodyPr>
            <a:norm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pPr>
            <a:r>
              <a:rPr dirty="0"/>
              <a:t>PERSPECTIVES </a:t>
            </a:r>
            <a:r>
              <a:rPr lang="fr-FR" dirty="0" smtClean="0"/>
              <a:t>2020</a:t>
            </a:r>
            <a:endParaRPr dirty="0"/>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pPr>
            <a:r>
              <a:rPr dirty="0" err="1"/>
              <a:t>Pôle</a:t>
            </a:r>
            <a:r>
              <a:rPr dirty="0"/>
              <a:t> </a:t>
            </a:r>
            <a:r>
              <a:rPr lang="fr-FR" dirty="0" err="1"/>
              <a:t>e</a:t>
            </a:r>
            <a:r>
              <a:rPr dirty="0" err="1" smtClean="0"/>
              <a:t>nfants</a:t>
            </a:r>
            <a:r>
              <a:rPr dirty="0" smtClean="0"/>
              <a:t> </a:t>
            </a:r>
            <a:r>
              <a:rPr lang="fr-FR" dirty="0"/>
              <a:t>a</a:t>
            </a:r>
            <a:r>
              <a:rPr dirty="0" err="1" smtClean="0"/>
              <a:t>dolescents</a:t>
            </a:r>
            <a:r>
              <a:rPr dirty="0" smtClean="0"/>
              <a:t> </a:t>
            </a:r>
            <a:r>
              <a:rPr dirty="0"/>
              <a:t>67</a:t>
            </a:r>
          </a:p>
        </p:txBody>
      </p:sp>
      <p:pic>
        <p:nvPicPr>
          <p:cNvPr id="24" name="image.jpeg" descr="image.jpeg"/>
          <p:cNvPicPr>
            <a:picLocks noChangeAspect="1"/>
          </p:cNvPicPr>
          <p:nvPr/>
        </p:nvPicPr>
        <p:blipFill>
          <a:blip r:embed="rId2">
            <a:extLst/>
          </a:blip>
          <a:stretch>
            <a:fillRect/>
          </a:stretch>
        </p:blipFill>
        <p:spPr>
          <a:xfrm>
            <a:off x="2865437" y="3141662"/>
            <a:ext cx="4083051" cy="1487488"/>
          </a:xfrm>
          <a:prstGeom prst="rect">
            <a:avLst/>
          </a:prstGeom>
          <a:ln w="12700">
            <a:miter lim="400000"/>
          </a:ln>
        </p:spPr>
      </p:pic>
    </p:spTree>
    <p:extLst>
      <p:ext uri="{BB962C8B-B14F-4D97-AF65-F5344CB8AC3E}">
        <p14:creationId xmlns:p14="http://schemas.microsoft.com/office/powerpoint/2010/main" val="7532603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oursuite des évaluations diagnostiques et fonctionnelles complexes et en partenariat avec les équipes du champ sanitaire et du médico-social…"/>
          <p:cNvSpPr txBox="1">
            <a:spLocks noGrp="1"/>
          </p:cNvSpPr>
          <p:nvPr>
            <p:ph type="subTitle" idx="4294967295"/>
          </p:nvPr>
        </p:nvSpPr>
        <p:spPr>
          <a:xfrm>
            <a:off x="228600" y="762000"/>
            <a:ext cx="8534400" cy="5181600"/>
          </a:xfrm>
          <a:prstGeom prst="rect">
            <a:avLst/>
          </a:prstGeom>
        </p:spPr>
        <p:txBody>
          <a:bodyPr>
            <a:normAutofit/>
          </a:bodyPr>
          <a:lstStyle/>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dirty="0" err="1"/>
              <a:t>Poursuite</a:t>
            </a:r>
            <a:r>
              <a:rPr dirty="0"/>
              <a:t> des </a:t>
            </a:r>
            <a:r>
              <a:rPr dirty="0" err="1"/>
              <a:t>évaluations</a:t>
            </a:r>
            <a:r>
              <a:rPr dirty="0"/>
              <a:t> </a:t>
            </a:r>
            <a:r>
              <a:rPr dirty="0" err="1"/>
              <a:t>diagnostiques</a:t>
            </a:r>
            <a:r>
              <a:rPr dirty="0"/>
              <a:t> et </a:t>
            </a:r>
            <a:r>
              <a:rPr dirty="0" err="1"/>
              <a:t>fonctionnelles</a:t>
            </a:r>
            <a:r>
              <a:rPr dirty="0"/>
              <a:t> complexes et </a:t>
            </a:r>
            <a:r>
              <a:rPr dirty="0" err="1"/>
              <a:t>en</a:t>
            </a:r>
            <a:r>
              <a:rPr dirty="0"/>
              <a:t> </a:t>
            </a:r>
            <a:r>
              <a:rPr dirty="0" err="1"/>
              <a:t>partenariat</a:t>
            </a:r>
            <a:r>
              <a:rPr dirty="0"/>
              <a:t> avec les </a:t>
            </a:r>
            <a:r>
              <a:rPr dirty="0" err="1"/>
              <a:t>équipes</a:t>
            </a:r>
            <a:r>
              <a:rPr dirty="0"/>
              <a:t> du champ sanitaire et du </a:t>
            </a:r>
            <a:r>
              <a:rPr dirty="0" err="1"/>
              <a:t>médico</a:t>
            </a:r>
            <a:r>
              <a:rPr dirty="0"/>
              <a:t>-social</a:t>
            </a:r>
          </a:p>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dirty="0"/>
          </a:p>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dirty="0"/>
              <a:t>Travail de </a:t>
            </a:r>
            <a:r>
              <a:rPr dirty="0" err="1"/>
              <a:t>réseau</a:t>
            </a:r>
            <a:endParaRPr dirty="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a:t>Poursuite</a:t>
            </a:r>
            <a:r>
              <a:rPr dirty="0"/>
              <a:t> du travail avec les </a:t>
            </a:r>
            <a:r>
              <a:rPr b="1" dirty="0" err="1"/>
              <a:t>pédiatres</a:t>
            </a:r>
            <a:r>
              <a:rPr b="1" dirty="0"/>
              <a:t>,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a:solidFill>
                  <a:srgbClr val="FF0000"/>
                </a:solidFill>
              </a:rPr>
              <a:t>Construction d’un </a:t>
            </a:r>
            <a:r>
              <a:rPr b="1" dirty="0" err="1">
                <a:solidFill>
                  <a:srgbClr val="FF0000"/>
                </a:solidFill>
              </a:rPr>
              <a:t>projet</a:t>
            </a:r>
            <a:r>
              <a:rPr b="1" dirty="0">
                <a:solidFill>
                  <a:srgbClr val="FF0000"/>
                </a:solidFill>
              </a:rPr>
              <a:t> de structuration de </a:t>
            </a:r>
            <a:r>
              <a:rPr b="1" dirty="0" err="1">
                <a:solidFill>
                  <a:srgbClr val="FF0000"/>
                </a:solidFill>
              </a:rPr>
              <a:t>l’offre</a:t>
            </a:r>
            <a:r>
              <a:rPr b="1" dirty="0">
                <a:solidFill>
                  <a:srgbClr val="FF0000"/>
                </a:solidFill>
              </a:rPr>
              <a:t> de </a:t>
            </a:r>
            <a:r>
              <a:rPr b="1" dirty="0" err="1">
                <a:solidFill>
                  <a:srgbClr val="FF0000"/>
                </a:solidFill>
              </a:rPr>
              <a:t>soins</a:t>
            </a:r>
            <a:r>
              <a:rPr b="1" dirty="0">
                <a:solidFill>
                  <a:srgbClr val="FF0000"/>
                </a:solidFill>
              </a:rPr>
              <a:t> </a:t>
            </a:r>
            <a:r>
              <a:rPr b="1" dirty="0" err="1">
                <a:solidFill>
                  <a:srgbClr val="FF0000"/>
                </a:solidFill>
              </a:rPr>
              <a:t>somatiques</a:t>
            </a:r>
            <a:r>
              <a:rPr b="1" dirty="0">
                <a:solidFill>
                  <a:srgbClr val="FF0000"/>
                </a:solidFill>
              </a:rPr>
              <a:t> </a:t>
            </a:r>
            <a:r>
              <a:rPr dirty="0">
                <a:solidFill>
                  <a:srgbClr val="FF0000"/>
                </a:solidFill>
              </a:rPr>
              <a:t>pour les </a:t>
            </a:r>
            <a:r>
              <a:rPr lang="fr-FR" dirty="0" smtClean="0">
                <a:solidFill>
                  <a:srgbClr val="FF0000"/>
                </a:solidFill>
              </a:rPr>
              <a:t>enfants et adolescents</a:t>
            </a:r>
            <a:r>
              <a:rPr dirty="0" smtClean="0">
                <a:solidFill>
                  <a:srgbClr val="FF0000"/>
                </a:solidFill>
              </a:rPr>
              <a:t> </a:t>
            </a:r>
            <a:r>
              <a:rPr dirty="0" err="1" smtClean="0">
                <a:solidFill>
                  <a:srgbClr val="FF0000"/>
                </a:solidFill>
              </a:rPr>
              <a:t>handicapés</a:t>
            </a:r>
            <a:r>
              <a:rPr dirty="0" smtClean="0">
                <a:solidFill>
                  <a:srgbClr val="FF0000"/>
                </a:solidFill>
              </a:rPr>
              <a:t> </a:t>
            </a:r>
            <a:r>
              <a:rPr dirty="0">
                <a:solidFill>
                  <a:srgbClr val="FF0000"/>
                </a:solidFill>
              </a:rPr>
              <a:t>avec </a:t>
            </a:r>
            <a:r>
              <a:rPr dirty="0" err="1">
                <a:solidFill>
                  <a:srgbClr val="FF0000"/>
                </a:solidFill>
              </a:rPr>
              <a:t>l’association</a:t>
            </a:r>
            <a:r>
              <a:rPr dirty="0">
                <a:solidFill>
                  <a:srgbClr val="FF0000"/>
                </a:solidFill>
              </a:rPr>
              <a:t> </a:t>
            </a:r>
            <a:r>
              <a:rPr lang="fr-FR" dirty="0" smtClean="0">
                <a:solidFill>
                  <a:srgbClr val="FF0000"/>
                </a:solidFill>
              </a:rPr>
              <a:t>France Handicap et APEHVN</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smtClean="0"/>
              <a:t>Poursuite</a:t>
            </a:r>
            <a:r>
              <a:rPr dirty="0" smtClean="0"/>
              <a:t> </a:t>
            </a:r>
            <a:r>
              <a:rPr dirty="0"/>
              <a:t>du </a:t>
            </a:r>
            <a:r>
              <a:rPr dirty="0" err="1"/>
              <a:t>développement</a:t>
            </a:r>
            <a:r>
              <a:rPr dirty="0"/>
              <a:t> du </a:t>
            </a:r>
            <a:r>
              <a:rPr dirty="0" err="1"/>
              <a:t>réseau</a:t>
            </a:r>
            <a:r>
              <a:rPr dirty="0"/>
              <a:t> de </a:t>
            </a:r>
            <a:r>
              <a:rPr b="1" dirty="0" err="1"/>
              <a:t>l’Education</a:t>
            </a:r>
            <a:r>
              <a:rPr b="1" dirty="0"/>
              <a:t> </a:t>
            </a:r>
            <a:r>
              <a:rPr b="1" dirty="0" err="1"/>
              <a:t>Nationale</a:t>
            </a:r>
            <a:r>
              <a:rPr b="1" dirty="0"/>
              <a:t> </a:t>
            </a:r>
            <a:r>
              <a:rPr dirty="0"/>
              <a:t>(</a:t>
            </a:r>
            <a:r>
              <a:rPr dirty="0" err="1"/>
              <a:t>enseignants</a:t>
            </a:r>
            <a:r>
              <a:rPr dirty="0"/>
              <a:t> </a:t>
            </a:r>
            <a:r>
              <a:rPr dirty="0" err="1"/>
              <a:t>référents</a:t>
            </a:r>
            <a:r>
              <a:rPr dirty="0"/>
              <a:t>, </a:t>
            </a:r>
            <a:r>
              <a:rPr dirty="0" err="1"/>
              <a:t>psychologues</a:t>
            </a:r>
            <a:r>
              <a:rPr dirty="0"/>
              <a:t> </a:t>
            </a:r>
            <a:r>
              <a:rPr dirty="0" err="1"/>
              <a:t>scolaires</a:t>
            </a:r>
            <a:r>
              <a:rPr dirty="0"/>
              <a:t>, </a:t>
            </a:r>
            <a:r>
              <a:rPr dirty="0" err="1"/>
              <a:t>enseignants</a:t>
            </a:r>
            <a:r>
              <a:rPr dirty="0"/>
              <a:t>, AESH) avec </a:t>
            </a:r>
            <a:r>
              <a:rPr dirty="0" err="1"/>
              <a:t>établissement</a:t>
            </a:r>
            <a:r>
              <a:rPr dirty="0"/>
              <a:t> de </a:t>
            </a:r>
            <a:r>
              <a:rPr b="1" dirty="0" smtClean="0"/>
              <a:t>conventions</a:t>
            </a:r>
            <a:r>
              <a:rPr lang="fr-FR" b="1" dirty="0" smtClean="0"/>
              <a:t> et organisation de journées d’information tout public et </a:t>
            </a:r>
            <a:r>
              <a:rPr lang="fr-FR" b="1" dirty="0" smtClean="0">
                <a:solidFill>
                  <a:srgbClr val="FF0000"/>
                </a:solidFill>
              </a:rPr>
              <a:t>participation au  réseau OSPI</a:t>
            </a:r>
            <a:endParaRPr b="1" dirty="0">
              <a:solidFill>
                <a:srgbClr val="FF0000"/>
              </a:solidFill>
            </a:endParaRP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a:t>Poursuite</a:t>
            </a:r>
            <a:r>
              <a:rPr dirty="0"/>
              <a:t> des </a:t>
            </a:r>
            <a:r>
              <a:rPr b="1" dirty="0" err="1"/>
              <a:t>autres</a:t>
            </a:r>
            <a:r>
              <a:rPr b="1" dirty="0"/>
              <a:t> </a:t>
            </a:r>
            <a:r>
              <a:rPr b="1" dirty="0" err="1"/>
              <a:t>réseaux</a:t>
            </a:r>
            <a:r>
              <a:rPr b="1" dirty="0"/>
              <a:t> (parents, </a:t>
            </a:r>
            <a:r>
              <a:rPr b="1" dirty="0" err="1"/>
              <a:t>fratrie</a:t>
            </a:r>
            <a:r>
              <a:rPr b="1" dirty="0"/>
              <a:t>, </a:t>
            </a:r>
            <a:r>
              <a:rPr b="1" dirty="0" smtClean="0"/>
              <a:t>inter-</a:t>
            </a:r>
            <a:r>
              <a:rPr b="1" dirty="0" err="1" smtClean="0"/>
              <a:t>établissement</a:t>
            </a:r>
            <a:r>
              <a:rPr lang="fr-FR" b="1" dirty="0" smtClean="0"/>
              <a:t>s</a:t>
            </a:r>
            <a:r>
              <a:rPr b="1" dirty="0" smtClean="0"/>
              <a:t>, inter-</a:t>
            </a:r>
            <a:r>
              <a:rPr b="1" dirty="0" err="1" smtClean="0"/>
              <a:t>professionnel</a:t>
            </a:r>
            <a:r>
              <a:rPr lang="fr-FR" b="1" dirty="0" smtClean="0"/>
              <a:t>s</a:t>
            </a:r>
            <a:r>
              <a:rPr lang="fr-FR" b="1" dirty="0"/>
              <a:t> </a:t>
            </a:r>
            <a:r>
              <a:rPr lang="fr-FR" b="1" dirty="0" smtClean="0"/>
              <a:t>et </a:t>
            </a:r>
            <a:r>
              <a:rPr b="1" dirty="0" err="1" smtClean="0"/>
              <a:t>psychologues</a:t>
            </a:r>
            <a:r>
              <a:rPr b="1" dirty="0" smtClean="0"/>
              <a:t> </a:t>
            </a:r>
            <a:endParaRPr lang="fr-FR" b="1" dirty="0" smtClean="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smtClean="0"/>
              <a:t>Poursuite</a:t>
            </a:r>
            <a:r>
              <a:rPr dirty="0" smtClean="0"/>
              <a:t> </a:t>
            </a:r>
            <a:r>
              <a:rPr dirty="0"/>
              <a:t>du </a:t>
            </a:r>
            <a:r>
              <a:rPr dirty="0" err="1"/>
              <a:t>soutien</a:t>
            </a:r>
            <a:r>
              <a:rPr dirty="0"/>
              <a:t> (</a:t>
            </a:r>
            <a:r>
              <a:rPr dirty="0" err="1"/>
              <a:t>sensibilisation</a:t>
            </a:r>
            <a:r>
              <a:rPr dirty="0"/>
              <a:t> à </a:t>
            </a:r>
            <a:r>
              <a:rPr dirty="0" err="1"/>
              <a:t>outils</a:t>
            </a:r>
            <a:r>
              <a:rPr dirty="0"/>
              <a:t> </a:t>
            </a:r>
            <a:r>
              <a:rPr dirty="0" err="1"/>
              <a:t>diagnostiques</a:t>
            </a:r>
            <a:r>
              <a:rPr dirty="0"/>
              <a:t> et </a:t>
            </a:r>
            <a:r>
              <a:rPr dirty="0" err="1"/>
              <a:t>d’accompagnement</a:t>
            </a:r>
            <a:r>
              <a:rPr dirty="0"/>
              <a:t> et  analyses </a:t>
            </a:r>
            <a:r>
              <a:rPr dirty="0" err="1"/>
              <a:t>fonctionnelles</a:t>
            </a:r>
            <a:r>
              <a:rPr dirty="0"/>
              <a:t>) aux </a:t>
            </a:r>
            <a:r>
              <a:rPr dirty="0" err="1"/>
              <a:t>professionnels</a:t>
            </a:r>
            <a:r>
              <a:rPr dirty="0"/>
              <a:t> des </a:t>
            </a:r>
            <a:r>
              <a:rPr b="1" dirty="0"/>
              <a:t>structures </a:t>
            </a:r>
            <a:r>
              <a:rPr b="1" dirty="0" err="1"/>
              <a:t>médico-sociales</a:t>
            </a:r>
            <a:r>
              <a:rPr b="1" dirty="0"/>
              <a:t>  et </a:t>
            </a:r>
            <a:r>
              <a:rPr b="1" dirty="0" err="1"/>
              <a:t>sanitaires</a:t>
            </a:r>
            <a:r>
              <a:rPr b="1" dirty="0"/>
              <a:t> </a:t>
            </a:r>
            <a:endParaRPr lang="fr-FR" b="1" dirty="0" smtClean="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dirty="0" smtClean="0"/>
              <a:t>Poursuite du soutien aux professionnels des structures de loisirs, périscolaire et petite enfance</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b="1" dirty="0" smtClean="0">
                <a:solidFill>
                  <a:srgbClr val="FF0000"/>
                </a:solidFill>
              </a:rPr>
              <a:t>Convention Foyer de l’enfance/CRA </a:t>
            </a:r>
            <a:r>
              <a:rPr lang="fr-FR" dirty="0" smtClean="0"/>
              <a:t>(sensibilisation, soutien aux professionnels)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b="1" dirty="0" smtClean="0">
                <a:solidFill>
                  <a:srgbClr val="FF0000"/>
                </a:solidFill>
              </a:rPr>
              <a:t>Convention DASCA/CRA</a:t>
            </a:r>
            <a:endParaRPr b="1" dirty="0">
              <a:solidFill>
                <a:srgbClr val="FF0000"/>
              </a:solidFill>
            </a:endParaRPr>
          </a:p>
        </p:txBody>
      </p:sp>
      <p:sp>
        <p:nvSpPr>
          <p:cNvPr id="3" name="Rectangle 2"/>
          <p:cNvSpPr/>
          <p:nvPr/>
        </p:nvSpPr>
        <p:spPr bwMode="auto">
          <a:xfrm>
            <a:off x="6300192" y="204609"/>
            <a:ext cx="457200" cy="200055"/>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fr-FR" sz="2400" b="0" i="0" u="none" strike="noStrike" cap="none" normalizeH="0" baseline="0">
              <a:ln>
                <a:noFill/>
              </a:ln>
              <a:solidFill>
                <a:srgbClr val="FF0000"/>
              </a:solidFill>
              <a:effectLst/>
              <a:latin typeface="Arial" charset="0"/>
              <a:ea typeface="MS PGothic" charset="0"/>
              <a:cs typeface="MS PGothic" charset="0"/>
            </a:endParaRPr>
          </a:p>
        </p:txBody>
      </p:sp>
      <p:sp>
        <p:nvSpPr>
          <p:cNvPr id="4" name="ZoneTexte 3"/>
          <p:cNvSpPr txBox="1"/>
          <p:nvPr/>
        </p:nvSpPr>
        <p:spPr>
          <a:xfrm>
            <a:off x="6876256" y="168895"/>
            <a:ext cx="1645002" cy="307777"/>
          </a:xfrm>
          <a:prstGeom prst="rect">
            <a:avLst/>
          </a:prstGeom>
          <a:noFill/>
        </p:spPr>
        <p:txBody>
          <a:bodyPr wrap="none" rtlCol="0">
            <a:spAutoFit/>
          </a:bodyPr>
          <a:lstStyle/>
          <a:p>
            <a:r>
              <a:rPr lang="fr-FR" sz="1400" dirty="0" smtClean="0">
                <a:solidFill>
                  <a:srgbClr val="FF0000"/>
                </a:solidFill>
              </a:rPr>
              <a:t>Nouveautés 2020</a:t>
            </a:r>
            <a:endParaRPr lang="fr-FR" sz="1400" dirty="0">
              <a:solidFill>
                <a:srgbClr val="FF0000"/>
              </a:solidFill>
            </a:endParaRPr>
          </a:p>
        </p:txBody>
      </p:sp>
    </p:spTree>
    <p:extLst>
      <p:ext uri="{BB962C8B-B14F-4D97-AF65-F5344CB8AC3E}">
        <p14:creationId xmlns:p14="http://schemas.microsoft.com/office/powerpoint/2010/main" val="18502631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nsibilisations, formations, actualisation des connaissances…"/>
          <p:cNvSpPr txBox="1">
            <a:spLocks noGrp="1"/>
          </p:cNvSpPr>
          <p:nvPr>
            <p:ph type="subTitle" idx="4294967295"/>
          </p:nvPr>
        </p:nvSpPr>
        <p:spPr>
          <a:xfrm>
            <a:off x="228600" y="188912"/>
            <a:ext cx="8664575" cy="5616576"/>
          </a:xfrm>
          <a:prstGeom prst="rect">
            <a:avLst/>
          </a:prstGeom>
        </p:spPr>
        <p:txBody>
          <a:bodyPr>
            <a:normAutofit/>
          </a:bodyPr>
          <a:lstStyle/>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dirty="0"/>
          </a:p>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dirty="0"/>
          </a:p>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dirty="0" err="1"/>
              <a:t>Sensibilisations</a:t>
            </a:r>
            <a:r>
              <a:rPr dirty="0"/>
              <a:t>, formations, </a:t>
            </a:r>
            <a:r>
              <a:rPr dirty="0" err="1"/>
              <a:t>actualisation</a:t>
            </a:r>
            <a:r>
              <a:rPr dirty="0"/>
              <a:t> des </a:t>
            </a:r>
            <a:r>
              <a:rPr dirty="0" err="1"/>
              <a:t>connaissances</a:t>
            </a:r>
            <a:endParaRPr dirty="0"/>
          </a:p>
          <a:p>
            <a:pPr marL="571500" lvl="1" indent="-171450">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err="1" smtClean="0"/>
              <a:t>Auprès</a:t>
            </a:r>
            <a:r>
              <a:rPr dirty="0" smtClean="0"/>
              <a:t> </a:t>
            </a:r>
            <a:r>
              <a:rPr dirty="0"/>
              <a:t>des </a:t>
            </a:r>
            <a:r>
              <a:rPr b="1" dirty="0" err="1">
                <a:solidFill>
                  <a:srgbClr val="FF0000"/>
                </a:solidFill>
              </a:rPr>
              <a:t>médecins</a:t>
            </a:r>
            <a:r>
              <a:rPr b="1" dirty="0">
                <a:solidFill>
                  <a:srgbClr val="FF0000"/>
                </a:solidFill>
              </a:rPr>
              <a:t> </a:t>
            </a:r>
            <a:r>
              <a:rPr b="1" dirty="0" err="1">
                <a:solidFill>
                  <a:srgbClr val="FF0000"/>
                </a:solidFill>
              </a:rPr>
              <a:t>généralistes</a:t>
            </a:r>
            <a:r>
              <a:rPr b="1" dirty="0">
                <a:solidFill>
                  <a:srgbClr val="FF0000"/>
                </a:solidFill>
              </a:rPr>
              <a:t> </a:t>
            </a:r>
            <a:r>
              <a:rPr lang="fr-FR" b="1" dirty="0" smtClean="0">
                <a:solidFill>
                  <a:srgbClr val="FF0000"/>
                </a:solidFill>
              </a:rPr>
              <a:t> et des </a:t>
            </a:r>
            <a:r>
              <a:rPr lang="fr-FR" b="1" dirty="0">
                <a:solidFill>
                  <a:srgbClr val="FF0000"/>
                </a:solidFill>
              </a:rPr>
              <a:t>professionnels de la petite enfance </a:t>
            </a:r>
            <a:r>
              <a:rPr lang="fr-FR" dirty="0"/>
              <a:t>de tout le département ( EJE, Educateurs, PMI</a:t>
            </a:r>
            <a:r>
              <a:rPr lang="fr-FR" dirty="0" smtClean="0"/>
              <a:t>,…) </a:t>
            </a:r>
            <a:r>
              <a:rPr lang="fr-FR" dirty="0" smtClean="0">
                <a:solidFill>
                  <a:srgbClr val="FF0000"/>
                </a:solidFill>
              </a:rPr>
              <a:t>en collaboration avec EDIPA, DASCA et CRPE</a:t>
            </a:r>
            <a:endParaRPr lang="fr-FR" dirty="0">
              <a:solidFill>
                <a:srgbClr val="FF0000"/>
              </a:solidFill>
            </a:endParaRP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smtClean="0"/>
              <a:t>De </a:t>
            </a:r>
            <a:r>
              <a:rPr b="1" dirty="0" err="1"/>
              <a:t>l’Education</a:t>
            </a:r>
            <a:r>
              <a:rPr b="1" dirty="0"/>
              <a:t> </a:t>
            </a:r>
            <a:r>
              <a:rPr b="1" dirty="0" err="1"/>
              <a:t>Nationale</a:t>
            </a:r>
            <a:r>
              <a:rPr b="1" dirty="0"/>
              <a:t> </a:t>
            </a:r>
            <a:r>
              <a:rPr dirty="0"/>
              <a:t>(AESH, </a:t>
            </a:r>
            <a:r>
              <a:rPr dirty="0" err="1"/>
              <a:t>enseignants</a:t>
            </a:r>
            <a:r>
              <a:rPr dirty="0"/>
              <a:t> cycle 1 et 2, </a:t>
            </a:r>
            <a:r>
              <a:rPr dirty="0" err="1"/>
              <a:t>psychologues</a:t>
            </a:r>
            <a:r>
              <a:rPr dirty="0"/>
              <a:t> </a:t>
            </a:r>
            <a:r>
              <a:rPr dirty="0" err="1"/>
              <a:t>scolaires</a:t>
            </a:r>
            <a:r>
              <a:rPr dirty="0"/>
              <a:t>): intervention </a:t>
            </a:r>
            <a:r>
              <a:rPr dirty="0" err="1"/>
              <a:t>dans</a:t>
            </a:r>
            <a:r>
              <a:rPr dirty="0"/>
              <a:t> la formation continue , </a:t>
            </a:r>
            <a:r>
              <a:rPr dirty="0" err="1">
                <a:solidFill>
                  <a:srgbClr val="FF0000"/>
                </a:solidFill>
              </a:rPr>
              <a:t>organisation</a:t>
            </a:r>
            <a:r>
              <a:rPr dirty="0">
                <a:solidFill>
                  <a:srgbClr val="FF0000"/>
                </a:solidFill>
              </a:rPr>
              <a:t> de soirées à </a:t>
            </a:r>
            <a:r>
              <a:rPr dirty="0" err="1">
                <a:solidFill>
                  <a:srgbClr val="FF0000"/>
                </a:solidFill>
              </a:rPr>
              <a:t>thème</a:t>
            </a:r>
            <a:r>
              <a:rPr dirty="0">
                <a:solidFill>
                  <a:srgbClr val="FF0000"/>
                </a:solidFill>
              </a:rPr>
              <a:t> </a:t>
            </a:r>
            <a:r>
              <a:rPr dirty="0"/>
              <a:t>( </a:t>
            </a:r>
            <a:r>
              <a:rPr lang="fr-FR" dirty="0" smtClean="0"/>
              <a:t>5</a:t>
            </a:r>
            <a:r>
              <a:rPr dirty="0" smtClean="0"/>
              <a:t> </a:t>
            </a:r>
            <a:r>
              <a:rPr dirty="0" err="1"/>
              <a:t>en</a:t>
            </a:r>
            <a:r>
              <a:rPr dirty="0"/>
              <a:t> </a:t>
            </a:r>
            <a:r>
              <a:rPr dirty="0" smtClean="0"/>
              <a:t>20</a:t>
            </a:r>
            <a:r>
              <a:rPr lang="fr-FR" dirty="0" smtClean="0"/>
              <a:t>20</a:t>
            </a:r>
            <a:r>
              <a:rPr dirty="0" smtClean="0"/>
              <a:t>) </a:t>
            </a:r>
            <a:endParaRPr dirty="0"/>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a:t>Des </a:t>
            </a:r>
            <a:r>
              <a:rPr b="1" dirty="0" err="1"/>
              <a:t>aidants</a:t>
            </a:r>
            <a:r>
              <a:rPr b="1" dirty="0"/>
              <a:t> </a:t>
            </a:r>
            <a:r>
              <a:rPr b="1" dirty="0" err="1"/>
              <a:t>familiaux</a:t>
            </a:r>
            <a:r>
              <a:rPr b="1" dirty="0"/>
              <a:t> </a:t>
            </a:r>
            <a:r>
              <a:rPr dirty="0"/>
              <a:t>: 2 sessions de 3 </a:t>
            </a:r>
            <a:r>
              <a:rPr dirty="0" err="1"/>
              <a:t>jours</a:t>
            </a:r>
            <a:r>
              <a:rPr dirty="0"/>
              <a:t> et </a:t>
            </a:r>
            <a:r>
              <a:rPr dirty="0" err="1"/>
              <a:t>une</a:t>
            </a:r>
            <a:r>
              <a:rPr dirty="0"/>
              <a:t> session de 11 </a:t>
            </a:r>
            <a:r>
              <a:rPr dirty="0" smtClean="0"/>
              <a:t>séances</a:t>
            </a:r>
            <a:r>
              <a:rPr lang="fr-FR" dirty="0" smtClean="0"/>
              <a:t> (décalé en 2021 cause COVID)</a:t>
            </a:r>
            <a:endParaRPr dirty="0"/>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a:t>Des </a:t>
            </a:r>
            <a:r>
              <a:rPr b="1" dirty="0" err="1"/>
              <a:t>étudiants</a:t>
            </a:r>
            <a:r>
              <a:rPr dirty="0"/>
              <a:t> </a:t>
            </a:r>
            <a:r>
              <a:rPr dirty="0" err="1"/>
              <a:t>en</a:t>
            </a:r>
            <a:r>
              <a:rPr dirty="0"/>
              <a:t> </a:t>
            </a:r>
            <a:r>
              <a:rPr dirty="0" err="1"/>
              <a:t>orthophonie</a:t>
            </a:r>
            <a:r>
              <a:rPr dirty="0"/>
              <a:t>, sage-femmes, </a:t>
            </a:r>
            <a:r>
              <a:rPr dirty="0" err="1"/>
              <a:t>école</a:t>
            </a:r>
            <a:r>
              <a:rPr dirty="0"/>
              <a:t> de </a:t>
            </a:r>
            <a:r>
              <a:rPr dirty="0" err="1"/>
              <a:t>puériculture</a:t>
            </a:r>
            <a:r>
              <a:rPr dirty="0"/>
              <a:t>, </a:t>
            </a:r>
            <a:r>
              <a:rPr dirty="0" err="1"/>
              <a:t>psychologie</a:t>
            </a:r>
            <a:r>
              <a:rPr dirty="0"/>
              <a:t> (master), </a:t>
            </a:r>
            <a:r>
              <a:rPr dirty="0" err="1"/>
              <a:t>médecine</a:t>
            </a:r>
            <a:r>
              <a:rPr dirty="0"/>
              <a:t> (internes et </a:t>
            </a:r>
            <a:r>
              <a:rPr dirty="0" err="1"/>
              <a:t>externes</a:t>
            </a:r>
            <a:r>
              <a:rPr dirty="0"/>
              <a:t>), </a:t>
            </a:r>
            <a:r>
              <a:rPr dirty="0" err="1"/>
              <a:t>école</a:t>
            </a:r>
            <a:r>
              <a:rPr dirty="0"/>
              <a:t> de </a:t>
            </a:r>
            <a:r>
              <a:rPr dirty="0" err="1"/>
              <a:t>kiné</a:t>
            </a:r>
            <a:endParaRPr dirty="0"/>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err="1"/>
              <a:t>Auprès</a:t>
            </a:r>
            <a:r>
              <a:rPr dirty="0"/>
              <a:t> de la </a:t>
            </a:r>
            <a:r>
              <a:rPr b="1" dirty="0"/>
              <a:t>MDPH</a:t>
            </a:r>
            <a:r>
              <a:rPr dirty="0"/>
              <a:t> </a:t>
            </a:r>
            <a:r>
              <a:rPr dirty="0" smtClean="0"/>
              <a:t>(</a:t>
            </a:r>
            <a:r>
              <a:rPr lang="fr-FR" dirty="0" smtClean="0"/>
              <a:t>sensibilisation auxiliaires de vie</a:t>
            </a:r>
            <a:r>
              <a:rPr dirty="0" smtClean="0"/>
              <a:t>)</a:t>
            </a:r>
            <a:endParaRPr lang="fr-FR" dirty="0" smtClean="0"/>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dirty="0" smtClean="0"/>
              <a:t>A destination des </a:t>
            </a:r>
            <a:r>
              <a:rPr lang="fr-FR" dirty="0" smtClean="0">
                <a:solidFill>
                  <a:srgbClr val="FF0000"/>
                </a:solidFill>
              </a:rPr>
              <a:t>nouveaux </a:t>
            </a:r>
            <a:r>
              <a:rPr lang="fr-FR" b="1" dirty="0" smtClean="0">
                <a:solidFill>
                  <a:srgbClr val="FF0000"/>
                </a:solidFill>
              </a:rPr>
              <a:t>agents des structures sanitaires et médicosociales</a:t>
            </a:r>
            <a:endParaRPr b="1" dirty="0">
              <a:solidFill>
                <a:srgbClr val="FF0000"/>
              </a:solidFill>
            </a:endParaRP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endParaRPr b="1" dirty="0">
              <a:solidFill>
                <a:srgbClr val="FF0000"/>
              </a:solidFill>
            </a:endParaRP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err="1"/>
              <a:t>Auprès</a:t>
            </a:r>
            <a:r>
              <a:rPr dirty="0"/>
              <a:t> des </a:t>
            </a:r>
            <a:r>
              <a:rPr b="1" dirty="0" err="1"/>
              <a:t>équipes</a:t>
            </a:r>
            <a:r>
              <a:rPr b="1" dirty="0"/>
              <a:t> de </a:t>
            </a:r>
            <a:r>
              <a:rPr b="1" dirty="0" err="1"/>
              <a:t>centres</a:t>
            </a:r>
            <a:r>
              <a:rPr b="1" dirty="0"/>
              <a:t> de </a:t>
            </a:r>
            <a:r>
              <a:rPr b="1" dirty="0" err="1"/>
              <a:t>loisirs</a:t>
            </a:r>
            <a:r>
              <a:rPr b="1" dirty="0"/>
              <a:t> et </a:t>
            </a:r>
            <a:r>
              <a:rPr b="1" dirty="0" err="1"/>
              <a:t>périscolaires</a:t>
            </a:r>
            <a:r>
              <a:rPr b="1" dirty="0"/>
              <a:t> </a:t>
            </a:r>
            <a:endParaRPr lang="fr-FR" b="1" dirty="0" smtClean="0"/>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dirty="0" smtClean="0">
                <a:solidFill>
                  <a:srgbClr val="FF0000"/>
                </a:solidFill>
              </a:rPr>
              <a:t>Auprès d’une MECS et d’un ITEP</a:t>
            </a:r>
            <a:endParaRPr lang="fr-FR" dirty="0">
              <a:solidFill>
                <a:srgbClr val="FF0000"/>
              </a:solidFill>
            </a:endParaRP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err="1" smtClean="0"/>
              <a:t>Auprès</a:t>
            </a:r>
            <a:r>
              <a:rPr dirty="0" smtClean="0"/>
              <a:t> </a:t>
            </a:r>
            <a:r>
              <a:rPr dirty="0"/>
              <a:t>des </a:t>
            </a:r>
            <a:r>
              <a:rPr dirty="0" err="1"/>
              <a:t>équipes</a:t>
            </a:r>
            <a:r>
              <a:rPr dirty="0"/>
              <a:t> de </a:t>
            </a:r>
            <a:r>
              <a:rPr b="1" dirty="0"/>
              <a:t>RAM et des structures de petite </a:t>
            </a:r>
            <a:r>
              <a:rPr b="1" dirty="0" err="1"/>
              <a:t>enfance</a:t>
            </a:r>
            <a:r>
              <a:rPr b="1" dirty="0"/>
              <a:t> </a:t>
            </a:r>
            <a:r>
              <a:rPr dirty="0"/>
              <a:t>avec le CRPE</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dirty="0" smtClean="0"/>
              <a:t>Auprès </a:t>
            </a:r>
            <a:r>
              <a:rPr dirty="0" smtClean="0"/>
              <a:t>des </a:t>
            </a:r>
            <a:r>
              <a:rPr b="1" dirty="0" err="1"/>
              <a:t>professionnels</a:t>
            </a:r>
            <a:r>
              <a:rPr b="1" dirty="0"/>
              <a:t> des </a:t>
            </a:r>
            <a:r>
              <a:rPr b="1" dirty="0" err="1"/>
              <a:t>soins</a:t>
            </a:r>
            <a:r>
              <a:rPr b="1" dirty="0"/>
              <a:t> </a:t>
            </a:r>
            <a:r>
              <a:rPr b="1" dirty="0" err="1"/>
              <a:t>somatiques</a:t>
            </a:r>
            <a:r>
              <a:rPr b="1" dirty="0"/>
              <a:t> </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dirty="0" err="1"/>
              <a:t>Accompagnement</a:t>
            </a:r>
            <a:r>
              <a:rPr dirty="0"/>
              <a:t> </a:t>
            </a:r>
            <a:r>
              <a:rPr dirty="0" err="1"/>
              <a:t>d’une</a:t>
            </a:r>
            <a:r>
              <a:rPr dirty="0"/>
              <a:t> </a:t>
            </a:r>
            <a:r>
              <a:rPr lang="fr-FR" b="1" dirty="0" smtClean="0">
                <a:solidFill>
                  <a:srgbClr val="FF0000"/>
                </a:solidFill>
              </a:rPr>
              <a:t>interne en médecine </a:t>
            </a:r>
            <a:r>
              <a:rPr dirty="0" smtClean="0"/>
              <a:t>pour s</a:t>
            </a:r>
            <a:r>
              <a:rPr lang="fr-FR" dirty="0"/>
              <a:t>a</a:t>
            </a:r>
            <a:r>
              <a:rPr dirty="0" smtClean="0"/>
              <a:t> </a:t>
            </a:r>
            <a:r>
              <a:rPr lang="fr-FR" dirty="0" smtClean="0"/>
              <a:t>thèse</a:t>
            </a:r>
            <a:r>
              <a:rPr dirty="0" smtClean="0"/>
              <a:t> </a:t>
            </a:r>
            <a:r>
              <a:rPr dirty="0"/>
              <a:t>sur </a:t>
            </a:r>
            <a:r>
              <a:rPr dirty="0" err="1" smtClean="0"/>
              <a:t>l’autisme</a:t>
            </a:r>
            <a:endParaRPr dirty="0"/>
          </a:p>
        </p:txBody>
      </p:sp>
    </p:spTree>
    <p:extLst>
      <p:ext uri="{BB962C8B-B14F-4D97-AF65-F5344CB8AC3E}">
        <p14:creationId xmlns:p14="http://schemas.microsoft.com/office/powerpoint/2010/main" val="15618010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res…"/>
          <p:cNvSpPr txBox="1">
            <a:spLocks noGrp="1"/>
          </p:cNvSpPr>
          <p:nvPr>
            <p:ph type="subTitle" idx="4294967295"/>
          </p:nvPr>
        </p:nvSpPr>
        <p:spPr>
          <a:xfrm>
            <a:off x="564356" y="838200"/>
            <a:ext cx="8370888" cy="4800600"/>
          </a:xfrm>
          <a:prstGeom prst="rect">
            <a:avLst/>
          </a:prstGeom>
        </p:spPr>
        <p:txBody>
          <a:bodyPr>
            <a:normAutofit/>
          </a:bodyPr>
          <a:lstStyle/>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dirty="0" err="1"/>
              <a:t>Autres</a:t>
            </a:r>
            <a:endParaRPr dirty="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a:t>Poursuite</a:t>
            </a:r>
            <a:r>
              <a:rPr dirty="0"/>
              <a:t> de </a:t>
            </a:r>
            <a:r>
              <a:rPr dirty="0" err="1"/>
              <a:t>l’accompagnement</a:t>
            </a:r>
            <a:r>
              <a:rPr dirty="0"/>
              <a:t> de </a:t>
            </a:r>
            <a:r>
              <a:rPr b="1" dirty="0" err="1"/>
              <a:t>l’Unité</a:t>
            </a:r>
            <a:r>
              <a:rPr b="1" dirty="0"/>
              <a:t> </a:t>
            </a:r>
            <a:r>
              <a:rPr b="1" dirty="0" err="1"/>
              <a:t>Maternelle</a:t>
            </a:r>
            <a:r>
              <a:rPr b="1" dirty="0"/>
              <a:t> </a:t>
            </a:r>
            <a:r>
              <a:rPr b="1" dirty="0" err="1"/>
              <a:t>d’Enseignement</a:t>
            </a:r>
            <a:r>
              <a:rPr b="1" dirty="0"/>
              <a:t> </a:t>
            </a:r>
            <a:r>
              <a:rPr dirty="0"/>
              <a:t>(par </a:t>
            </a:r>
            <a:r>
              <a:rPr dirty="0" err="1"/>
              <a:t>mise</a:t>
            </a:r>
            <a:r>
              <a:rPr dirty="0"/>
              <a:t> à disposition du </a:t>
            </a:r>
            <a:r>
              <a:rPr dirty="0" err="1"/>
              <a:t>Dr</a:t>
            </a:r>
            <a:r>
              <a:rPr dirty="0"/>
              <a:t> </a:t>
            </a:r>
            <a:r>
              <a:rPr dirty="0" err="1"/>
              <a:t>Chabaux</a:t>
            </a:r>
            <a:r>
              <a:rPr dirty="0"/>
              <a:t> et la </a:t>
            </a:r>
            <a:r>
              <a:rPr dirty="0" err="1"/>
              <a:t>réalisation</a:t>
            </a:r>
            <a:r>
              <a:rPr dirty="0"/>
              <a:t> de </a:t>
            </a:r>
            <a:r>
              <a:rPr dirty="0" err="1"/>
              <a:t>bilans</a:t>
            </a:r>
            <a:r>
              <a:rPr dirty="0"/>
              <a:t> </a:t>
            </a:r>
            <a:r>
              <a:rPr dirty="0" err="1"/>
              <a:t>fonctionnels</a:t>
            </a:r>
            <a:r>
              <a:rPr dirty="0"/>
              <a:t> (ADOS et </a:t>
            </a:r>
            <a:r>
              <a:rPr dirty="0" err="1"/>
              <a:t>bilans</a:t>
            </a:r>
            <a:r>
              <a:rPr dirty="0"/>
              <a:t> </a:t>
            </a:r>
            <a:r>
              <a:rPr dirty="0" err="1"/>
              <a:t>cognitifs</a:t>
            </a:r>
            <a:r>
              <a:rPr dirty="0"/>
              <a:t>)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a:t>Participation aux </a:t>
            </a:r>
            <a:r>
              <a:rPr b="1" dirty="0" err="1"/>
              <a:t>réunions</a:t>
            </a:r>
            <a:r>
              <a:rPr b="1" dirty="0"/>
              <a:t> de </a:t>
            </a:r>
            <a:r>
              <a:rPr b="1" dirty="0" err="1"/>
              <a:t>fonctionnement</a:t>
            </a:r>
            <a:r>
              <a:rPr b="1" dirty="0"/>
              <a:t> du CRA Alsace et du GNCRA</a:t>
            </a:r>
            <a:r>
              <a:rPr dirty="0"/>
              <a:t> ( </a:t>
            </a:r>
            <a:r>
              <a:rPr dirty="0" err="1"/>
              <a:t>Coordonnateurs</a:t>
            </a:r>
            <a:r>
              <a:rPr dirty="0"/>
              <a:t> et </a:t>
            </a:r>
            <a:r>
              <a:rPr dirty="0" err="1"/>
              <a:t>Conseil</a:t>
            </a:r>
            <a:r>
              <a:rPr dirty="0"/>
              <a:t> des </a:t>
            </a:r>
            <a:r>
              <a:rPr dirty="0" err="1"/>
              <a:t>professionnels</a:t>
            </a:r>
            <a:r>
              <a:rPr dirty="0"/>
              <a:t>)</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dirty="0">
                <a:solidFill>
                  <a:schemeClr val="tx1"/>
                </a:solidFill>
              </a:rPr>
              <a:t>Participation aux </a:t>
            </a:r>
            <a:r>
              <a:rPr dirty="0" err="1">
                <a:solidFill>
                  <a:schemeClr val="tx1"/>
                </a:solidFill>
              </a:rPr>
              <a:t>travaux</a:t>
            </a:r>
            <a:r>
              <a:rPr dirty="0">
                <a:solidFill>
                  <a:schemeClr val="tx1"/>
                </a:solidFill>
              </a:rPr>
              <a:t> de la </a:t>
            </a:r>
            <a:r>
              <a:rPr b="1" dirty="0">
                <a:solidFill>
                  <a:schemeClr val="tx1"/>
                </a:solidFill>
              </a:rPr>
              <a:t>DITP</a:t>
            </a:r>
            <a:r>
              <a:rPr dirty="0">
                <a:solidFill>
                  <a:schemeClr val="tx1"/>
                </a:solidFill>
              </a:rPr>
              <a:t> </a:t>
            </a:r>
            <a:r>
              <a:rPr dirty="0" err="1">
                <a:solidFill>
                  <a:schemeClr val="tx1"/>
                </a:solidFill>
              </a:rPr>
              <a:t>concernant</a:t>
            </a:r>
            <a:r>
              <a:rPr dirty="0">
                <a:solidFill>
                  <a:schemeClr val="tx1"/>
                </a:solidFill>
              </a:rPr>
              <a:t> la </a:t>
            </a:r>
            <a:r>
              <a:rPr dirty="0" err="1">
                <a:solidFill>
                  <a:schemeClr val="tx1"/>
                </a:solidFill>
              </a:rPr>
              <a:t>réflexion</a:t>
            </a:r>
            <a:r>
              <a:rPr dirty="0">
                <a:solidFill>
                  <a:schemeClr val="tx1"/>
                </a:solidFill>
              </a:rPr>
              <a:t> sur la </a:t>
            </a:r>
            <a:r>
              <a:rPr dirty="0" err="1">
                <a:solidFill>
                  <a:schemeClr val="tx1"/>
                </a:solidFill>
              </a:rPr>
              <a:t>réduction</a:t>
            </a:r>
            <a:r>
              <a:rPr dirty="0">
                <a:solidFill>
                  <a:schemeClr val="tx1"/>
                </a:solidFill>
              </a:rPr>
              <a:t> des </a:t>
            </a:r>
            <a:r>
              <a:rPr dirty="0" err="1">
                <a:solidFill>
                  <a:schemeClr val="tx1"/>
                </a:solidFill>
              </a:rPr>
              <a:t>délais</a:t>
            </a:r>
            <a:r>
              <a:rPr dirty="0">
                <a:solidFill>
                  <a:schemeClr val="tx1"/>
                </a:solidFill>
              </a:rPr>
              <a:t> </a:t>
            </a:r>
            <a:r>
              <a:rPr dirty="0" err="1">
                <a:solidFill>
                  <a:schemeClr val="tx1"/>
                </a:solidFill>
              </a:rPr>
              <a:t>diagnostiques</a:t>
            </a:r>
            <a:endParaRPr dirty="0">
              <a:solidFill>
                <a:schemeClr val="tx1"/>
              </a:solidFill>
            </a:endParaRP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a:t>Soutien</a:t>
            </a:r>
            <a:r>
              <a:rPr dirty="0"/>
              <a:t> à </a:t>
            </a:r>
            <a:r>
              <a:rPr b="1" dirty="0" err="1"/>
              <a:t>l’accompagnement</a:t>
            </a:r>
            <a:r>
              <a:rPr b="1" dirty="0"/>
              <a:t> (psycho-</a:t>
            </a:r>
            <a:r>
              <a:rPr b="1" dirty="0" err="1"/>
              <a:t>éducatif</a:t>
            </a:r>
            <a:r>
              <a:rPr dirty="0"/>
              <a:t>) des </a:t>
            </a:r>
            <a:r>
              <a:rPr dirty="0" err="1"/>
              <a:t>familles</a:t>
            </a:r>
            <a:r>
              <a:rPr dirty="0"/>
              <a:t> </a:t>
            </a:r>
            <a:r>
              <a:rPr dirty="0" err="1"/>
              <a:t>d’enfants</a:t>
            </a:r>
            <a:r>
              <a:rPr dirty="0"/>
              <a:t>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err="1"/>
              <a:t>Poursuite</a:t>
            </a:r>
            <a:r>
              <a:rPr dirty="0"/>
              <a:t> de </a:t>
            </a:r>
            <a:r>
              <a:rPr dirty="0" err="1"/>
              <a:t>l’implication</a:t>
            </a:r>
            <a:r>
              <a:rPr dirty="0"/>
              <a:t> </a:t>
            </a:r>
            <a:r>
              <a:rPr dirty="0" err="1"/>
              <a:t>dans</a:t>
            </a:r>
            <a:r>
              <a:rPr dirty="0"/>
              <a:t> des </a:t>
            </a:r>
            <a:r>
              <a:rPr dirty="0" err="1"/>
              <a:t>projets</a:t>
            </a:r>
            <a:r>
              <a:rPr dirty="0"/>
              <a:t> de </a:t>
            </a:r>
            <a:r>
              <a:rPr b="1" dirty="0" err="1"/>
              <a:t>recherche</a:t>
            </a:r>
            <a:r>
              <a:rPr dirty="0"/>
              <a:t> (</a:t>
            </a:r>
            <a:r>
              <a:rPr dirty="0" err="1"/>
              <a:t>génétique</a:t>
            </a:r>
            <a:r>
              <a:rPr dirty="0"/>
              <a:t> et </a:t>
            </a:r>
            <a:r>
              <a:rPr dirty="0" err="1"/>
              <a:t>sommeil</a:t>
            </a:r>
            <a:r>
              <a:rPr dirty="0"/>
              <a:t> </a:t>
            </a:r>
            <a:r>
              <a:rPr lang="fr-FR" dirty="0"/>
              <a:t>,</a:t>
            </a:r>
            <a:r>
              <a:rPr dirty="0" smtClean="0"/>
              <a:t> </a:t>
            </a:r>
            <a:r>
              <a:rPr dirty="0" err="1"/>
              <a:t>cohorte</a:t>
            </a:r>
            <a:r>
              <a:rPr dirty="0"/>
              <a:t> </a:t>
            </a:r>
            <a:r>
              <a:rPr dirty="0" smtClean="0"/>
              <a:t>ELENA</a:t>
            </a:r>
            <a:r>
              <a:rPr lang="fr-FR" dirty="0" smtClean="0"/>
              <a:t>, </a:t>
            </a:r>
            <a:r>
              <a:rPr lang="fr-FR" dirty="0" err="1" smtClean="0"/>
              <a:t>bumétamide</a:t>
            </a:r>
            <a:r>
              <a:rPr dirty="0" smtClean="0"/>
              <a:t>) </a:t>
            </a:r>
            <a:r>
              <a:rPr dirty="0"/>
              <a:t>et participation au </a:t>
            </a:r>
            <a:r>
              <a:rPr dirty="0" err="1"/>
              <a:t>réseau</a:t>
            </a:r>
            <a:r>
              <a:rPr dirty="0"/>
              <a:t> </a:t>
            </a:r>
            <a:r>
              <a:rPr dirty="0" err="1"/>
              <a:t>STRASautisme</a:t>
            </a:r>
            <a:endParaRPr dirty="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lang="fr-FR" dirty="0" smtClean="0">
                <a:solidFill>
                  <a:srgbClr val="FF0000"/>
                </a:solidFill>
              </a:rPr>
              <a:t>Convention avec la </a:t>
            </a:r>
            <a:r>
              <a:rPr dirty="0" smtClean="0">
                <a:solidFill>
                  <a:srgbClr val="FF0000"/>
                </a:solidFill>
              </a:rPr>
              <a:t> </a:t>
            </a:r>
            <a:r>
              <a:rPr lang="fr-FR" b="1" dirty="0" smtClean="0">
                <a:solidFill>
                  <a:srgbClr val="FF0000"/>
                </a:solidFill>
              </a:rPr>
              <a:t>Plateforme PCO</a:t>
            </a:r>
            <a:endParaRPr b="1" dirty="0">
              <a:solidFill>
                <a:srgbClr val="FF0000"/>
              </a:solidFill>
            </a:endParaRP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dirty="0"/>
              <a:t>Participation à la </a:t>
            </a:r>
            <a:r>
              <a:rPr b="1" dirty="0"/>
              <a:t>CDCA</a:t>
            </a:r>
            <a:r>
              <a:rPr dirty="0"/>
              <a:t> et aux </a:t>
            </a:r>
            <a:r>
              <a:rPr dirty="0" err="1"/>
              <a:t>journées</a:t>
            </a:r>
            <a:r>
              <a:rPr dirty="0"/>
              <a:t> techniques sur la RAPT et les GOS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lang="fr-FR" dirty="0">
                <a:solidFill>
                  <a:srgbClr val="FF0000"/>
                </a:solidFill>
              </a:rPr>
              <a:t>O</a:t>
            </a:r>
            <a:r>
              <a:rPr dirty="0" err="1" smtClean="0">
                <a:solidFill>
                  <a:srgbClr val="FF0000"/>
                </a:solidFill>
              </a:rPr>
              <a:t>rganisation</a:t>
            </a:r>
            <a:r>
              <a:rPr dirty="0" smtClean="0">
                <a:solidFill>
                  <a:srgbClr val="FF0000"/>
                </a:solidFill>
              </a:rPr>
              <a:t> </a:t>
            </a:r>
            <a:r>
              <a:rPr dirty="0" err="1">
                <a:solidFill>
                  <a:srgbClr val="FF0000"/>
                </a:solidFill>
              </a:rPr>
              <a:t>d’une</a:t>
            </a:r>
            <a:r>
              <a:rPr dirty="0">
                <a:solidFill>
                  <a:srgbClr val="FF0000"/>
                </a:solidFill>
              </a:rPr>
              <a:t> </a:t>
            </a:r>
            <a:r>
              <a:rPr b="1" dirty="0" err="1">
                <a:solidFill>
                  <a:srgbClr val="FF0000"/>
                </a:solidFill>
              </a:rPr>
              <a:t>journée</a:t>
            </a:r>
            <a:r>
              <a:rPr b="1" dirty="0">
                <a:solidFill>
                  <a:srgbClr val="FF0000"/>
                </a:solidFill>
              </a:rPr>
              <a:t> </a:t>
            </a:r>
            <a:r>
              <a:rPr lang="fr-FR" b="1" dirty="0" smtClean="0">
                <a:solidFill>
                  <a:srgbClr val="FF0000"/>
                </a:solidFill>
              </a:rPr>
              <a:t>tout public </a:t>
            </a:r>
            <a:r>
              <a:rPr dirty="0" err="1" smtClean="0">
                <a:solidFill>
                  <a:srgbClr val="FF0000"/>
                </a:solidFill>
              </a:rPr>
              <a:t>prévue</a:t>
            </a:r>
            <a:r>
              <a:rPr dirty="0" smtClean="0">
                <a:solidFill>
                  <a:srgbClr val="FF0000"/>
                </a:solidFill>
              </a:rPr>
              <a:t> </a:t>
            </a:r>
            <a:r>
              <a:rPr dirty="0">
                <a:solidFill>
                  <a:srgbClr val="FF0000"/>
                </a:solidFill>
              </a:rPr>
              <a:t>le </a:t>
            </a:r>
            <a:r>
              <a:rPr dirty="0" smtClean="0">
                <a:solidFill>
                  <a:srgbClr val="FF0000"/>
                </a:solidFill>
              </a:rPr>
              <a:t>1</a:t>
            </a:r>
            <a:r>
              <a:rPr lang="fr-FR" dirty="0" smtClean="0">
                <a:solidFill>
                  <a:srgbClr val="FF0000"/>
                </a:solidFill>
              </a:rPr>
              <a:t>8</a:t>
            </a:r>
            <a:r>
              <a:rPr dirty="0" smtClean="0">
                <a:solidFill>
                  <a:srgbClr val="FF0000"/>
                </a:solidFill>
              </a:rPr>
              <a:t> </a:t>
            </a:r>
            <a:r>
              <a:rPr dirty="0" err="1" smtClean="0">
                <a:solidFill>
                  <a:srgbClr val="FF0000"/>
                </a:solidFill>
              </a:rPr>
              <a:t>juin</a:t>
            </a:r>
            <a:r>
              <a:rPr dirty="0" smtClean="0">
                <a:solidFill>
                  <a:srgbClr val="FF0000"/>
                </a:solidFill>
              </a:rPr>
              <a:t> </a:t>
            </a:r>
            <a:r>
              <a:rPr lang="fr-FR" dirty="0" smtClean="0">
                <a:solidFill>
                  <a:srgbClr val="FF0000"/>
                </a:solidFill>
              </a:rPr>
              <a:t>2020…(reportée en 2021)</a:t>
            </a:r>
            <a:endParaRPr dirty="0">
              <a:solidFill>
                <a:srgbClr val="FF0000"/>
              </a:solidFill>
            </a:endParaRP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dirty="0">
                <a:solidFill>
                  <a:schemeClr val="tx1"/>
                </a:solidFill>
              </a:rPr>
              <a:t>Participation aux </a:t>
            </a:r>
            <a:r>
              <a:rPr b="1" dirty="0" err="1">
                <a:solidFill>
                  <a:schemeClr val="tx1"/>
                </a:solidFill>
              </a:rPr>
              <a:t>réunions</a:t>
            </a:r>
            <a:r>
              <a:rPr b="1" dirty="0">
                <a:solidFill>
                  <a:schemeClr val="tx1"/>
                </a:solidFill>
              </a:rPr>
              <a:t> de concertation sur les TND avec </a:t>
            </a:r>
            <a:r>
              <a:rPr b="1" dirty="0" err="1">
                <a:solidFill>
                  <a:schemeClr val="tx1"/>
                </a:solidFill>
              </a:rPr>
              <a:t>l’ARS</a:t>
            </a:r>
            <a:r>
              <a:rPr b="1" dirty="0">
                <a:solidFill>
                  <a:schemeClr val="tx1"/>
                </a:solidFill>
              </a:rPr>
              <a:t>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b="1" dirty="0"/>
              <a:t>Participations aux </a:t>
            </a:r>
            <a:r>
              <a:rPr b="1" dirty="0" err="1"/>
              <a:t>copils</a:t>
            </a:r>
            <a:r>
              <a:rPr b="1" dirty="0"/>
              <a:t> des EDIPA </a:t>
            </a:r>
            <a:r>
              <a:rPr lang="fr-FR" b="1" dirty="0" smtClean="0"/>
              <a:t>, </a:t>
            </a:r>
            <a:r>
              <a:rPr b="1" dirty="0" smtClean="0"/>
              <a:t>du DASCA</a:t>
            </a:r>
            <a:r>
              <a:rPr lang="fr-FR" b="1" dirty="0" smtClean="0"/>
              <a:t>, des UEMA et </a:t>
            </a:r>
            <a:r>
              <a:rPr lang="fr-FR" b="1" dirty="0" smtClean="0">
                <a:solidFill>
                  <a:srgbClr val="FF0000"/>
                </a:solidFill>
              </a:rPr>
              <a:t>UEEA</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b="1" dirty="0" smtClean="0">
                <a:solidFill>
                  <a:srgbClr val="FF0000"/>
                </a:solidFill>
              </a:rPr>
              <a:t>Recrutement d’un 0,10 psychologue en remplacement d’un 0,10 laissé par la psychologue qui intègre la PCO</a:t>
            </a:r>
            <a:endParaRPr lang="fr-FR" b="1" dirty="0">
              <a:solidFill>
                <a:srgbClr val="FF0000"/>
              </a:solidFill>
            </a:endParaRPr>
          </a:p>
        </p:txBody>
      </p:sp>
    </p:spTree>
    <p:extLst>
      <p:ext uri="{BB962C8B-B14F-4D97-AF65-F5344CB8AC3E}">
        <p14:creationId xmlns:p14="http://schemas.microsoft.com/office/powerpoint/2010/main" val="248109221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2020</a:t>
            </a:r>
            <a:br>
              <a:rPr lang="fr-FR" sz="3200" b="1" dirty="0" smtClean="0"/>
            </a:br>
            <a:r>
              <a:rPr lang="fr-FR" sz="3200" b="1" dirty="0" smtClean="0"/>
              <a:t>pôle enfants adolescents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485901" y="1095400"/>
          <a:ext cx="6262730" cy="320984"/>
        </p:xfrm>
        <a:graphic>
          <a:graphicData uri="http://schemas.openxmlformats.org/drawingml/2006/table">
            <a:tbl>
              <a:tblPr firstRow="1" bandRow="1">
                <a:tableStyleId>{5C22544A-7EE6-4342-B048-85BDC9FD1C3A}</a:tableStyleId>
              </a:tblPr>
              <a:tblGrid>
                <a:gridCol w="6262730">
                  <a:extLst>
                    <a:ext uri="{9D8B030D-6E8A-4147-A177-3AD203B41FA5}">
                      <a16:colId xmlns:a16="http://schemas.microsoft.com/office/drawing/2014/main" xmlns="" val="20000"/>
                    </a:ext>
                  </a:extLst>
                </a:gridCol>
              </a:tblGrid>
              <a:tr h="320984">
                <a:tc>
                  <a:txBody>
                    <a:bodyPr/>
                    <a:lstStyle/>
                    <a:p>
                      <a:r>
                        <a:rPr lang="fr-FR" sz="1600" b="0" u="none" dirty="0" smtClean="0">
                          <a:solidFill>
                            <a:schemeClr val="tx1"/>
                          </a:solidFill>
                        </a:rPr>
                        <a:t>Perspectives 2020 –</a:t>
                      </a:r>
                      <a:r>
                        <a:rPr lang="fr-FR" sz="1600" b="0" u="none" baseline="0" dirty="0" smtClean="0">
                          <a:solidFill>
                            <a:schemeClr val="tx1"/>
                          </a:solidFill>
                        </a:rPr>
                        <a:t> </a:t>
                      </a:r>
                      <a:r>
                        <a:rPr lang="fr-FR" sz="1600" b="0" u="none" dirty="0" smtClean="0">
                          <a:solidFill>
                            <a:schemeClr val="tx1"/>
                          </a:solidFill>
                        </a:rPr>
                        <a:t>Pôle régional</a:t>
                      </a:r>
                      <a:r>
                        <a:rPr lang="fr-FR" sz="1600" b="0" u="none" baseline="0" dirty="0" smtClean="0">
                          <a:solidFill>
                            <a:schemeClr val="tx1"/>
                          </a:solidFill>
                        </a:rPr>
                        <a:t> pour </a:t>
                      </a:r>
                      <a:r>
                        <a:rPr lang="fr-FR" sz="1600" b="0" u="none" dirty="0" smtClean="0">
                          <a:solidFill>
                            <a:schemeClr val="tx1"/>
                          </a:solidFill>
                        </a:rPr>
                        <a:t>enfants et adolescents 68</a:t>
                      </a:r>
                    </a:p>
                  </a:txBody>
                  <a:tcPr marL="68580" marR="68580" marT="34290" marB="34290">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ZoneTexte 5"/>
          <p:cNvSpPr txBox="1"/>
          <p:nvPr/>
        </p:nvSpPr>
        <p:spPr>
          <a:xfrm>
            <a:off x="1340369" y="1496288"/>
            <a:ext cx="6483403" cy="4524315"/>
          </a:xfrm>
          <a:prstGeom prst="rect">
            <a:avLst/>
          </a:prstGeom>
          <a:noFill/>
        </p:spPr>
        <p:txBody>
          <a:bodyPr wrap="square" rtlCol="0">
            <a:spAutoFit/>
          </a:bodyPr>
          <a:lstStyle/>
          <a:p>
            <a:pPr marL="214313" indent="-214313" defTabSz="342900">
              <a:buFont typeface="Wingdings" charset="2"/>
              <a:buChar char="§"/>
            </a:pPr>
            <a:r>
              <a:rPr lang="fr-FR" sz="1200" dirty="0">
                <a:solidFill>
                  <a:prstClr val="black"/>
                </a:solidFill>
                <a:latin typeface="Calibri"/>
              </a:rPr>
              <a:t>Poursuite des évaluations initiales et complexes + rencontres post-diagnostiques.</a:t>
            </a:r>
          </a:p>
          <a:p>
            <a:pPr marL="214313" indent="-214313" defTabSz="342900">
              <a:buFont typeface="Wingdings" charset="2"/>
              <a:buChar char="§"/>
            </a:pPr>
            <a:r>
              <a:rPr lang="fr-FR" sz="1200" dirty="0">
                <a:solidFill>
                  <a:prstClr val="black"/>
                </a:solidFill>
                <a:latin typeface="Calibri"/>
              </a:rPr>
              <a:t>Poursuite des évaluations initiales et complexes en commun avec les équipes du champ sanitaire et du champ médico-social en tenant compte de la diminution du nombre de psychiatres d’enfants et d’adolescents du service public et en libéral dans le Haut-Rhin.</a:t>
            </a:r>
          </a:p>
          <a:p>
            <a:pPr marL="214313" indent="-214313" defTabSz="342900">
              <a:buFont typeface="Wingdings" charset="2"/>
              <a:buChar char="§"/>
            </a:pPr>
            <a:r>
              <a:rPr lang="fr-FR" sz="1200" dirty="0">
                <a:solidFill>
                  <a:prstClr val="black"/>
                </a:solidFill>
                <a:latin typeface="Calibri"/>
              </a:rPr>
              <a:t>Staff clinique partagé avec les équipes de l’EDIPA de Colmar, le Phare (institut pour personne en situation de déficience sensorielle et dysphasiques), Illzach et du DITAP/UETA.</a:t>
            </a:r>
          </a:p>
          <a:p>
            <a:pPr marL="214313" indent="-214313" defTabSz="342900">
              <a:buFont typeface="Wingdings" charset="2"/>
              <a:buChar char="§"/>
            </a:pPr>
            <a:r>
              <a:rPr lang="fr-FR" sz="1200" dirty="0">
                <a:solidFill>
                  <a:prstClr val="black"/>
                </a:solidFill>
                <a:latin typeface="Calibri"/>
              </a:rPr>
              <a:t>Consultations communes : professionnels du DITAP/UETA/ du Pôle 68 Enfants et Adolescents du CRA Alsace</a:t>
            </a:r>
          </a:p>
          <a:p>
            <a:pPr marL="214313" indent="-214313" defTabSz="342900">
              <a:buFont typeface="Wingdings" charset="2"/>
              <a:buChar char="§"/>
            </a:pPr>
            <a:r>
              <a:rPr lang="fr-FR" sz="1200" dirty="0">
                <a:solidFill>
                  <a:prstClr val="black"/>
                </a:solidFill>
                <a:latin typeface="Calibri"/>
              </a:rPr>
              <a:t>Mise à disposition d’un enseignant par l’Education Nationale jusqu’au 3 juillet 2020 (1 jour/semaine)</a:t>
            </a:r>
          </a:p>
          <a:p>
            <a:pPr lvl="1" defTabSz="342900"/>
            <a:endParaRPr lang="fr-FR" sz="900" dirty="0">
              <a:solidFill>
                <a:prstClr val="black"/>
              </a:solidFill>
              <a:latin typeface="Calibri"/>
            </a:endParaRPr>
          </a:p>
          <a:p>
            <a:pPr marL="214313" indent="-214313" defTabSz="342900">
              <a:buFont typeface="Wingdings" charset="2"/>
              <a:buChar char="§"/>
            </a:pPr>
            <a:r>
              <a:rPr lang="fr-FR" sz="1200" dirty="0">
                <a:solidFill>
                  <a:prstClr val="black"/>
                </a:solidFill>
                <a:latin typeface="Calibri"/>
              </a:rPr>
              <a:t>Poursuite des sensibilisations, formations, actualisation des connaissances</a:t>
            </a:r>
          </a:p>
          <a:p>
            <a:pPr marL="471488" lvl="1" indent="-128588" defTabSz="342900">
              <a:buFont typeface="Wingdings" charset="2"/>
              <a:buChar char="Ø"/>
            </a:pPr>
            <a:r>
              <a:rPr lang="fr-FR" sz="1200" dirty="0">
                <a:solidFill>
                  <a:prstClr val="black"/>
                </a:solidFill>
                <a:latin typeface="Calibri"/>
              </a:rPr>
              <a:t>  	auprès de la PMI et des crèches (9 jours).</a:t>
            </a:r>
          </a:p>
          <a:p>
            <a:pPr marL="471488" lvl="1" indent="-128588" defTabSz="342900">
              <a:buFont typeface="Wingdings" charset="2"/>
              <a:buChar char="Ø"/>
            </a:pPr>
            <a:r>
              <a:rPr lang="fr-FR" sz="1200" dirty="0">
                <a:solidFill>
                  <a:prstClr val="black"/>
                </a:solidFill>
                <a:latin typeface="Calibri"/>
              </a:rPr>
              <a:t>      de l’Education Nationale (AESH (2 jours), formation personnes ressources du RRA (1 jour),  	enseignants spécialisés (1 jour)). « Café-Pros » : 3 rencontres annuelles d’une demi-	journée, à destination d’enseignants sur la base du volontariat. Formation de 3 équipes 	pédagogiques d’école maternelle du Haut-Rhin (2 x ½ j). « Atelier TSA » à destination de 	l’équipe pédagogique d’un collège (1/2 j). </a:t>
            </a:r>
          </a:p>
          <a:p>
            <a:pPr marL="471488" lvl="1" indent="-128588" defTabSz="342900">
              <a:buFont typeface="Wingdings" charset="2"/>
              <a:buChar char="Ø"/>
            </a:pPr>
            <a:r>
              <a:rPr lang="fr-FR" sz="1200" dirty="0">
                <a:solidFill>
                  <a:srgbClr val="000000"/>
                </a:solidFill>
                <a:latin typeface="Calibri"/>
              </a:rPr>
              <a:t>	formation FMC  (1 jour) dont les médecins en lien avec le POC.</a:t>
            </a:r>
          </a:p>
          <a:p>
            <a:pPr marL="471488" lvl="1" indent="-128588" defTabSz="342900">
              <a:buFont typeface="Wingdings" charset="2"/>
              <a:buChar char="Ø"/>
            </a:pPr>
            <a:r>
              <a:rPr lang="fr-FR" sz="1200" dirty="0">
                <a:solidFill>
                  <a:srgbClr val="000000"/>
                </a:solidFill>
                <a:latin typeface="Calibri"/>
              </a:rPr>
              <a:t>       formation destinée aux différents professionnels de la Plateforme d’Orientation et de 	Coordination (orthophonistes, psychomotriciens, ergothérapeutes, psychologues</a:t>
            </a:r>
            <a:r>
              <a:rPr lang="is-IS" sz="1200" dirty="0">
                <a:solidFill>
                  <a:srgbClr val="000000"/>
                </a:solidFill>
                <a:latin typeface="Calibri"/>
              </a:rPr>
              <a:t>…).</a:t>
            </a:r>
            <a:endParaRPr lang="fr-FR" sz="1200" dirty="0">
              <a:solidFill>
                <a:srgbClr val="000000"/>
              </a:solidFill>
              <a:latin typeface="Calibri"/>
            </a:endParaRPr>
          </a:p>
          <a:p>
            <a:pPr marL="471488" lvl="1" indent="-128588" defTabSz="342900">
              <a:buFont typeface="Wingdings" charset="2"/>
              <a:buChar char="Ø"/>
            </a:pPr>
            <a:r>
              <a:rPr lang="fr-FR" sz="1200" dirty="0">
                <a:solidFill>
                  <a:srgbClr val="000000"/>
                </a:solidFill>
                <a:latin typeface="Calibri"/>
              </a:rPr>
              <a:t>      </a:t>
            </a:r>
            <a:r>
              <a:rPr lang="fr-FR" sz="1200" dirty="0">
                <a:solidFill>
                  <a:prstClr val="black"/>
                </a:solidFill>
                <a:latin typeface="Calibri"/>
              </a:rPr>
              <a:t>des élèves psychomotriciens et ergothérapeutes (1 jour). </a:t>
            </a:r>
          </a:p>
          <a:p>
            <a:pPr lvl="1" defTabSz="342900"/>
            <a:endParaRPr lang="fr-FR" sz="1200" dirty="0">
              <a:solidFill>
                <a:srgbClr val="000000"/>
              </a:solidFill>
              <a:latin typeface="Calibri"/>
            </a:endParaRPr>
          </a:p>
          <a:p>
            <a:pPr lvl="1" defTabSz="342900"/>
            <a:endParaRPr lang="fr-FR" sz="1500" dirty="0">
              <a:solidFill>
                <a:prstClr val="black"/>
              </a:solidFill>
              <a:latin typeface="Calibri"/>
            </a:endParaRPr>
          </a:p>
        </p:txBody>
      </p:sp>
    </p:spTree>
    <p:extLst>
      <p:ext uri="{BB962C8B-B14F-4D97-AF65-F5344CB8AC3E}">
        <p14:creationId xmlns:p14="http://schemas.microsoft.com/office/powerpoint/2010/main" val="1359581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5900" y="1078529"/>
            <a:ext cx="6172200" cy="4762277"/>
          </a:xfrm>
        </p:spPr>
        <p:txBody>
          <a:bodyPr>
            <a:normAutofit lnSpcReduction="10000"/>
          </a:bodyPr>
          <a:lstStyle/>
          <a:p>
            <a:pPr marL="214313" indent="-214313">
              <a:buFont typeface="Wingdings" charset="2"/>
              <a:buChar char="§"/>
            </a:pPr>
            <a:r>
              <a:rPr lang="fr-FR" sz="1125" b="1" dirty="0"/>
              <a:t>Nouvelles sensibilisations, formations, actualisation des connaissances</a:t>
            </a:r>
            <a:endParaRPr lang="fr-FR" sz="1125" dirty="0"/>
          </a:p>
          <a:p>
            <a:pPr marL="471488" lvl="1" indent="-128588">
              <a:buFont typeface="Wingdings" charset="2"/>
              <a:buChar char="Ø"/>
            </a:pPr>
            <a:r>
              <a:rPr lang="fr-FR" sz="1125" dirty="0"/>
              <a:t> 	session d’accompagnement parental post-diagnostique pour les 0-7 ans en partenariat avec 	l’EDIPA de Colmar (5 séances d’une demi-journée avec les parents, 5 séances à domicile). </a:t>
            </a:r>
          </a:p>
          <a:p>
            <a:pPr marL="471488" lvl="1" indent="-128588">
              <a:buFont typeface="Wingdings" charset="2"/>
              <a:buChar char="Ø"/>
            </a:pPr>
            <a:r>
              <a:rPr lang="fr-FR" sz="1125" dirty="0"/>
              <a:t>       formation destinée à des professionnels du PPEAHA qui participent à l’unité d’évaluation 	diagnostique TSA (15 personnes) : actualisation des connaissances, passation et cotation 	communes d’ADOS 2.</a:t>
            </a:r>
          </a:p>
          <a:p>
            <a:pPr marL="471488" lvl="1" indent="-128588">
              <a:buFont typeface="Wingdings" charset="2"/>
              <a:buChar char="Ø"/>
            </a:pPr>
            <a:r>
              <a:rPr lang="fr-FR" sz="1125" dirty="0"/>
              <a:t>       session d’aide aux parents pour des parents de pré-adolescents (10 – 14 ans) porteurs de 	TSA sans déficience intellectuelle.</a:t>
            </a:r>
          </a:p>
          <a:p>
            <a:pPr marL="471488" lvl="1" indent="-128588">
              <a:buFont typeface="Wingdings" charset="2"/>
              <a:buChar char="Ø"/>
            </a:pPr>
            <a:r>
              <a:rPr lang="fr-FR" sz="1125" dirty="0"/>
              <a:t> 	intervention dans le cadre d’un programme aux parents par une structure médico-sociale </a:t>
            </a:r>
          </a:p>
          <a:p>
            <a:pPr marL="471488" lvl="1" indent="-128588">
              <a:buFont typeface="Wingdings" charset="2"/>
              <a:buChar char="Ø"/>
            </a:pPr>
            <a:r>
              <a:rPr lang="fr-FR" sz="1125" dirty="0"/>
              <a:t>	sensibilisation fratrie lors d’un réseau parents.</a:t>
            </a:r>
          </a:p>
          <a:p>
            <a:pPr marL="471488" lvl="1" indent="-128588">
              <a:buFont typeface="Wingdings" charset="2"/>
              <a:buChar char="Ø"/>
            </a:pPr>
            <a:endParaRPr lang="fr-FR" sz="1125" b="1" dirty="0"/>
          </a:p>
          <a:p>
            <a:pPr>
              <a:buFont typeface="Wingdings" charset="2"/>
              <a:buChar char="§"/>
            </a:pPr>
            <a:r>
              <a:rPr lang="fr-FR" sz="1125" b="1" dirty="0"/>
              <a:t>Travail de réseau</a:t>
            </a:r>
          </a:p>
          <a:p>
            <a:pPr lvl="1">
              <a:buFont typeface="Wingdings" charset="2"/>
              <a:buChar char="Ø"/>
            </a:pPr>
            <a:r>
              <a:rPr lang="fr-FR" sz="1125" dirty="0"/>
              <a:t>poursuite des différents réseaux en partenariat avec le Pôle Adulte 68 (Réseau 4x4, Inter-établissement…).</a:t>
            </a:r>
          </a:p>
          <a:p>
            <a:pPr lvl="1">
              <a:buFont typeface="Wingdings" charset="2"/>
              <a:buChar char="Ø"/>
            </a:pPr>
            <a:r>
              <a:rPr lang="fr-FR" sz="1125" dirty="0"/>
              <a:t>Poursuite du réseau parents (5 sessions).</a:t>
            </a:r>
          </a:p>
          <a:p>
            <a:pPr lvl="1">
              <a:buFont typeface="Wingdings" charset="2"/>
              <a:buChar char="Ø"/>
            </a:pPr>
            <a:r>
              <a:rPr lang="fr-FR" sz="1125" dirty="0"/>
              <a:t>poursuite du travail de réseau avec le monde de la petite enfance (PMI, personnels de crèche)</a:t>
            </a:r>
          </a:p>
          <a:p>
            <a:pPr lvl="1">
              <a:buFont typeface="Wingdings" charset="2"/>
              <a:buChar char="Ø"/>
            </a:pPr>
            <a:r>
              <a:rPr lang="fr-FR" sz="1125" dirty="0"/>
              <a:t>poursuite du travail autour des soins somatiques et douleur .</a:t>
            </a:r>
          </a:p>
          <a:p>
            <a:pPr lvl="1">
              <a:buFont typeface="Wingdings" charset="2"/>
              <a:buChar char="Ø"/>
            </a:pPr>
            <a:r>
              <a:rPr lang="fr-FR" sz="1125" dirty="0"/>
              <a:t>Mise en œuvre de rencontre avec des personnels des équipes du PPEAHA et UEA de Mulhouse et avec le service de PIJ de Colmar pour améliorer le parcours de soins des enfants/adolescents porteurs de TSA.</a:t>
            </a:r>
          </a:p>
          <a:p>
            <a:pPr lvl="1">
              <a:buFont typeface="Wingdings" charset="2"/>
              <a:buChar char="Ø"/>
            </a:pPr>
            <a:endParaRPr lang="fr-FR" sz="1200" dirty="0"/>
          </a:p>
          <a:p>
            <a:pPr marL="342900" lvl="1" indent="0"/>
            <a:endParaRPr lang="fr-FR" sz="1200" dirty="0"/>
          </a:p>
          <a:p>
            <a:pPr marL="342900" lvl="1" indent="0"/>
            <a:endParaRPr lang="fr-FR" sz="4800" dirty="0"/>
          </a:p>
          <a:p>
            <a:pPr lvl="1">
              <a:buFont typeface="Wingdings" charset="2"/>
              <a:buChar char="Ø"/>
            </a:pPr>
            <a:endParaRPr lang="fr-FR" sz="1350" dirty="0"/>
          </a:p>
          <a:p>
            <a:pPr lvl="1"/>
            <a:endParaRPr lang="fr-FR" dirty="0"/>
          </a:p>
          <a:p>
            <a:pPr marL="342900" lvl="1" indent="0"/>
            <a:endParaRPr lang="fr-FR" sz="1200" dirty="0"/>
          </a:p>
          <a:p>
            <a:pPr lvl="1"/>
            <a:endParaRPr lang="fr-FR" sz="1350" dirty="0"/>
          </a:p>
          <a:p>
            <a:pPr marL="0" indent="0"/>
            <a:endParaRPr lang="fr-FR" dirty="0" smtClean="0"/>
          </a:p>
        </p:txBody>
      </p:sp>
    </p:spTree>
    <p:extLst>
      <p:ext uri="{BB962C8B-B14F-4D97-AF65-F5344CB8AC3E}">
        <p14:creationId xmlns:p14="http://schemas.microsoft.com/office/powerpoint/2010/main" val="34826212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5900" y="1482600"/>
            <a:ext cx="6172200" cy="3969273"/>
          </a:xfrm>
        </p:spPr>
        <p:txBody>
          <a:bodyPr>
            <a:normAutofit lnSpcReduction="10000"/>
          </a:bodyPr>
          <a:lstStyle/>
          <a:p>
            <a:pPr marL="214313" indent="-214313">
              <a:buFont typeface="Wingdings" charset="2"/>
              <a:buChar char="§"/>
            </a:pPr>
            <a:r>
              <a:rPr lang="fr-FR" sz="1200" b="1" dirty="0"/>
              <a:t>Autres</a:t>
            </a:r>
            <a:r>
              <a:rPr lang="fr-FR" sz="1200" dirty="0"/>
              <a:t> </a:t>
            </a:r>
          </a:p>
          <a:p>
            <a:pPr lvl="1">
              <a:buFont typeface="Wingdings" charset="2"/>
              <a:buChar char="Ø"/>
            </a:pPr>
            <a:r>
              <a:rPr lang="fr-FR" sz="1200" dirty="0"/>
              <a:t>Poursuite de l’animation du programme de psychoéducation parents des enfants de l’Unité d’Enseignement Maternelle Autisme Mulhouse 2018/2021 (12 jours) – Nouvelle formule.</a:t>
            </a:r>
          </a:p>
          <a:p>
            <a:pPr lvl="1">
              <a:buFont typeface="Wingdings" charset="2"/>
              <a:buChar char="Ø"/>
            </a:pPr>
            <a:r>
              <a:rPr lang="fr-FR" sz="1200" dirty="0"/>
              <a:t>Participation aux différentes commissions d’admission des enfants porteurs de TSA qui seront accueillis à l’UEMA de Colmar et au COPIL (ouverture prévue en septembre 2020).</a:t>
            </a:r>
          </a:p>
          <a:p>
            <a:pPr lvl="1">
              <a:buFont typeface="Wingdings" charset="2"/>
              <a:buChar char="Ø"/>
            </a:pPr>
            <a:r>
              <a:rPr lang="fr-FR" sz="1200" dirty="0"/>
              <a:t>Participation au COPIL de l’UEEA de Colmar (ouverture prévue à la rentrée 2020).</a:t>
            </a:r>
          </a:p>
          <a:p>
            <a:pPr lvl="1">
              <a:buFont typeface="Wingdings" charset="2"/>
              <a:buChar char="Ø"/>
            </a:pPr>
            <a:r>
              <a:rPr lang="fr-FR" sz="1200" dirty="0"/>
              <a:t>participation au projet personnalisé individualisé dans le cadre scolaire, lors d’ESS.</a:t>
            </a:r>
          </a:p>
          <a:p>
            <a:pPr lvl="1">
              <a:buFont typeface="Wingdings" charset="2"/>
              <a:buChar char="Ø"/>
            </a:pPr>
            <a:r>
              <a:rPr lang="fr-FR" sz="1200" dirty="0"/>
              <a:t>participation aux réunions de fonctionnement, d’organisation et de réflexion relative à l’évaluation interne/externe  du CRA Alsace</a:t>
            </a:r>
          </a:p>
          <a:p>
            <a:pPr>
              <a:buFont typeface="Wingdings" charset="2"/>
              <a:buChar char="§"/>
            </a:pPr>
            <a:endParaRPr lang="fr-FR" sz="1200" b="1" dirty="0"/>
          </a:p>
          <a:p>
            <a:pPr>
              <a:buFont typeface="Wingdings" charset="2"/>
              <a:buChar char="§"/>
            </a:pPr>
            <a:r>
              <a:rPr lang="fr-FR" sz="1200" b="1" dirty="0"/>
              <a:t>Recherche </a:t>
            </a:r>
          </a:p>
          <a:p>
            <a:pPr lvl="1">
              <a:buFont typeface="Wingdings" charset="2"/>
              <a:buChar char="Ø"/>
            </a:pPr>
            <a:r>
              <a:rPr lang="fr-FR" sz="1200" dirty="0"/>
              <a:t>Participation au programme « COPIL Recherche UEMA » mené conjointement par ADAPEI-Papillons Blancs, Madame le Professeur CLEMENT, l’Education Nationale et le CRA Enfants et Adolescents Alsace. </a:t>
            </a:r>
          </a:p>
          <a:p>
            <a:pPr>
              <a:buFont typeface="Wingdings" charset="2"/>
              <a:buChar char="§"/>
            </a:pPr>
            <a:endParaRPr lang="fr-FR" sz="1200" b="1" dirty="0"/>
          </a:p>
        </p:txBody>
      </p:sp>
    </p:spTree>
    <p:extLst>
      <p:ext uri="{BB962C8B-B14F-4D97-AF65-F5344CB8AC3E}">
        <p14:creationId xmlns:p14="http://schemas.microsoft.com/office/powerpoint/2010/main" val="21452332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5900" y="1482600"/>
            <a:ext cx="6172200" cy="3969273"/>
          </a:xfrm>
        </p:spPr>
        <p:txBody>
          <a:bodyPr>
            <a:normAutofit/>
          </a:bodyPr>
          <a:lstStyle/>
          <a:p>
            <a:pPr>
              <a:buFont typeface="Wingdings" charset="2"/>
              <a:buChar char="§"/>
            </a:pPr>
            <a:endParaRPr lang="fr-FR" sz="1200" b="1" dirty="0"/>
          </a:p>
          <a:p>
            <a:pPr>
              <a:buFont typeface="Wingdings" charset="2"/>
              <a:buChar char="§"/>
            </a:pPr>
            <a:r>
              <a:rPr lang="fr-FR" sz="1200" b="1" dirty="0"/>
              <a:t>Formations</a:t>
            </a:r>
          </a:p>
          <a:p>
            <a:pPr marL="310500">
              <a:buFont typeface="Wingdings" charset="2"/>
              <a:buChar char="Ø"/>
            </a:pPr>
            <a:r>
              <a:rPr lang="fr-FR" sz="1200" dirty="0"/>
              <a:t>Journée GNCRA à Lyon en septembre 2020</a:t>
            </a:r>
          </a:p>
          <a:p>
            <a:pPr marL="310500">
              <a:buFont typeface="Wingdings" charset="2"/>
              <a:buChar char="Ø"/>
            </a:pPr>
            <a:r>
              <a:rPr lang="fr-FR" sz="1200" dirty="0"/>
              <a:t>Colloque « L’autisme à tous les âges de la vie : agir pour une vie de qualité » organisé par l’ARAPI, les 12 et 13 novembre 2020 au Palais des Congrès du Futuroscope.</a:t>
            </a:r>
          </a:p>
          <a:p>
            <a:pPr marL="310500">
              <a:buFont typeface="Wingdings" charset="2"/>
              <a:buChar char="Ø"/>
            </a:pPr>
            <a:r>
              <a:rPr lang="fr-FR" sz="1200" dirty="0"/>
              <a:t>Formation au programme « Au-delà du TSA » (1 personne / 2 jours)</a:t>
            </a:r>
          </a:p>
          <a:p>
            <a:pPr marL="310500">
              <a:buFont typeface="Wingdings" charset="2"/>
              <a:buChar char="Ø"/>
            </a:pPr>
            <a:r>
              <a:rPr lang="fr-FR" sz="1200" dirty="0"/>
              <a:t>Formation ABA (1 personne / 5 jours)</a:t>
            </a:r>
          </a:p>
          <a:p>
            <a:pPr>
              <a:buFont typeface="Wingdings" charset="2"/>
              <a:buChar char="Ø"/>
            </a:pPr>
            <a:endParaRPr lang="fr-FR" sz="1200" dirty="0"/>
          </a:p>
          <a:p>
            <a:pPr>
              <a:buFont typeface="Wingdings" charset="2"/>
              <a:buChar char="§"/>
            </a:pPr>
            <a:r>
              <a:rPr lang="fr-FR" sz="1200" b="1" dirty="0"/>
              <a:t>Informations Pôle Enfants 68</a:t>
            </a:r>
          </a:p>
          <a:p>
            <a:pPr>
              <a:buFont typeface="Wingdings" charset="2"/>
              <a:buChar char="Ø"/>
            </a:pPr>
            <a:r>
              <a:rPr lang="fr-FR" sz="1200" dirty="0"/>
              <a:t>Embauche d’un</a:t>
            </a:r>
            <a:r>
              <a:rPr lang="pt-BR" sz="1200" dirty="0"/>
              <a:t>(e)</a:t>
            </a:r>
            <a:r>
              <a:rPr lang="fr-FR" sz="1200" dirty="0"/>
              <a:t> psychologue à mi-temps sur crédits non pérennes ARS.</a:t>
            </a:r>
          </a:p>
        </p:txBody>
      </p:sp>
    </p:spTree>
    <p:extLst>
      <p:ext uri="{BB962C8B-B14F-4D97-AF65-F5344CB8AC3E}">
        <p14:creationId xmlns:p14="http://schemas.microsoft.com/office/powerpoint/2010/main" val="1465479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219200" y="914400"/>
            <a:ext cx="683895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dirty="0" smtClean="0"/>
              <a:t/>
            </a:r>
            <a:br>
              <a:rPr lang="fr-FR" altLang="fr-FR" sz="2400" b="1" dirty="0" smtClean="0"/>
            </a:br>
            <a:r>
              <a:rPr lang="fr-FR" altLang="fr-FR" sz="2400" b="1" dirty="0" smtClean="0"/>
              <a:t/>
            </a:r>
            <a:br>
              <a:rPr lang="fr-FR" altLang="fr-FR" sz="2400" b="1" dirty="0" smtClean="0"/>
            </a:br>
            <a:r>
              <a:rPr lang="fr-FR" altLang="fr-FR" sz="2400" b="1" dirty="0" smtClean="0"/>
              <a:t/>
            </a:r>
            <a:br>
              <a:rPr lang="fr-FR" altLang="fr-FR" sz="2400" b="1" dirty="0" smtClean="0"/>
            </a:br>
            <a:r>
              <a:rPr lang="fr-FR" altLang="fr-FR" sz="2400" b="1" dirty="0" smtClean="0"/>
              <a:t>INFORMATIONS ET CONSEILS POUR TOUTES PERSONNES CONCERNÉES PAR LES TSA (HORS CENTRE DE DOCUMENTATION)</a:t>
            </a:r>
            <a:br>
              <a:rPr lang="fr-FR" altLang="fr-FR" sz="2400" b="1" dirty="0" smtClean="0"/>
            </a:br>
            <a:endParaRPr lang="fr-FR" altLang="fr-FR" sz="2400" b="1" dirty="0" smtClean="0"/>
          </a:p>
        </p:txBody>
      </p:sp>
      <p:pic>
        <p:nvPicPr>
          <p:cNvPr id="6146" name="Picture 2"/>
          <p:cNvPicPr>
            <a:picLocks noChangeAspect="1" noChangeArrowheads="1"/>
          </p:cNvPicPr>
          <p:nvPr/>
        </p:nvPicPr>
        <p:blipFill>
          <a:blip r:embed="rId3"/>
          <a:srcRect/>
          <a:stretch>
            <a:fillRect/>
          </a:stretch>
        </p:blipFill>
        <p:spPr bwMode="auto">
          <a:xfrm>
            <a:off x="2622550" y="3429000"/>
            <a:ext cx="3625850" cy="13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2020</a:t>
            </a:r>
            <a:br>
              <a:rPr lang="fr-FR" sz="3200" b="1" dirty="0" smtClean="0"/>
            </a:br>
            <a:r>
              <a:rPr lang="fr-FR" sz="3200" b="1" dirty="0" smtClean="0"/>
              <a:t>pôle adultes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65110" y="1714536"/>
            <a:ext cx="6735824" cy="3370360"/>
          </a:xfrm>
          <a:prstGeom prst="rect">
            <a:avLst/>
          </a:prstGeom>
          <a:noFill/>
          <a:ln cap="flat">
            <a:noFill/>
          </a:ln>
        </p:spPr>
        <p:txBody>
          <a:bodyPr vert="horz" wrap="square" lIns="61238" tIns="30615" rIns="61238" bIns="30615" anchor="t" anchorCtr="0" compatLnSpc="0">
            <a:noAutofit/>
          </a:bodyPr>
          <a:lstStyle/>
          <a:p>
            <a:pPr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Diagnostic :</a:t>
            </a:r>
          </a:p>
          <a:p>
            <a:pPr defTabSz="622158" hangingPunct="0">
              <a:defRPr sz="1800" b="0" i="0" u="none" strike="noStrike" kern="0" cap="none" spc="0" baseline="0">
                <a:solidFill>
                  <a:srgbClr val="000000"/>
                </a:solidFill>
                <a:uFillTx/>
              </a:defRPr>
            </a:pPr>
            <a:endParaRPr lang="fr-FR" sz="1225">
              <a:solidFill>
                <a:srgbClr val="FF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réorganisation de la procédure diagnostique avec effort pour des procédures courtes avec mise de côté si justifié des outils chronophages (ADI / ADOS...). Création de documents pour le diagnostic</a:t>
            </a:r>
          </a:p>
          <a:p>
            <a:pPr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Introduction d'un obligation de référence pour les nouveaux cas</a:t>
            </a:r>
          </a:p>
          <a:p>
            <a:pPr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Poursuite des efforts pour essayer de former des relais 2ième ligne</a:t>
            </a:r>
          </a:p>
          <a:p>
            <a:pPr defTabSz="622158" hangingPunct="0">
              <a:defRPr sz="1800" b="0" i="0" u="none" strike="noStrike" kern="0" cap="none" spc="0" baseline="0">
                <a:solidFill>
                  <a:srgbClr val="000000"/>
                </a:solidFill>
                <a:uFillTx/>
              </a:defRPr>
            </a:pPr>
            <a:endParaRPr lang="fr-FR" sz="1225">
              <a:solidFill>
                <a:srgbClr val="FF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Actions de formation / support :</a:t>
            </a:r>
          </a:p>
          <a:p>
            <a:pPr defTabSz="622158" hangingPunct="0">
              <a:defRPr sz="1800" b="0" i="0" u="none" strike="noStrike" kern="0" cap="none" spc="0" baseline="0">
                <a:solidFill>
                  <a:srgbClr val="000000"/>
                </a:solidFill>
                <a:uFillTx/>
              </a:defRPr>
            </a:pPr>
            <a:endParaRPr lang="fr-FR" sz="1225">
              <a:solidFill>
                <a:srgbClr val="FF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annulation de la formation aux aidants familiaux reportée au 1er trimestre 2021</a:t>
            </a:r>
          </a:p>
          <a:p>
            <a:pPr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reprise des groupes parents (enfant avec et sans handicap intellectuel)</a:t>
            </a:r>
          </a:p>
          <a:p>
            <a:pPr defTabSz="622158" hangingPunct="0">
              <a:defRPr sz="1800" b="0" i="0" u="none" strike="noStrike" kern="0" cap="none" spc="0" baseline="0">
                <a:solidFill>
                  <a:srgbClr val="000000"/>
                </a:solidFill>
                <a:uFillTx/>
              </a:defRPr>
            </a:pPr>
            <a:endParaRPr lang="fr-FR" sz="1225">
              <a:solidFill>
                <a:srgbClr val="000000"/>
              </a:solidFill>
              <a:latin typeface="Arial" pitchFamily="18"/>
              <a:ea typeface="MS Gothic" pitchFamily="2"/>
              <a:cs typeface="Tahoma" pitchFamily="2"/>
            </a:endParaRPr>
          </a:p>
          <a:p>
            <a:pPr algn="just" defTabSz="622158" hangingPunct="0">
              <a:defRPr sz="1800" b="0" i="0" u="none" strike="noStrike" kern="0" cap="none" spc="0" baseline="0">
                <a:solidFill>
                  <a:srgbClr val="000000"/>
                </a:solidFill>
                <a:uFillTx/>
              </a:defRPr>
            </a:pPr>
            <a:r>
              <a:rPr lang="fr-FR" sz="1225">
                <a:solidFill>
                  <a:srgbClr val="FF0000"/>
                </a:solidFill>
                <a:latin typeface="Arial" pitchFamily="18"/>
                <a:ea typeface="MS Gothic" pitchFamily="2"/>
                <a:cs typeface="Tahoma" pitchFamily="2"/>
              </a:rPr>
              <a:t>Réseaux:</a:t>
            </a:r>
          </a:p>
          <a:p>
            <a:pPr defTabSz="622158" hangingPunct="0">
              <a:defRPr sz="1800" b="0" i="0" u="none" strike="noStrike" kern="0" cap="none" spc="0" baseline="0">
                <a:solidFill>
                  <a:srgbClr val="000000"/>
                </a:solidFill>
                <a:uFillTx/>
              </a:defRPr>
            </a:pPr>
            <a:endParaRPr lang="fr-FR" sz="1225">
              <a:solidFill>
                <a:srgbClr val="FF0000"/>
              </a:solidFill>
              <a:latin typeface="Arial" pitchFamily="18"/>
              <a:ea typeface="MS Gothic" pitchFamily="2"/>
              <a:cs typeface="Tahoma" pitchFamily="2"/>
            </a:endParaRPr>
          </a:p>
          <a:p>
            <a:pPr algn="just" defTabSz="622158" hangingPunct="0">
              <a:defRPr sz="1800" b="0" i="0" u="none" strike="noStrike" kern="0" cap="none" spc="0" baseline="0">
                <a:solidFill>
                  <a:srgbClr val="000000"/>
                </a:solidFill>
                <a:uFillTx/>
              </a:defRPr>
            </a:pPr>
            <a:r>
              <a:rPr lang="fr-FR" sz="1225">
                <a:solidFill>
                  <a:srgbClr val="000000"/>
                </a:solidFill>
                <a:latin typeface="Arial" pitchFamily="18"/>
                <a:ea typeface="MS Gothic" pitchFamily="2"/>
                <a:cs typeface="Tahoma" pitchFamily="2"/>
              </a:rPr>
              <a:t>- Effort de redémarrage des réseaux : psycho ; inter- établissement ; 4x4</a:t>
            </a:r>
          </a:p>
        </p:txBody>
      </p:sp>
      <p:sp>
        <p:nvSpPr>
          <p:cNvPr id="3" name="Forme libre 2"/>
          <p:cNvSpPr/>
          <p:nvPr/>
        </p:nvSpPr>
        <p:spPr>
          <a:xfrm>
            <a:off x="1387579" y="1224658"/>
            <a:ext cx="3061739" cy="367407"/>
          </a:xfrm>
          <a:custGeom>
            <a:avLst>
              <a:gd name="f0" fmla="val 16200"/>
            </a:avLst>
            <a:gdLst>
              <a:gd name="f1" fmla="val w"/>
              <a:gd name="f2" fmla="val h"/>
              <a:gd name="f3" fmla="val 0"/>
              <a:gd name="f4" fmla="val 21600"/>
              <a:gd name="f5" fmla="val 10800"/>
              <a:gd name="f6" fmla="val -2147483647"/>
              <a:gd name="f7" fmla="val 2147483647"/>
              <a:gd name="f8" fmla="*/ f1 1 21600"/>
              <a:gd name="f9" fmla="*/ f2 1 21600"/>
              <a:gd name="f10" fmla="val f3"/>
              <a:gd name="f11" fmla="val f4"/>
              <a:gd name="f12" fmla="pin 0 f0 21600"/>
              <a:gd name="f13" fmla="+- f11 0 f10"/>
              <a:gd name="f14" fmla="val f12"/>
              <a:gd name="f15" fmla="*/ f12 f8 1"/>
              <a:gd name="f16" fmla="*/ 0 f9 1"/>
              <a:gd name="f17" fmla="*/ f13 1 21600"/>
              <a:gd name="f18" fmla="*/ 0 f17 1"/>
              <a:gd name="f19" fmla="*/ 21600 f17 1"/>
              <a:gd name="f20" fmla="*/ f18 1 f17"/>
              <a:gd name="f21" fmla="*/ f19 1 f17"/>
              <a:gd name="f22" fmla="*/ f20 f8 1"/>
              <a:gd name="f23" fmla="*/ f21 f8 1"/>
              <a:gd name="f24" fmla="*/ f21 f9 1"/>
              <a:gd name="f25" fmla="*/ f20 f9 1"/>
            </a:gdLst>
            <a:ahLst>
              <a:ahXY gdRefX="f0" minX="f3" maxX="f4">
                <a:pos x="f15" y="f16"/>
              </a:ahXY>
            </a:ahLst>
            <a:cxnLst>
              <a:cxn ang="3cd4">
                <a:pos x="hc" y="t"/>
              </a:cxn>
              <a:cxn ang="0">
                <a:pos x="r" y="vc"/>
              </a:cxn>
              <a:cxn ang="cd4">
                <a:pos x="hc" y="b"/>
              </a:cxn>
              <a:cxn ang="cd2">
                <a:pos x="l" y="vc"/>
              </a:cxn>
            </a:cxnLst>
            <a:rect l="f22" t="f25" r="f23" b="f24"/>
            <a:pathLst>
              <a:path w="21600" h="21600">
                <a:moveTo>
                  <a:pt x="f3" y="f3"/>
                </a:moveTo>
                <a:lnTo>
                  <a:pt x="f14" y="f3"/>
                </a:lnTo>
                <a:lnTo>
                  <a:pt x="f4" y="f5"/>
                </a:lnTo>
                <a:lnTo>
                  <a:pt x="f14" y="f4"/>
                </a:lnTo>
                <a:lnTo>
                  <a:pt x="f3" y="f4"/>
                </a:lnTo>
                <a:close/>
              </a:path>
            </a:pathLst>
          </a:custGeom>
          <a:solidFill>
            <a:srgbClr val="DC2300"/>
          </a:solidFill>
          <a:ln w="0" cap="flat">
            <a:solidFill>
              <a:srgbClr val="000000"/>
            </a:solidFill>
            <a:prstDash val="solid"/>
            <a:miter/>
          </a:ln>
        </p:spPr>
        <p:txBody>
          <a:bodyPr vert="horz" wrap="square" lIns="61238" tIns="30615" rIns="61238" bIns="30615" anchor="ctr" anchorCtr="0" compatLnSpc="0">
            <a:noAutofit/>
          </a:bodyPr>
          <a:lstStyle/>
          <a:p>
            <a:pPr defTabSz="622158" hangingPunct="0">
              <a:defRPr sz="1800" b="0" i="0" u="none" strike="noStrike" kern="0" cap="none" spc="0" baseline="0">
                <a:solidFill>
                  <a:srgbClr val="000000"/>
                </a:solidFill>
                <a:uFillTx/>
              </a:defRPr>
            </a:pPr>
            <a:r>
              <a:rPr lang="fr-FR" sz="1497">
                <a:solidFill>
                  <a:srgbClr val="FFFFFF"/>
                </a:solidFill>
                <a:latin typeface="Arial" pitchFamily="18"/>
                <a:ea typeface="MS Gothic" pitchFamily="2"/>
                <a:cs typeface="Tahoma" pitchFamily="2"/>
              </a:rPr>
              <a:t>Perspectives 2020</a:t>
            </a:r>
          </a:p>
        </p:txBody>
      </p:sp>
    </p:spTree>
    <p:extLst>
      <p:ext uri="{BB962C8B-B14F-4D97-AF65-F5344CB8AC3E}">
        <p14:creationId xmlns:p14="http://schemas.microsoft.com/office/powerpoint/2010/main" val="422449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smtClean="0"/>
              <a:t>PERSPECTIVES 2020</a:t>
            </a:r>
            <a:r>
              <a:rPr lang="fr-FR" sz="3200" b="1" dirty="0" smtClean="0"/>
              <a:t/>
            </a:r>
            <a:br>
              <a:rPr lang="fr-FR" sz="3200" b="1" dirty="0" smtClean="0"/>
            </a:br>
            <a:r>
              <a:rPr lang="fr-FR" sz="3200" b="1" dirty="0" smtClean="0"/>
              <a:t>AIDA</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008000"/>
                </a:solidFill>
                <a:latin typeface="+mn-lt"/>
              </a:rPr>
              <a:t>AIDA </a:t>
            </a:r>
            <a:r>
              <a:rPr lang="fr-FR" sz="2800" smtClean="0">
                <a:solidFill>
                  <a:srgbClr val="008000"/>
                </a:solidFill>
                <a:latin typeface="+mn-lt"/>
              </a:rPr>
              <a:t>objectifs 2020</a:t>
            </a:r>
            <a:endParaRPr lang="fr-FR" sz="2800" dirty="0">
              <a:solidFill>
                <a:srgbClr val="008000"/>
              </a:solidFill>
              <a:latin typeface="+mn-lt"/>
            </a:endParaRPr>
          </a:p>
        </p:txBody>
      </p:sp>
      <p:sp>
        <p:nvSpPr>
          <p:cNvPr id="36866" name="Rectangle 2"/>
          <p:cNvSpPr>
            <a:spLocks noGrp="1" noChangeArrowheads="1"/>
          </p:cNvSpPr>
          <p:nvPr>
            <p:ph type="body" idx="1"/>
          </p:nvPr>
        </p:nvSpPr>
        <p:spPr>
          <a:xfrm>
            <a:off x="304800" y="990600"/>
            <a:ext cx="9236075"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dirty="0" smtClean="0">
                <a:solidFill>
                  <a:srgbClr val="008000"/>
                </a:solidFill>
              </a:rPr>
              <a:t>Les actions de 2019 : </a:t>
            </a:r>
          </a:p>
          <a:p>
            <a:pPr marL="339725" indent="-339725"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2000" b="1" dirty="0" smtClean="0">
              <a:solidFill>
                <a:srgbClr val="008000"/>
              </a:solidFill>
            </a:endParaRP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Mise en place de permanences documentaires à Mulhouse </a:t>
            </a:r>
            <a:r>
              <a:rPr lang="fr-FR" altLang="fr-FR" sz="1800" dirty="0" smtClean="0">
                <a:solidFill>
                  <a:srgbClr val="595959"/>
                </a:solidFill>
              </a:rPr>
              <a:t>deux jours par mois</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Participation à des événements : </a:t>
            </a:r>
            <a:br>
              <a:rPr lang="fr-FR" altLang="fr-FR" sz="1800" b="1" dirty="0" smtClean="0">
                <a:solidFill>
                  <a:srgbClr val="595959"/>
                </a:solidFill>
              </a:rPr>
            </a:br>
            <a:r>
              <a:rPr lang="fr-FR" altLang="fr-FR" sz="1800" b="1" dirty="0" smtClean="0">
                <a:solidFill>
                  <a:srgbClr val="595959"/>
                </a:solidFill>
              </a:rPr>
              <a:t> </a:t>
            </a:r>
            <a:r>
              <a:rPr lang="fr-FR" altLang="fr-FR" sz="1600" b="1" dirty="0" smtClean="0">
                <a:solidFill>
                  <a:srgbClr val="595959"/>
                </a:solidFill>
              </a:rPr>
              <a:t>Colloques Autisme et alimentation /  Scolarisation </a:t>
            </a:r>
            <a:r>
              <a:rPr lang="fr-FR" altLang="fr-FR" sz="1600" dirty="0" smtClean="0">
                <a:solidFill>
                  <a:srgbClr val="595959"/>
                </a:solidFill>
              </a:rPr>
              <a:t>(Strasbourg)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b="1" dirty="0" smtClean="0">
                <a:solidFill>
                  <a:srgbClr val="595959"/>
                </a:solidFill>
              </a:rPr>
              <a:t>      Journée mondiale de l’autisme </a:t>
            </a:r>
            <a:br>
              <a:rPr lang="fr-FR" altLang="fr-FR" sz="1600" b="1" dirty="0" smtClean="0">
                <a:solidFill>
                  <a:srgbClr val="595959"/>
                </a:solidFill>
              </a:rPr>
            </a:br>
            <a:r>
              <a:rPr lang="fr-FR" altLang="fr-FR" sz="1600" b="1" dirty="0" smtClean="0">
                <a:solidFill>
                  <a:srgbClr val="595959"/>
                </a:solidFill>
              </a:rPr>
              <a:t>      </a:t>
            </a:r>
            <a:r>
              <a:rPr lang="fr-FR" altLang="fr-FR" sz="1600" dirty="0" smtClean="0">
                <a:solidFill>
                  <a:srgbClr val="595959"/>
                </a:solidFill>
              </a:rPr>
              <a:t>(communication / stand documentaire)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Ateliers numériques découverte d’applications </a:t>
            </a:r>
            <a:r>
              <a:rPr lang="fr-FR" altLang="fr-FR" sz="1800" dirty="0" smtClean="0">
                <a:solidFill>
                  <a:srgbClr val="595959"/>
                </a:solidFill>
              </a:rPr>
              <a:t>(pôle adultes 67)</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Ateliers numériques avec l’association </a:t>
            </a:r>
            <a:r>
              <a:rPr lang="fr-FR" altLang="fr-FR" sz="1800" b="1" dirty="0" err="1" smtClean="0">
                <a:solidFill>
                  <a:srgbClr val="595959"/>
                </a:solidFill>
              </a:rPr>
              <a:t>Manipulse</a:t>
            </a:r>
            <a:r>
              <a:rPr lang="fr-FR" altLang="fr-FR" sz="1800" b="1" dirty="0" smtClean="0">
                <a:solidFill>
                  <a:srgbClr val="595959"/>
                </a:solidFill>
              </a:rPr>
              <a:t> </a:t>
            </a:r>
            <a:r>
              <a:rPr lang="fr-FR" altLang="fr-FR" sz="1800" dirty="0" smtClean="0">
                <a:solidFill>
                  <a:srgbClr val="595959"/>
                </a:solidFill>
              </a:rPr>
              <a:t>(Espace Autismes)</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Participation au projet </a:t>
            </a:r>
            <a:r>
              <a:rPr lang="fr-FR" altLang="fr-FR" sz="1800" b="1" dirty="0" err="1" smtClean="0">
                <a:solidFill>
                  <a:srgbClr val="595959"/>
                </a:solidFill>
              </a:rPr>
              <a:t>DOCautisme</a:t>
            </a:r>
            <a:r>
              <a:rPr lang="fr-FR" altLang="fr-FR" sz="1800" b="1" dirty="0" smtClean="0">
                <a:solidFill>
                  <a:srgbClr val="595959"/>
                </a:solidFill>
              </a:rPr>
              <a:t>  :  </a:t>
            </a:r>
            <a:br>
              <a:rPr lang="fr-FR" altLang="fr-FR" sz="1800" b="1" dirty="0" smtClean="0">
                <a:solidFill>
                  <a:srgbClr val="595959"/>
                </a:solidFill>
              </a:rPr>
            </a:br>
            <a:r>
              <a:rPr lang="fr-FR" altLang="fr-FR" sz="1800" dirty="0" smtClean="0">
                <a:solidFill>
                  <a:srgbClr val="595959"/>
                </a:solidFill>
              </a:rPr>
              <a:t>groupe de travail sur la conception du portail documentaire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Création d’un compte Facebook</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dirty="0" smtClean="0">
                <a:solidFill>
                  <a:srgbClr val="595959"/>
                </a:solidFill>
              </a:rPr>
              <a:t>	</a:t>
            </a:r>
            <a:endParaRPr lang="fr-FR" altLang="fr-FR" sz="1800" dirty="0" smtClean="0">
              <a:solidFill>
                <a:srgbClr val="595959"/>
              </a:solidFill>
            </a:endParaRP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1600" dirty="0" smtClean="0"/>
          </a:p>
          <a:p>
            <a:pPr marL="685800" lvl="1" eaLnBrk="1" hangingPunct="1">
              <a:spcBef>
                <a:spcPts val="500"/>
              </a:spcBef>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1600" dirty="0" smtClean="0"/>
          </a:p>
          <a:p>
            <a:pPr marL="685800" lvl="1" eaLnBrk="1" hangingPunct="1">
              <a:spcBef>
                <a:spcPts val="500"/>
              </a:spcBef>
              <a:buFont typeface="Arial" pitchFamily="34"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2000" dirty="0" smtClean="0"/>
          </a:p>
        </p:txBody>
      </p:sp>
    </p:spTree>
    <p:extLst>
      <p:ext uri="{BB962C8B-B14F-4D97-AF65-F5344CB8AC3E}">
        <p14:creationId xmlns:p14="http://schemas.microsoft.com/office/powerpoint/2010/main" val="2076005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solidFill>
                  <a:srgbClr val="236B17"/>
                </a:solidFill>
              </a:rPr>
              <a:t>AIDA objectifs </a:t>
            </a:r>
            <a:r>
              <a:rPr lang="fr-FR" sz="2800" dirty="0" smtClean="0">
                <a:solidFill>
                  <a:srgbClr val="236B17"/>
                </a:solidFill>
              </a:rPr>
              <a:t>2020</a:t>
            </a:r>
            <a:endParaRPr lang="fr-FR" sz="2800" dirty="0">
              <a:solidFill>
                <a:srgbClr val="FF3300"/>
              </a:solidFill>
            </a:endParaRPr>
          </a:p>
        </p:txBody>
      </p:sp>
      <p:sp>
        <p:nvSpPr>
          <p:cNvPr id="36866" name="Rectangle 2"/>
          <p:cNvSpPr>
            <a:spLocks noGrp="1" noChangeArrowheads="1"/>
          </p:cNvSpPr>
          <p:nvPr>
            <p:ph type="body" idx="1"/>
          </p:nvPr>
        </p:nvSpPr>
        <p:spPr>
          <a:xfrm>
            <a:off x="323850" y="1196975"/>
            <a:ext cx="8491538" cy="4513263"/>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smtClean="0">
                <a:solidFill>
                  <a:srgbClr val="008000"/>
                </a:solidFill>
              </a:rPr>
              <a:t>Mettre à disposition de l’information actualisée sur les TSA adaptée aux besoins des différents publics </a:t>
            </a: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smtClean="0">
                <a:solidFill>
                  <a:srgbClr val="595959"/>
                </a:solidFill>
              </a:rPr>
              <a:t>(personnes avec TSA, proches et professionnels) : </a:t>
            </a:r>
          </a:p>
          <a:p>
            <a:pPr marL="739775" lvl="1" indent="-339725"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b="1" smtClean="0">
                <a:solidFill>
                  <a:srgbClr val="595959"/>
                </a:solidFill>
              </a:rPr>
              <a:t>mise à jour du site internet </a:t>
            </a:r>
            <a:r>
              <a:rPr lang="fr-FR" altLang="fr-FR" sz="1600" smtClean="0">
                <a:solidFill>
                  <a:srgbClr val="595959"/>
                </a:solidFill>
              </a:rPr>
              <a:t>(actualités, agenda pour les professionnels, mise à jours de rubriques existantes et création de nouvelles pages ou rubriques …)</a:t>
            </a:r>
          </a:p>
          <a:p>
            <a:pPr marL="739775" lvl="1" indent="-339725"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b="1" smtClean="0">
                <a:solidFill>
                  <a:srgbClr val="595959"/>
                </a:solidFill>
              </a:rPr>
              <a:t>alimentation et actualisation du fonds documentaire AIDA </a:t>
            </a:r>
            <a:r>
              <a:rPr lang="fr-FR" altLang="fr-FR" sz="1600" smtClean="0">
                <a:solidFill>
                  <a:srgbClr val="595959"/>
                </a:solidFill>
              </a:rPr>
              <a:t>avec des documents spécialisés en </a:t>
            </a:r>
            <a:r>
              <a:rPr lang="fr-FR" altLang="fr-FR" sz="1600" b="1" smtClean="0">
                <a:solidFill>
                  <a:srgbClr val="595959"/>
                </a:solidFill>
              </a:rPr>
              <a:t>version papier et numérique </a:t>
            </a:r>
          </a:p>
          <a:p>
            <a:pPr marL="739775" lvl="1" indent="-339725"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smtClean="0">
                <a:solidFill>
                  <a:srgbClr val="595959"/>
                </a:solidFill>
              </a:rPr>
              <a:t>diffusion d’information via une </a:t>
            </a:r>
            <a:r>
              <a:rPr lang="fr-FR" altLang="fr-FR" sz="1600" b="1" smtClean="0">
                <a:solidFill>
                  <a:srgbClr val="595959"/>
                </a:solidFill>
              </a:rPr>
              <a:t>lettre d’informations mensuelle </a:t>
            </a:r>
            <a:r>
              <a:rPr lang="fr-FR" altLang="fr-FR" sz="1600" smtClean="0">
                <a:solidFill>
                  <a:srgbClr val="595959"/>
                </a:solidFill>
              </a:rPr>
              <a:t>ou les </a:t>
            </a:r>
            <a:r>
              <a:rPr lang="fr-FR" altLang="fr-FR" sz="1600" b="1" smtClean="0">
                <a:solidFill>
                  <a:srgbClr val="595959"/>
                </a:solidFill>
              </a:rPr>
              <a:t>réseaux sociaux </a:t>
            </a:r>
            <a:r>
              <a:rPr lang="fr-FR" altLang="fr-FR" sz="1600" smtClean="0">
                <a:solidFill>
                  <a:srgbClr val="595959"/>
                </a:solidFill>
              </a:rPr>
              <a:t>(Facebook) </a:t>
            </a:r>
          </a:p>
          <a:p>
            <a:pPr marL="739775" lvl="1" indent="-339725"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b="1" smtClean="0">
                <a:solidFill>
                  <a:srgbClr val="595959"/>
                </a:solidFill>
              </a:rPr>
              <a:t>réalisation de supports d’information adaptés aux différents publics </a:t>
            </a:r>
            <a:r>
              <a:rPr lang="fr-FR" altLang="fr-FR" sz="1600" smtClean="0">
                <a:solidFill>
                  <a:srgbClr val="595959"/>
                </a:solidFill>
              </a:rPr>
              <a:t>(bibliographies, sélections documentaires, dossiers d’information thématiques)</a:t>
            </a:r>
          </a:p>
          <a:p>
            <a:pPr marL="739775" lvl="1" indent="-339725"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600" b="1" smtClean="0">
                <a:solidFill>
                  <a:srgbClr val="595959"/>
                </a:solidFill>
              </a:rPr>
              <a:t>participation aux actions</a:t>
            </a:r>
            <a:r>
              <a:rPr lang="fr-FR" altLang="fr-FR" sz="1600" smtClean="0">
                <a:solidFill>
                  <a:srgbClr val="595959"/>
                </a:solidFill>
              </a:rPr>
              <a:t> de formation, de sensibilisation et d’informations du CRA Alsace.</a:t>
            </a:r>
          </a:p>
          <a:p>
            <a:pPr marL="739775" lvl="1" indent="-339725" eaLnBrk="1" hangingPunct="1">
              <a:spcBef>
                <a:spcPts val="500"/>
              </a:spcBef>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1600" smtClean="0"/>
          </a:p>
          <a:p>
            <a:pPr marL="739775" lvl="1" indent="-339725" eaLnBrk="1" hangingPunct="1">
              <a:spcBef>
                <a:spcPts val="500"/>
              </a:spcBef>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1600" smtClean="0"/>
          </a:p>
        </p:txBody>
      </p:sp>
    </p:spTree>
    <p:extLst>
      <p:ext uri="{BB962C8B-B14F-4D97-AF65-F5344CB8AC3E}">
        <p14:creationId xmlns:p14="http://schemas.microsoft.com/office/powerpoint/2010/main" val="11028096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236B17"/>
                </a:solidFill>
              </a:rPr>
              <a:t>AIDA objectifs 2020</a:t>
            </a:r>
            <a:endParaRPr lang="fr-FR" sz="2800" dirty="0">
              <a:solidFill>
                <a:srgbClr val="FF3300"/>
              </a:solidFill>
            </a:endParaRPr>
          </a:p>
        </p:txBody>
      </p:sp>
      <p:sp>
        <p:nvSpPr>
          <p:cNvPr id="36866" name="Rectangle 2"/>
          <p:cNvSpPr>
            <a:spLocks noGrp="1" noChangeArrowheads="1"/>
          </p:cNvSpPr>
          <p:nvPr>
            <p:ph type="body" idx="1"/>
          </p:nvPr>
        </p:nvSpPr>
        <p:spPr>
          <a:xfrm>
            <a:off x="304800" y="990600"/>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400050" lvl="1" indent="0" eaLnBrk="1" hangingPunct="1">
              <a:spcBef>
                <a:spcPts val="500"/>
              </a:spcBef>
              <a:buFont typeface="Times New Roman"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p>
        </p:txBody>
      </p:sp>
      <p:sp>
        <p:nvSpPr>
          <p:cNvPr id="4100" name="ZoneTexte 2"/>
          <p:cNvSpPr txBox="1">
            <a:spLocks noChangeArrowheads="1"/>
          </p:cNvSpPr>
          <p:nvPr/>
        </p:nvSpPr>
        <p:spPr bwMode="auto">
          <a:xfrm>
            <a:off x="971550" y="1052513"/>
            <a:ext cx="748823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dirty="0">
                <a:solidFill>
                  <a:srgbClr val="008000"/>
                </a:solidFill>
              </a:rPr>
              <a:t>Les actions à mener / finaliser en 2020 : </a:t>
            </a:r>
          </a:p>
          <a:p>
            <a:pPr>
              <a:buFont typeface="Arial" charset="0"/>
              <a:buChar char="•"/>
            </a:pPr>
            <a:endParaRPr lang="fr-FR" altLang="fr-FR" sz="1800" dirty="0">
              <a:solidFill>
                <a:srgbClr val="595959"/>
              </a:solidFill>
            </a:endParaRPr>
          </a:p>
          <a:p>
            <a:pPr algn="l">
              <a:buFont typeface="Courier New" pitchFamily="49" charset="0"/>
              <a:buChar char="o"/>
            </a:pPr>
            <a:r>
              <a:rPr lang="fr-FR" altLang="fr-FR" sz="1800" dirty="0" smtClean="0">
                <a:solidFill>
                  <a:srgbClr val="595959"/>
                </a:solidFill>
              </a:rPr>
              <a:t> développer </a:t>
            </a:r>
            <a:r>
              <a:rPr lang="fr-FR" altLang="fr-FR" sz="1800" dirty="0">
                <a:solidFill>
                  <a:srgbClr val="595959"/>
                </a:solidFill>
              </a:rPr>
              <a:t>les </a:t>
            </a:r>
            <a:r>
              <a:rPr lang="fr-FR" altLang="fr-FR" sz="1800" b="1" dirty="0">
                <a:solidFill>
                  <a:srgbClr val="595959"/>
                </a:solidFill>
              </a:rPr>
              <a:t>permanences documentaires à Strasbourg et Mulhouse</a:t>
            </a:r>
          </a:p>
          <a:p>
            <a:pPr algn="l">
              <a:buFont typeface="Courier New" pitchFamily="49" charset="0"/>
              <a:buChar char="o"/>
            </a:pPr>
            <a:endParaRPr lang="fr-FR" altLang="fr-FR" sz="1800" b="1" dirty="0">
              <a:solidFill>
                <a:srgbClr val="595959"/>
              </a:solidFill>
            </a:endParaRPr>
          </a:p>
          <a:p>
            <a:pPr algn="l">
              <a:buFont typeface="Courier New" pitchFamily="49" charset="0"/>
              <a:buChar char="o"/>
            </a:pPr>
            <a:r>
              <a:rPr lang="fr-FR" altLang="fr-FR" sz="1800" b="1" dirty="0" smtClean="0">
                <a:solidFill>
                  <a:srgbClr val="595959"/>
                </a:solidFill>
              </a:rPr>
              <a:t> faire </a:t>
            </a:r>
            <a:r>
              <a:rPr lang="fr-FR" altLang="fr-FR" sz="1800" b="1" dirty="0">
                <a:solidFill>
                  <a:srgbClr val="595959"/>
                </a:solidFill>
              </a:rPr>
              <a:t>évoluer certaines rubriques sur le site Internet </a:t>
            </a:r>
            <a:br>
              <a:rPr lang="fr-FR" altLang="fr-FR" sz="1800" b="1" dirty="0">
                <a:solidFill>
                  <a:srgbClr val="595959"/>
                </a:solidFill>
              </a:rPr>
            </a:br>
            <a:endParaRPr lang="fr-FR" altLang="fr-FR" sz="1800" b="1" dirty="0">
              <a:solidFill>
                <a:srgbClr val="595959"/>
              </a:solidFill>
            </a:endParaRPr>
          </a:p>
          <a:p>
            <a:pPr algn="l">
              <a:buFont typeface="Courier New" pitchFamily="49" charset="0"/>
              <a:buChar char="o"/>
            </a:pPr>
            <a:r>
              <a:rPr lang="fr-FR" altLang="fr-FR" sz="1800" b="1" dirty="0" smtClean="0">
                <a:solidFill>
                  <a:srgbClr val="595959"/>
                </a:solidFill>
              </a:rPr>
              <a:t> développer </a:t>
            </a:r>
            <a:r>
              <a:rPr lang="fr-FR" altLang="fr-FR" sz="1800" b="1" dirty="0">
                <a:solidFill>
                  <a:srgbClr val="595959"/>
                </a:solidFill>
              </a:rPr>
              <a:t>une connaissance approfondie des outils numériques </a:t>
            </a:r>
            <a:r>
              <a:rPr lang="fr-FR" altLang="fr-FR" sz="1800" dirty="0">
                <a:solidFill>
                  <a:srgbClr val="595959"/>
                </a:solidFill>
              </a:rPr>
              <a:t>adaptés aux personnes avec autisme (enfants, adolescents et adultes) : groupe de travail avec des professionnels du CRA et professionnels ressources en externe</a:t>
            </a:r>
          </a:p>
          <a:p>
            <a:pPr algn="l">
              <a:buFont typeface="Courier New" pitchFamily="49" charset="0"/>
              <a:buChar char="o"/>
            </a:pPr>
            <a:endParaRPr lang="fr-FR" altLang="fr-FR" sz="1800" dirty="0">
              <a:solidFill>
                <a:srgbClr val="595959"/>
              </a:solidFill>
            </a:endParaRPr>
          </a:p>
          <a:p>
            <a:pPr algn="l">
              <a:buFont typeface="Courier New" pitchFamily="49" charset="0"/>
              <a:buChar char="o"/>
            </a:pPr>
            <a:r>
              <a:rPr lang="fr-FR" altLang="fr-FR" sz="1800" b="1" dirty="0" smtClean="0">
                <a:solidFill>
                  <a:srgbClr val="595959"/>
                </a:solidFill>
              </a:rPr>
              <a:t> mettre </a:t>
            </a:r>
            <a:r>
              <a:rPr lang="fr-FR" altLang="fr-FR" sz="1800" b="1" dirty="0">
                <a:solidFill>
                  <a:srgbClr val="595959"/>
                </a:solidFill>
              </a:rPr>
              <a:t>en place des ateliers numériques dans le Haut-Rhin </a:t>
            </a:r>
            <a:r>
              <a:rPr lang="fr-FR" altLang="fr-FR" sz="1800" dirty="0">
                <a:solidFill>
                  <a:srgbClr val="595959"/>
                </a:solidFill>
              </a:rPr>
              <a:t>pour les professionnels / familles</a:t>
            </a: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27248373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4213" y="333375"/>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236B17"/>
                </a:solidFill>
                <a:latin typeface="+mn-lt"/>
              </a:rPr>
              <a:t>AIDA objectifs 2020</a:t>
            </a:r>
            <a:endParaRPr lang="fr-FR" sz="2800" dirty="0">
              <a:solidFill>
                <a:srgbClr val="FF3300"/>
              </a:solidFill>
              <a:latin typeface="+mn-lt"/>
            </a:endParaRPr>
          </a:p>
        </p:txBody>
      </p:sp>
      <p:sp>
        <p:nvSpPr>
          <p:cNvPr id="36866" name="Rectangle 2"/>
          <p:cNvSpPr>
            <a:spLocks noGrp="1" noChangeArrowheads="1"/>
          </p:cNvSpPr>
          <p:nvPr>
            <p:ph type="body" idx="1"/>
          </p:nvPr>
        </p:nvSpPr>
        <p:spPr>
          <a:xfrm>
            <a:off x="250825" y="1341438"/>
            <a:ext cx="8510588" cy="4103687"/>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b="1" smtClean="0">
                <a:solidFill>
                  <a:srgbClr val="595959"/>
                </a:solidFill>
              </a:rPr>
              <a:t>	</a:t>
            </a:r>
            <a:r>
              <a:rPr lang="fr-FR" altLang="fr-FR" sz="2000" smtClean="0">
                <a:solidFill>
                  <a:srgbClr val="008000"/>
                </a:solidFill>
              </a:rPr>
              <a:t>Participation au réseau national des documentalistes des CRA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smtClean="0">
                <a:solidFill>
                  <a:srgbClr val="595959"/>
                </a:solidFill>
              </a:rPr>
              <a:t>projet </a:t>
            </a:r>
            <a:r>
              <a:rPr lang="fr-FR" altLang="fr-FR" sz="1800" b="1" smtClean="0">
                <a:solidFill>
                  <a:srgbClr val="595959"/>
                </a:solidFill>
              </a:rPr>
              <a:t>DOCAUTISME </a:t>
            </a:r>
            <a:r>
              <a:rPr lang="fr-FR" altLang="fr-FR" sz="1800" smtClean="0">
                <a:solidFill>
                  <a:srgbClr val="595959"/>
                </a:solidFill>
              </a:rPr>
              <a:t>(base et portail documentaire mutualisé des CRA )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smtClean="0">
                <a:solidFill>
                  <a:srgbClr val="595959"/>
                </a:solidFill>
              </a:rPr>
              <a:t>Groupe Portail DOCautisme </a:t>
            </a:r>
            <a:r>
              <a:rPr lang="fr-FR" altLang="fr-FR" sz="1800" smtClean="0">
                <a:solidFill>
                  <a:srgbClr val="595959"/>
                </a:solidFill>
              </a:rPr>
              <a:t>(conception et alimentation du portail)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smtClean="0">
                <a:solidFill>
                  <a:srgbClr val="595959"/>
                </a:solidFill>
              </a:rPr>
              <a:t>Groupe catalogage </a:t>
            </a:r>
            <a:r>
              <a:rPr lang="fr-FR" altLang="fr-FR" sz="1800" smtClean="0">
                <a:solidFill>
                  <a:srgbClr val="595959"/>
                </a:solidFill>
              </a:rPr>
              <a:t>(alimentation d’une base test commune, harmonisation des normes de saisie des notices…)</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1800" b="1" smtClean="0">
                <a:solidFill>
                  <a:srgbClr val="595959"/>
                </a:solidFill>
              </a:rPr>
              <a:t>Groupe</a:t>
            </a:r>
            <a:r>
              <a:rPr lang="fr-FR" altLang="fr-FR" sz="1800" smtClean="0">
                <a:solidFill>
                  <a:srgbClr val="595959"/>
                </a:solidFill>
              </a:rPr>
              <a:t> </a:t>
            </a:r>
            <a:r>
              <a:rPr lang="fr-FR" altLang="fr-FR" sz="1800" b="1" smtClean="0">
                <a:solidFill>
                  <a:srgbClr val="595959"/>
                </a:solidFill>
              </a:rPr>
              <a:t>comité d’organisation des journées du RD-CRA</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1600" smtClean="0">
              <a:solidFill>
                <a:srgbClr val="595959"/>
              </a:solidFill>
            </a:endParaRP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smtClean="0">
                <a:solidFill>
                  <a:srgbClr val="008000"/>
                </a:solidFill>
              </a:rPr>
              <a:t>Collaboration des documentalistes de la région Grand Est :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smtClean="0">
                <a:solidFill>
                  <a:srgbClr val="595959"/>
                </a:solidFill>
              </a:rPr>
              <a:t>Mutualisation de la veille documentaire </a:t>
            </a:r>
          </a:p>
          <a:p>
            <a:pPr marL="685800" lvl="1" eaLnBrk="1" hangingPunct="1">
              <a:spcBef>
                <a:spcPts val="500"/>
              </a:spcBef>
              <a:buFont typeface="Courier New"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altLang="fr-FR" sz="2000" smtClean="0">
                <a:solidFill>
                  <a:srgbClr val="595959"/>
                </a:solidFill>
              </a:rPr>
              <a:t>Lettre d’information mensuelle commune</a:t>
            </a:r>
          </a:p>
          <a:p>
            <a:pPr marL="685800" lvl="1" eaLnBrk="1" hangingPunct="1">
              <a:spcBef>
                <a:spcPts val="5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altLang="fr-FR" sz="2000" smtClean="0"/>
          </a:p>
        </p:txBody>
      </p:sp>
    </p:spTree>
    <p:extLst>
      <p:ext uri="{BB962C8B-B14F-4D97-AF65-F5344CB8AC3E}">
        <p14:creationId xmlns:p14="http://schemas.microsoft.com/office/powerpoint/2010/main" val="19781214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WordArt 3"/>
          <p:cNvSpPr>
            <a:spLocks noChangeArrowheads="1" noChangeShapeType="1" noTextEdit="1"/>
          </p:cNvSpPr>
          <p:nvPr/>
        </p:nvSpPr>
        <p:spPr bwMode="auto">
          <a:xfrm>
            <a:off x="2324100" y="2963863"/>
            <a:ext cx="4495800" cy="571500"/>
          </a:xfrm>
          <a:prstGeom prst="rect">
            <a:avLst/>
          </a:prstGeom>
        </p:spPr>
        <p:txBody>
          <a:bodyPr wrap="none" fromWordArt="1">
            <a:prstTxWarp prst="textPlain">
              <a:avLst>
                <a:gd name="adj" fmla="val 50000"/>
              </a:avLst>
            </a:prstTxWarp>
          </a:bodyPr>
          <a:lstStyle/>
          <a:p>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a:rPr>
              <a:t>Merci de votre attention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noFill/>
        </p:spPr>
        <p:txBody>
          <a:bodyPr/>
          <a:lstStyle/>
          <a:p>
            <a:r>
              <a:rPr lang="fr-FR" altLang="fr-FR" sz="2800" dirty="0" smtClean="0"/>
              <a:t>Nb des demandes d’informations et de conseils par catégorie de demandeurs </a:t>
            </a:r>
            <a:endParaRPr lang="fr-FR" sz="2800" dirty="0" smtClean="0"/>
          </a:p>
        </p:txBody>
      </p:sp>
      <p:graphicFrame>
        <p:nvGraphicFramePr>
          <p:cNvPr id="218112" name="Graphique 1"/>
          <p:cNvGraphicFramePr>
            <a:graphicFrameLocks noGrp="1"/>
          </p:cNvGraphicFramePr>
          <p:nvPr>
            <p:ph type="body" idx="1"/>
            <p:extLst>
              <p:ext uri="{D42A27DB-BD31-4B8C-83A1-F6EECF244321}">
                <p14:modId xmlns:p14="http://schemas.microsoft.com/office/powerpoint/2010/main" val="2385829534"/>
              </p:ext>
            </p:extLst>
          </p:nvPr>
        </p:nvGraphicFramePr>
        <p:xfrm>
          <a:off x="683568" y="1700808"/>
          <a:ext cx="7553325" cy="4059237"/>
        </p:xfrm>
        <a:graphic>
          <a:graphicData uri="http://schemas.openxmlformats.org/presentationml/2006/ole">
            <mc:AlternateContent xmlns:mc="http://schemas.openxmlformats.org/markup-compatibility/2006">
              <mc:Choice xmlns:v="urn:schemas-microsoft-com:vml" Requires="v">
                <p:oleObj spid="_x0000_s218223" name="Feuille de calcul" r:id="rId3" imgW="7000959" imgH="3762296" progId="Excel.Sheet.8">
                  <p:embed/>
                </p:oleObj>
              </mc:Choice>
              <mc:Fallback>
                <p:oleObj name="Feuille de calcul" r:id="rId3" imgW="7000959" imgH="3762296" progId="Excel.Sheet.8">
                  <p:embed/>
                  <p:pic>
                    <p:nvPicPr>
                      <p:cNvPr id="0" name="Graphique 1"/>
                      <p:cNvPicPr>
                        <a:picLocks noChangeArrowheads="1"/>
                      </p:cNvPicPr>
                      <p:nvPr/>
                    </p:nvPicPr>
                    <p:blipFill>
                      <a:blip r:embed="rId4"/>
                      <a:srcRect/>
                      <a:stretch>
                        <a:fillRect/>
                      </a:stretch>
                    </p:blipFill>
                    <p:spPr bwMode="auto">
                      <a:xfrm>
                        <a:off x="683568" y="1700808"/>
                        <a:ext cx="7553325" cy="405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333375"/>
            <a:ext cx="7772400" cy="10795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smtClean="0"/>
              <a:t>Nombre d’actions d’informations par catégorie d’usagers </a:t>
            </a:r>
          </a:p>
        </p:txBody>
      </p:sp>
      <p:graphicFrame>
        <p:nvGraphicFramePr>
          <p:cNvPr id="7171" name="Graphique 1"/>
          <p:cNvGraphicFramePr>
            <a:graphicFrameLocks/>
          </p:cNvGraphicFramePr>
          <p:nvPr>
            <p:extLst>
              <p:ext uri="{D42A27DB-BD31-4B8C-83A1-F6EECF244321}">
                <p14:modId xmlns:p14="http://schemas.microsoft.com/office/powerpoint/2010/main" val="1924991900"/>
              </p:ext>
            </p:extLst>
          </p:nvPr>
        </p:nvGraphicFramePr>
        <p:xfrm>
          <a:off x="683568" y="1340768"/>
          <a:ext cx="7177088" cy="4206875"/>
        </p:xfrm>
        <a:graphic>
          <a:graphicData uri="http://schemas.openxmlformats.org/presentationml/2006/ole">
            <mc:AlternateContent xmlns:mc="http://schemas.openxmlformats.org/markup-compatibility/2006">
              <mc:Choice xmlns:v="urn:schemas-microsoft-com:vml" Requires="v">
                <p:oleObj spid="_x0000_s7282" name="Feuille de calcul" r:id="rId4" imgW="5915008" imgH="3181403" progId="Excel.Sheet.8">
                  <p:embed/>
                </p:oleObj>
              </mc:Choice>
              <mc:Fallback>
                <p:oleObj name="Feuille de calcul" r:id="rId4" imgW="5915008" imgH="3181403" progId="Excel.Sheet.8">
                  <p:embed/>
                  <p:pic>
                    <p:nvPicPr>
                      <p:cNvPr id="0" name="Graphique 1"/>
                      <p:cNvPicPr>
                        <a:picLocks noChangeArrowheads="1"/>
                      </p:cNvPicPr>
                      <p:nvPr/>
                    </p:nvPicPr>
                    <p:blipFill>
                      <a:blip r:embed="rId5"/>
                      <a:srcRect/>
                      <a:stretch>
                        <a:fillRect/>
                      </a:stretch>
                    </p:blipFill>
                    <p:spPr bwMode="auto">
                      <a:xfrm>
                        <a:off x="683568" y="1340768"/>
                        <a:ext cx="7177088" cy="420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447800" y="2130425"/>
            <a:ext cx="6765925"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smtClean="0"/>
              <a:t>DIAGNOSTICS ET EVALUATIONS FONCTIONNELLES</a:t>
            </a:r>
            <a:br>
              <a:rPr lang="fr-FR" sz="2400" b="1" smtClean="0"/>
            </a:br>
            <a:r>
              <a:rPr lang="fr-FR" sz="2400" b="1" smtClean="0"/>
              <a:t/>
            </a:r>
            <a:br>
              <a:rPr lang="fr-FR" sz="2400" b="1" smtClean="0"/>
            </a:br>
            <a:endParaRPr lang="fr-FR" sz="2400" b="1" smtClean="0"/>
          </a:p>
        </p:txBody>
      </p:sp>
      <p:pic>
        <p:nvPicPr>
          <p:cNvPr id="9218" name="Picture 2"/>
          <p:cNvPicPr>
            <a:picLocks noChangeAspect="1" noChangeArrowheads="1"/>
          </p:cNvPicPr>
          <p:nvPr/>
        </p:nvPicPr>
        <p:blipFill>
          <a:blip r:embed="rId3"/>
          <a:srcRect/>
          <a:stretch>
            <a:fillRect/>
          </a:stretch>
        </p:blipFill>
        <p:spPr bwMode="auto">
          <a:xfrm>
            <a:off x="2514600" y="3581400"/>
            <a:ext cx="3962400" cy="144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152400"/>
            <a:ext cx="7769225" cy="1139825"/>
          </a:xfrm>
          <a:noFill/>
        </p:spPr>
        <p:txBody>
          <a:bodyPr/>
          <a:lstStyle/>
          <a:p>
            <a:r>
              <a:rPr lang="fr-FR" smtClean="0"/>
              <a:t>Bilans</a:t>
            </a:r>
          </a:p>
        </p:txBody>
      </p:sp>
      <p:graphicFrame>
        <p:nvGraphicFramePr>
          <p:cNvPr id="220160" name="Object 0"/>
          <p:cNvGraphicFramePr>
            <a:graphicFrameLocks noGrp="1" noChangeAspect="1"/>
          </p:cNvGraphicFramePr>
          <p:nvPr>
            <p:ph type="body" sz="half" idx="1"/>
            <p:extLst>
              <p:ext uri="{D42A27DB-BD31-4B8C-83A1-F6EECF244321}">
                <p14:modId xmlns:p14="http://schemas.microsoft.com/office/powerpoint/2010/main" val="977375419"/>
              </p:ext>
            </p:extLst>
          </p:nvPr>
        </p:nvGraphicFramePr>
        <p:xfrm>
          <a:off x="506413" y="2763838"/>
          <a:ext cx="3698875" cy="2220912"/>
        </p:xfrm>
        <a:graphic>
          <a:graphicData uri="http://schemas.openxmlformats.org/presentationml/2006/ole">
            <mc:AlternateContent xmlns:mc="http://schemas.openxmlformats.org/markup-compatibility/2006">
              <mc:Choice xmlns:v="urn:schemas-microsoft-com:vml" Requires="v">
                <p:oleObj spid="_x0000_s220372" name="Feuille de calcul" r:id="rId3" imgW="4552849" imgH="2733710" progId="Excel.Sheet.8">
                  <p:embed/>
                </p:oleObj>
              </mc:Choice>
              <mc:Fallback>
                <p:oleObj name="Feuille de calcul" r:id="rId3" imgW="4552849" imgH="2733710" progId="Excel.Sheet.8">
                  <p:embed/>
                  <p:pic>
                    <p:nvPicPr>
                      <p:cNvPr id="0" name="Picture 0"/>
                      <p:cNvPicPr>
                        <a:picLocks noChangeAspect="1" noChangeArrowheads="1"/>
                      </p:cNvPicPr>
                      <p:nvPr/>
                    </p:nvPicPr>
                    <p:blipFill>
                      <a:blip r:embed="rId4"/>
                      <a:srcRect/>
                      <a:stretch>
                        <a:fillRect/>
                      </a:stretch>
                    </p:blipFill>
                    <p:spPr bwMode="auto">
                      <a:xfrm>
                        <a:off x="506413" y="2763838"/>
                        <a:ext cx="3698875" cy="2220912"/>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graphicFrame>
        <p:nvGraphicFramePr>
          <p:cNvPr id="220161" name="Object 1"/>
          <p:cNvGraphicFramePr>
            <a:graphicFrameLocks noGrp="1" noChangeAspect="1"/>
          </p:cNvGraphicFramePr>
          <p:nvPr>
            <p:ph type="chart" sz="half" idx="2"/>
            <p:extLst>
              <p:ext uri="{D42A27DB-BD31-4B8C-83A1-F6EECF244321}">
                <p14:modId xmlns:p14="http://schemas.microsoft.com/office/powerpoint/2010/main" val="733574475"/>
              </p:ext>
            </p:extLst>
          </p:nvPr>
        </p:nvGraphicFramePr>
        <p:xfrm>
          <a:off x="4518025" y="2705100"/>
          <a:ext cx="3937000" cy="2338388"/>
        </p:xfrm>
        <a:graphic>
          <a:graphicData uri="http://schemas.openxmlformats.org/presentationml/2006/ole">
            <mc:AlternateContent xmlns:mc="http://schemas.openxmlformats.org/markup-compatibility/2006">
              <mc:Choice xmlns:v="urn:schemas-microsoft-com:vml" Requires="v">
                <p:oleObj spid="_x0000_s220373" name="Feuille de calcul" r:id="rId5" imgW="4572000" imgH="2714527" progId="Excel.Sheet.8">
                  <p:embed/>
                </p:oleObj>
              </mc:Choice>
              <mc:Fallback>
                <p:oleObj name="Feuille de calcul" r:id="rId5" imgW="4572000" imgH="2714527" progId="Excel.Sheet.8">
                  <p:embed/>
                  <p:pic>
                    <p:nvPicPr>
                      <p:cNvPr id="0" name="Picture 1"/>
                      <p:cNvPicPr>
                        <a:picLocks noChangeAspect="1" noChangeArrowheads="1"/>
                      </p:cNvPicPr>
                      <p:nvPr/>
                    </p:nvPicPr>
                    <p:blipFill>
                      <a:blip r:embed="rId6"/>
                      <a:srcRect/>
                      <a:stretch>
                        <a:fillRect/>
                      </a:stretch>
                    </p:blipFill>
                    <p:spPr bwMode="auto">
                      <a:xfrm>
                        <a:off x="4518025" y="2705100"/>
                        <a:ext cx="3937000" cy="2338388"/>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210949" name="Text Box 5"/>
          <p:cNvSpPr txBox="1">
            <a:spLocks noChangeArrowheads="1"/>
          </p:cNvSpPr>
          <p:nvPr/>
        </p:nvSpPr>
        <p:spPr bwMode="auto">
          <a:xfrm>
            <a:off x="4168775" y="1889125"/>
            <a:ext cx="4441825" cy="701675"/>
          </a:xfrm>
          <a:prstGeom prst="rect">
            <a:avLst/>
          </a:prstGeom>
          <a:noFill/>
          <a:ln w="9525">
            <a:noFill/>
            <a:miter lim="800000"/>
            <a:headEnd/>
            <a:tailEnd/>
          </a:ln>
          <a:effectLst/>
        </p:spPr>
        <p:txBody>
          <a:bodyPr>
            <a:spAutoFit/>
          </a:bodyPr>
          <a:lstStyle/>
          <a:p>
            <a:r>
              <a:rPr lang="fr-FR"/>
              <a:t>Nombre de demandes </a:t>
            </a:r>
          </a:p>
          <a:p>
            <a:r>
              <a:rPr lang="fr-FR"/>
              <a:t>reçues au cours de l’année</a:t>
            </a:r>
          </a:p>
        </p:txBody>
      </p:sp>
      <p:sp>
        <p:nvSpPr>
          <p:cNvPr id="210950" name="Text Box 6"/>
          <p:cNvSpPr txBox="1">
            <a:spLocks noChangeArrowheads="1"/>
          </p:cNvSpPr>
          <p:nvPr/>
        </p:nvSpPr>
        <p:spPr bwMode="auto">
          <a:xfrm>
            <a:off x="1066800" y="1600200"/>
            <a:ext cx="2438400" cy="1006475"/>
          </a:xfrm>
          <a:prstGeom prst="rect">
            <a:avLst/>
          </a:prstGeom>
          <a:noFill/>
          <a:ln w="9525">
            <a:noFill/>
            <a:miter lim="800000"/>
            <a:headEnd/>
            <a:tailEnd/>
          </a:ln>
          <a:effectLst/>
        </p:spPr>
        <p:txBody>
          <a:bodyPr>
            <a:spAutoFit/>
          </a:bodyPr>
          <a:lstStyle/>
          <a:p>
            <a:pPr>
              <a:spcBef>
                <a:spcPct val="50000"/>
              </a:spcBef>
            </a:pPr>
            <a:r>
              <a:rPr lang="fr-FR"/>
              <a:t>Délai d’attente entre réception et restitution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81000" y="76200"/>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mtClean="0"/>
              <a:t>Origine des demandes de bilan</a:t>
            </a:r>
          </a:p>
        </p:txBody>
      </p:sp>
      <p:graphicFrame>
        <p:nvGraphicFramePr>
          <p:cNvPr id="10243" name="Graphique 5"/>
          <p:cNvGraphicFramePr>
            <a:graphicFrameLocks/>
          </p:cNvGraphicFramePr>
          <p:nvPr>
            <p:extLst>
              <p:ext uri="{D42A27DB-BD31-4B8C-83A1-F6EECF244321}">
                <p14:modId xmlns:p14="http://schemas.microsoft.com/office/powerpoint/2010/main" val="3523716901"/>
              </p:ext>
            </p:extLst>
          </p:nvPr>
        </p:nvGraphicFramePr>
        <p:xfrm>
          <a:off x="395536" y="1340768"/>
          <a:ext cx="7845425" cy="3551237"/>
        </p:xfrm>
        <a:graphic>
          <a:graphicData uri="http://schemas.openxmlformats.org/presentationml/2006/ole">
            <mc:AlternateContent xmlns:mc="http://schemas.openxmlformats.org/markup-compatibility/2006">
              <mc:Choice xmlns:v="urn:schemas-microsoft-com:vml" Requires="v">
                <p:oleObj spid="_x0000_s10356" name="Feuille de calcul" r:id="rId4" imgW="7572257" imgH="3219499" progId="Excel.Sheet.8">
                  <p:embed/>
                </p:oleObj>
              </mc:Choice>
              <mc:Fallback>
                <p:oleObj name="Feuille de calcul" r:id="rId4" imgW="7572257" imgH="3219499" progId="Excel.Sheet.8">
                  <p:embed/>
                  <p:pic>
                    <p:nvPicPr>
                      <p:cNvPr id="0" name="Graphique 5"/>
                      <p:cNvPicPr>
                        <a:picLocks noChangeArrowheads="1"/>
                      </p:cNvPicPr>
                      <p:nvPr/>
                    </p:nvPicPr>
                    <p:blipFill>
                      <a:blip r:embed="rId5"/>
                      <a:srcRect/>
                      <a:stretch>
                        <a:fillRect/>
                      </a:stretch>
                    </p:blipFill>
                    <p:spPr bwMode="auto">
                      <a:xfrm>
                        <a:off x="395536" y="1340768"/>
                        <a:ext cx="7845425" cy="355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6488</TotalTime>
  <Words>1970</Words>
  <Application>Microsoft Macintosh PowerPoint</Application>
  <PresentationFormat>Présentation à l'écran (4:3)</PresentationFormat>
  <Paragraphs>370</Paragraphs>
  <Slides>47</Slides>
  <Notes>30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47</vt:i4>
      </vt:variant>
    </vt:vector>
  </HeadingPairs>
  <TitlesOfParts>
    <vt:vector size="50" baseType="lpstr">
      <vt:lpstr>Modèle par défaut</vt:lpstr>
      <vt:lpstr>Feuille de calcul</vt:lpstr>
      <vt:lpstr>Graphique</vt:lpstr>
      <vt:lpstr>            BILAN ANNUEL 2019 Centre de Ressources Autisme   Région ALSACE</vt:lpstr>
      <vt:lpstr>Présentation PowerPoint</vt:lpstr>
      <vt:lpstr>Tableau harmonisé</vt:lpstr>
      <vt:lpstr>   INFORMATIONS ET CONSEILS POUR TOUTES PERSONNES CONCERNÉES PAR LES TSA (HORS CENTRE DE DOCUMENTATION) </vt:lpstr>
      <vt:lpstr>Nb des demandes d’informations et de conseils par catégorie de demandeurs </vt:lpstr>
      <vt:lpstr>Nombre d’actions d’informations par catégorie d’usagers </vt:lpstr>
      <vt:lpstr>DIAGNOSTICS ET EVALUATIONS FONCTIONNELLES  </vt:lpstr>
      <vt:lpstr>Bilans</vt:lpstr>
      <vt:lpstr>Origine des demandes de bilan</vt:lpstr>
      <vt:lpstr>Nombre de bilans réalisés et âge des personnes en ayant bénéficié</vt:lpstr>
      <vt:lpstr>Diagnostics CIM 10</vt:lpstr>
      <vt:lpstr>Rapport d’activités pôle enfants ados 67 (autres missions)</vt:lpstr>
      <vt:lpstr>ACTIONS DE SENSIBILISATIONS (≤ 1/2Jour)</vt:lpstr>
      <vt:lpstr>Nombre d’interventions par type de bénéficiaires</vt:lpstr>
      <vt:lpstr>Animation de réseaux</vt:lpstr>
      <vt:lpstr>Présentation PowerPoint</vt:lpstr>
      <vt:lpstr>Etudes en cours</vt:lpstr>
      <vt:lpstr>Présentation PowerPoint</vt:lpstr>
      <vt:lpstr>PARTICIPATION DU CRA AUX RÉSEAUX RÉGIONAUX ET NATIONAUX</vt:lpstr>
      <vt:lpstr>  SUIVI DE L’ACTIVITÉ DES CENTRES DE DOCUMENTATION </vt:lpstr>
      <vt:lpstr>Nombre de demandes par catégorie d'usagers</vt:lpstr>
      <vt:lpstr>Thématique des demandes </vt:lpstr>
      <vt:lpstr>Nombre de documents prêtés au cours de l'année</vt:lpstr>
      <vt:lpstr> Nombre de visites sur le site Internet par année </vt:lpstr>
      <vt:lpstr>PERSPECTIVES 2020</vt:lpstr>
      <vt:lpstr>PERSPECTIVES 2020 pôle Adultes 67</vt:lpstr>
      <vt:lpstr>Présentation PowerPoint</vt:lpstr>
      <vt:lpstr>Présentation PowerPoint</vt:lpstr>
      <vt:lpstr>Présentation PowerPoint</vt:lpstr>
      <vt:lpstr>Présentation PowerPoint</vt:lpstr>
      <vt:lpstr>PERSPECTIVES 2020 Pôle enfants adolescents 67</vt:lpstr>
      <vt:lpstr>Présentation PowerPoint</vt:lpstr>
      <vt:lpstr>Présentation PowerPoint</vt:lpstr>
      <vt:lpstr>Présentation PowerPoint</vt:lpstr>
      <vt:lpstr>PERSPECTIVES 2020 pôle enfants adolescents 68</vt:lpstr>
      <vt:lpstr>Présentation PowerPoint</vt:lpstr>
      <vt:lpstr>Présentation PowerPoint</vt:lpstr>
      <vt:lpstr>Présentation PowerPoint</vt:lpstr>
      <vt:lpstr>Présentation PowerPoint</vt:lpstr>
      <vt:lpstr>PERSPECTIVES 2020 pôle adultes 68</vt:lpstr>
      <vt:lpstr>Présentation PowerPoint</vt:lpstr>
      <vt:lpstr>PERSPECTIVES 2020 AIDA</vt:lpstr>
      <vt:lpstr>AIDA objectifs 2020</vt:lpstr>
      <vt:lpstr>AIDA objectifs 2020</vt:lpstr>
      <vt:lpstr>AIDA objectifs 2020</vt:lpstr>
      <vt:lpstr>AIDA objectifs 2020</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D’ACTIVITES 2010 CRA ALSACE</dc:title>
  <dc:creator>cchabaux cbursztejn</dc:creator>
  <cp:lastModifiedBy>Bouissac Annick Autisme</cp:lastModifiedBy>
  <cp:revision>680</cp:revision>
  <cp:lastPrinted>2020-07-02T14:26:21Z</cp:lastPrinted>
  <dcterms:created xsi:type="dcterms:W3CDTF">2011-03-15T09:33:48Z</dcterms:created>
  <dcterms:modified xsi:type="dcterms:W3CDTF">2020-07-13T12:56:10Z</dcterms:modified>
</cp:coreProperties>
</file>