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8.bin" ContentType="application/vnd.openxmlformats-officedocument.oleObject"/>
  <Override PartName="/ppt/notesSlides/notesSlide11.xml" ContentType="application/vnd.openxmlformats-officedocument.presentationml.notesSlide+xml"/>
  <Override PartName="/ppt/embeddings/oleObject9.bin" ContentType="application/vnd.openxmlformats-officedocument.oleObject"/>
  <Override PartName="/ppt/notesSlides/notesSlide12.xml" ContentType="application/vnd.openxmlformats-officedocument.presentationml.notesSlide+xml"/>
  <Override PartName="/ppt/embeddings/oleObject10.bin" ContentType="application/vnd.openxmlformats-officedocument.oleObject"/>
  <Override PartName="/ppt/notesSlides/notesSlide13.xml" ContentType="application/vnd.openxmlformats-officedocument.presentationml.notesSlide+xml"/>
  <Override PartName="/ppt/embeddings/oleObject1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4.bin" ContentType="application/vnd.openxmlformats-officedocument.oleObject"/>
  <Override PartName="/ppt/notesSlides/notesSlide20.xml" ContentType="application/vnd.openxmlformats-officedocument.presentationml.notesSlide+xml"/>
  <Override PartName="/ppt/embeddings/oleObject15.bin" ContentType="application/vnd.openxmlformats-officedocument.oleObject"/>
  <Override PartName="/ppt/notesSlides/notesSlide21.xml" ContentType="application/vnd.openxmlformats-officedocument.presentationml.notesSlide+xml"/>
  <Override PartName="/ppt/embeddings/oleObject1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33.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notesSlides/notesSlide34.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handoutMasterIdLst>
    <p:handoutMasterId r:id="rId78"/>
  </p:handoutMasterIdLst>
  <p:sldIdLst>
    <p:sldId id="256" r:id="rId2"/>
    <p:sldId id="257" r:id="rId3"/>
    <p:sldId id="292" r:id="rId4"/>
    <p:sldId id="259" r:id="rId5"/>
    <p:sldId id="328" r:id="rId6"/>
    <p:sldId id="261" r:id="rId7"/>
    <p:sldId id="262" r:id="rId8"/>
    <p:sldId id="379" r:id="rId9"/>
    <p:sldId id="264" r:id="rId10"/>
    <p:sldId id="265" r:id="rId11"/>
    <p:sldId id="380" r:id="rId12"/>
    <p:sldId id="267" r:id="rId13"/>
    <p:sldId id="268" r:id="rId14"/>
    <p:sldId id="269" r:id="rId15"/>
    <p:sldId id="270" r:id="rId16"/>
    <p:sldId id="293" r:id="rId17"/>
    <p:sldId id="294" r:id="rId18"/>
    <p:sldId id="271" r:id="rId19"/>
    <p:sldId id="272" r:id="rId20"/>
    <p:sldId id="295" r:id="rId21"/>
    <p:sldId id="273" r:id="rId22"/>
    <p:sldId id="305" r:id="rId23"/>
    <p:sldId id="382" r:id="rId24"/>
    <p:sldId id="296" r:id="rId25"/>
    <p:sldId id="297" r:id="rId26"/>
    <p:sldId id="277" r:id="rId27"/>
    <p:sldId id="278" r:id="rId28"/>
    <p:sldId id="279" r:id="rId29"/>
    <p:sldId id="280" r:id="rId30"/>
    <p:sldId id="330" r:id="rId31"/>
    <p:sldId id="331" r:id="rId32"/>
    <p:sldId id="333"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23" r:id="rId47"/>
    <p:sldId id="334" r:id="rId48"/>
    <p:sldId id="335" r:id="rId49"/>
    <p:sldId id="336" r:id="rId50"/>
    <p:sldId id="337" r:id="rId51"/>
    <p:sldId id="338" r:id="rId52"/>
    <p:sldId id="282" r:id="rId53"/>
    <p:sldId id="383" r:id="rId54"/>
    <p:sldId id="384" r:id="rId55"/>
    <p:sldId id="385" r:id="rId56"/>
    <p:sldId id="386" r:id="rId57"/>
    <p:sldId id="387" r:id="rId58"/>
    <p:sldId id="400" r:id="rId59"/>
    <p:sldId id="388" r:id="rId60"/>
    <p:sldId id="389" r:id="rId61"/>
    <p:sldId id="390" r:id="rId62"/>
    <p:sldId id="401" r:id="rId63"/>
    <p:sldId id="352" r:id="rId64"/>
    <p:sldId id="353" r:id="rId65"/>
    <p:sldId id="402" r:id="rId66"/>
    <p:sldId id="396" r:id="rId67"/>
    <p:sldId id="397" r:id="rId68"/>
    <p:sldId id="398" r:id="rId69"/>
    <p:sldId id="399" r:id="rId70"/>
    <p:sldId id="403" r:id="rId71"/>
    <p:sldId id="391" r:id="rId72"/>
    <p:sldId id="392" r:id="rId73"/>
    <p:sldId id="393" r:id="rId74"/>
    <p:sldId id="394" r:id="rId75"/>
    <p:sldId id="327" r:id="rId76"/>
  </p:sldIdLst>
  <p:sldSz cx="9144000" cy="6858000" type="screen4x3"/>
  <p:notesSz cx="6797675" cy="9928225"/>
  <p:defaultTextStyle>
    <a:defPPr>
      <a:defRPr lang="en-GB"/>
    </a:defPPr>
    <a:lvl1pPr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1pPr>
    <a:lvl2pPr marL="742950" indent="-28575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2pPr>
    <a:lvl3pPr marL="11430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3pPr>
    <a:lvl4pPr marL="16002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4pPr>
    <a:lvl5pPr marL="20574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5pPr>
    <a:lvl6pPr marL="2286000" algn="l" defTabSz="914400" rtl="0" eaLnBrk="1" latinLnBrk="0" hangingPunct="1">
      <a:defRPr sz="2000" b="1" kern="1200">
        <a:solidFill>
          <a:srgbClr val="333399"/>
        </a:solidFill>
        <a:latin typeface="Arial" pitchFamily="34" charset="0"/>
        <a:ea typeface="MS PGothic" pitchFamily="34" charset="-128"/>
        <a:cs typeface="Arial" pitchFamily="34" charset="0"/>
      </a:defRPr>
    </a:lvl6pPr>
    <a:lvl7pPr marL="2743200" algn="l" defTabSz="914400" rtl="0" eaLnBrk="1" latinLnBrk="0" hangingPunct="1">
      <a:defRPr sz="2000" b="1" kern="1200">
        <a:solidFill>
          <a:srgbClr val="333399"/>
        </a:solidFill>
        <a:latin typeface="Arial" pitchFamily="34" charset="0"/>
        <a:ea typeface="MS PGothic" pitchFamily="34" charset="-128"/>
        <a:cs typeface="Arial" pitchFamily="34" charset="0"/>
      </a:defRPr>
    </a:lvl7pPr>
    <a:lvl8pPr marL="3200400" algn="l" defTabSz="914400" rtl="0" eaLnBrk="1" latinLnBrk="0" hangingPunct="1">
      <a:defRPr sz="2000" b="1" kern="1200">
        <a:solidFill>
          <a:srgbClr val="333399"/>
        </a:solidFill>
        <a:latin typeface="Arial" pitchFamily="34" charset="0"/>
        <a:ea typeface="MS PGothic" pitchFamily="34" charset="-128"/>
        <a:cs typeface="Arial" pitchFamily="34" charset="0"/>
      </a:defRPr>
    </a:lvl8pPr>
    <a:lvl9pPr marL="3657600" algn="l" defTabSz="914400" rtl="0" eaLnBrk="1" latinLnBrk="0" hangingPunct="1">
      <a:defRPr sz="2000" b="1" kern="1200">
        <a:solidFill>
          <a:srgbClr val="333399"/>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99CCFF"/>
    <a:srgbClr val="CCECFF"/>
    <a:srgbClr val="3366FF"/>
    <a:srgbClr val="000099"/>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744" y="-664"/>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sorterViewPr>
    <p:cViewPr>
      <p:scale>
        <a:sx n="66" d="100"/>
        <a:sy n="66" d="100"/>
      </p:scale>
      <p:origin x="0" y="10602"/>
    </p:cViewPr>
  </p:sorterViewPr>
  <p:notesViewPr>
    <p:cSldViewPr>
      <p:cViewPr varScale="1">
        <p:scale>
          <a:sx n="59" d="100"/>
          <a:sy n="59" d="100"/>
        </p:scale>
        <p:origin x="-1752" y="-72"/>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Grasweg_Wittner:g_wittner:Desktop:qualit&#233;%20cra:satisfaction:2016:Satisfaction%202016.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Grasweg_Wittner:g_wittner:Desktop:qualit&#233;%20cra:satisfaction:2016:Satisfaction%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Grasweg_Wittner:g_wittner:Desktop:qualit&#233;%20cra:satisfaction:2016:Satisfaction%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Grasweg_Wittner:g_wittner:Desktop:qualit&#233;%20cra:satisfaction:2016:Satisfaction%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Grasweg_Wittner:g_wittner:Desktop:qualit&#233;%20cra:satisfaction:2016:Satisfaction%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Grasweg_Wittner:g_wittner:Desktop:qualit&#233;%20cra:satisfaction:2016:Satisfaction%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Grasweg_Wittner:g_wittner:Desktop:qualit&#233;%20cra:satisfaction:2016:Satisfaction%202016.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Grasweg_Wittner:g_wittner:Desktop:qualit&#233;%20cra:satisfaction:2016:Satisfaction%20201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Grasweg_Wittner:g_wittner:Desktop:qualit&#233;%20cra:satisfaction:2016:Satisfaction%202016.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Grasweg_Wittner:g_wittner:Desktop:qualit&#233;%20cra:satisfaction:2016:Satisfaction%202016.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Grasweg_Wittner:g_wittner:Desktop:qualit&#233;%20cra:satisfaction:2016:Satisfactio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Grasweg_Wittner:g_wittner:Desktop:qualit&#233;%20cra:satisfaction:2016:Satisfaction%202016.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Grasweg_Wittner:g_wittner:Desktop:qualit&#233;%20cra:satisfaction:2016:Satisfaction%202016.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Grasweg_Wittner:g_wittner:Desktop:qualit&#233;%20cra:satisfaction:2016:Satisfaction%202016.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Grasweg_Wittner:g_wittner:Desktop:qualit&#233;%20cra:satisfaction:2016:Satisfaction%202016.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Grasweg_Wittner:g_wittner:Desktop:qualit&#233;%20cra:satisfaction:2016:Satisfact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'rencontres réseau'!$A$2:$A$5</c:f>
              <c:strCache>
                <c:ptCount val="4"/>
                <c:pt idx="0">
                  <c:v>Membre de la famille</c:v>
                </c:pt>
                <c:pt idx="1">
                  <c:v>Professionnel</c:v>
                </c:pt>
                <c:pt idx="2">
                  <c:v>Etudiant</c:v>
                </c:pt>
                <c:pt idx="3">
                  <c:v>Autre</c:v>
                </c:pt>
              </c:strCache>
            </c:strRef>
          </c:cat>
          <c:val>
            <c:numRef>
              <c:f>'rencontres réseau'!$B$2:$B$5</c:f>
              <c:numCache>
                <c:formatCode>General</c:formatCode>
                <c:ptCount val="4"/>
                <c:pt idx="0">
                  <c:v>16.0</c:v>
                </c:pt>
                <c:pt idx="1">
                  <c:v>162.0</c:v>
                </c:pt>
                <c:pt idx="2">
                  <c:v>3.0</c:v>
                </c:pt>
                <c:pt idx="3">
                  <c:v>2.0</c:v>
                </c:pt>
              </c:numCache>
            </c:numRef>
          </c:val>
        </c:ser>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Contact, accueil et locaux</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'Evaluation diagnostique'!$B$15</c:f>
              <c:strCache>
                <c:ptCount val="1"/>
                <c:pt idx="0">
                  <c:v>Très satisfaisant</c:v>
                </c:pt>
              </c:strCache>
            </c:strRef>
          </c:tx>
          <c:invertIfNegative val="0"/>
          <c:dLbls>
            <c:showLegendKey val="0"/>
            <c:showVal val="1"/>
            <c:showCatName val="0"/>
            <c:showSerName val="0"/>
            <c:showPercent val="0"/>
            <c:showBubbleSize val="0"/>
            <c:showLeaderLines val="0"/>
          </c:dLbls>
          <c:cat>
            <c:strRef>
              <c:f>'Evaluation diagnostique'!$A$16:$A$21</c:f>
              <c:strCache>
                <c:ptCount val="6"/>
                <c:pt idx="0">
                  <c:v>La prise de rendez vous a-t-elle été facile ?</c:v>
                </c:pt>
                <c:pt idx="1">
                  <c:v>Le délai de réponse vous a-t-il convenu ?</c:v>
                </c:pt>
                <c:pt idx="2">
                  <c:v>L'acueil téléphonique vous paraît-il :</c:v>
                </c:pt>
                <c:pt idx="3">
                  <c:v>L'acceuil physique vous paraît-il :</c:v>
                </c:pt>
                <c:pt idx="4">
                  <c:v>Les professionnels sont ils clairement identifiés ?</c:v>
                </c:pt>
                <c:pt idx="5">
                  <c:v>Les locaux vous semblent ils pratiques et fonctionnels</c:v>
                </c:pt>
              </c:strCache>
            </c:strRef>
          </c:cat>
          <c:val>
            <c:numRef>
              <c:f>'Evaluation diagnostique'!$B$16:$B$21</c:f>
              <c:numCache>
                <c:formatCode>General</c:formatCode>
                <c:ptCount val="6"/>
                <c:pt idx="0">
                  <c:v>43.0</c:v>
                </c:pt>
                <c:pt idx="1">
                  <c:v>37.0</c:v>
                </c:pt>
                <c:pt idx="2">
                  <c:v>59.0</c:v>
                </c:pt>
                <c:pt idx="3">
                  <c:v>68.0</c:v>
                </c:pt>
                <c:pt idx="4">
                  <c:v>62.0</c:v>
                </c:pt>
                <c:pt idx="5">
                  <c:v>43.0</c:v>
                </c:pt>
              </c:numCache>
            </c:numRef>
          </c:val>
        </c:ser>
        <c:ser>
          <c:idx val="1"/>
          <c:order val="1"/>
          <c:tx>
            <c:strRef>
              <c:f>'Evaluation diagnostique'!$C$15</c:f>
              <c:strCache>
                <c:ptCount val="1"/>
                <c:pt idx="0">
                  <c:v>Satisfaisant</c:v>
                </c:pt>
              </c:strCache>
            </c:strRef>
          </c:tx>
          <c:invertIfNegative val="0"/>
          <c:dLbls>
            <c:showLegendKey val="0"/>
            <c:showVal val="1"/>
            <c:showCatName val="0"/>
            <c:showSerName val="0"/>
            <c:showPercent val="0"/>
            <c:showBubbleSize val="0"/>
            <c:showLeaderLines val="0"/>
          </c:dLbls>
          <c:cat>
            <c:strRef>
              <c:f>'Evaluation diagnostique'!$A$16:$A$21</c:f>
              <c:strCache>
                <c:ptCount val="6"/>
                <c:pt idx="0">
                  <c:v>La prise de rendez vous a-t-elle été facile ?</c:v>
                </c:pt>
                <c:pt idx="1">
                  <c:v>Le délai de réponse vous a-t-il convenu ?</c:v>
                </c:pt>
                <c:pt idx="2">
                  <c:v>L'acueil téléphonique vous paraît-il :</c:v>
                </c:pt>
                <c:pt idx="3">
                  <c:v>L'acceuil physique vous paraît-il :</c:v>
                </c:pt>
                <c:pt idx="4">
                  <c:v>Les professionnels sont ils clairement identifiés ?</c:v>
                </c:pt>
                <c:pt idx="5">
                  <c:v>Les locaux vous semblent ils pratiques et fonctionnels</c:v>
                </c:pt>
              </c:strCache>
            </c:strRef>
          </c:cat>
          <c:val>
            <c:numRef>
              <c:f>'Evaluation diagnostique'!$C$16:$C$21</c:f>
              <c:numCache>
                <c:formatCode>General</c:formatCode>
                <c:ptCount val="6"/>
                <c:pt idx="0">
                  <c:v>49.0</c:v>
                </c:pt>
                <c:pt idx="1">
                  <c:v>43.0</c:v>
                </c:pt>
                <c:pt idx="2">
                  <c:v>41.0</c:v>
                </c:pt>
                <c:pt idx="3">
                  <c:v>32.0</c:v>
                </c:pt>
                <c:pt idx="4">
                  <c:v>38.0</c:v>
                </c:pt>
                <c:pt idx="5">
                  <c:v>51.0</c:v>
                </c:pt>
              </c:numCache>
            </c:numRef>
          </c:val>
        </c:ser>
        <c:ser>
          <c:idx val="2"/>
          <c:order val="2"/>
          <c:tx>
            <c:strRef>
              <c:f>'Evaluation diagnostique'!$D$15</c:f>
              <c:strCache>
                <c:ptCount val="1"/>
                <c:pt idx="0">
                  <c:v>Peu satisfaisant</c:v>
                </c:pt>
              </c:strCache>
            </c:strRef>
          </c:tx>
          <c:invertIfNegative val="0"/>
          <c:dLbls>
            <c:showLegendKey val="0"/>
            <c:showVal val="1"/>
            <c:showCatName val="0"/>
            <c:showSerName val="0"/>
            <c:showPercent val="0"/>
            <c:showBubbleSize val="0"/>
            <c:showLeaderLines val="0"/>
          </c:dLbls>
          <c:cat>
            <c:strRef>
              <c:f>'Evaluation diagnostique'!$A$16:$A$21</c:f>
              <c:strCache>
                <c:ptCount val="6"/>
                <c:pt idx="0">
                  <c:v>La prise de rendez vous a-t-elle été facile ?</c:v>
                </c:pt>
                <c:pt idx="1">
                  <c:v>Le délai de réponse vous a-t-il convenu ?</c:v>
                </c:pt>
                <c:pt idx="2">
                  <c:v>L'acueil téléphonique vous paraît-il :</c:v>
                </c:pt>
                <c:pt idx="3">
                  <c:v>L'acceuil physique vous paraît-il :</c:v>
                </c:pt>
                <c:pt idx="4">
                  <c:v>Les professionnels sont ils clairement identifiés ?</c:v>
                </c:pt>
                <c:pt idx="5">
                  <c:v>Les locaux vous semblent ils pratiques et fonctionnels</c:v>
                </c:pt>
              </c:strCache>
            </c:strRef>
          </c:cat>
          <c:val>
            <c:numRef>
              <c:f>'Evaluation diagnostique'!$D$16:$D$21</c:f>
              <c:numCache>
                <c:formatCode>General</c:formatCode>
                <c:ptCount val="6"/>
                <c:pt idx="0">
                  <c:v>6.0</c:v>
                </c:pt>
                <c:pt idx="1">
                  <c:v>17.0</c:v>
                </c:pt>
                <c:pt idx="2">
                  <c:v>0.0</c:v>
                </c:pt>
                <c:pt idx="3">
                  <c:v>0.0</c:v>
                </c:pt>
                <c:pt idx="4">
                  <c:v>0.0</c:v>
                </c:pt>
                <c:pt idx="5">
                  <c:v>4.0</c:v>
                </c:pt>
              </c:numCache>
            </c:numRef>
          </c:val>
        </c:ser>
        <c:ser>
          <c:idx val="3"/>
          <c:order val="3"/>
          <c:tx>
            <c:strRef>
              <c:f>'Evaluation diagnostique'!$E$15</c:f>
              <c:strCache>
                <c:ptCount val="1"/>
                <c:pt idx="0">
                  <c:v>Non satisfaisant</c:v>
                </c:pt>
              </c:strCache>
            </c:strRef>
          </c:tx>
          <c:invertIfNegative val="0"/>
          <c:dLbls>
            <c:showLegendKey val="0"/>
            <c:showVal val="1"/>
            <c:showCatName val="0"/>
            <c:showSerName val="0"/>
            <c:showPercent val="0"/>
            <c:showBubbleSize val="0"/>
            <c:showLeaderLines val="0"/>
          </c:dLbls>
          <c:cat>
            <c:strRef>
              <c:f>'Evaluation diagnostique'!$A$16:$A$21</c:f>
              <c:strCache>
                <c:ptCount val="6"/>
                <c:pt idx="0">
                  <c:v>La prise de rendez vous a-t-elle été facile ?</c:v>
                </c:pt>
                <c:pt idx="1">
                  <c:v>Le délai de réponse vous a-t-il convenu ?</c:v>
                </c:pt>
                <c:pt idx="2">
                  <c:v>L'acueil téléphonique vous paraît-il :</c:v>
                </c:pt>
                <c:pt idx="3">
                  <c:v>L'acceuil physique vous paraît-il :</c:v>
                </c:pt>
                <c:pt idx="4">
                  <c:v>Les professionnels sont ils clairement identifiés ?</c:v>
                </c:pt>
                <c:pt idx="5">
                  <c:v>Les locaux vous semblent ils pratiques et fonctionnels</c:v>
                </c:pt>
              </c:strCache>
            </c:strRef>
          </c:cat>
          <c:val>
            <c:numRef>
              <c:f>'Evaluation diagnostique'!$E$16:$E$21</c:f>
              <c:numCache>
                <c:formatCode>General</c:formatCode>
                <c:ptCount val="6"/>
                <c:pt idx="0">
                  <c:v>2.0</c:v>
                </c:pt>
                <c:pt idx="1">
                  <c:v>3.0</c:v>
                </c:pt>
                <c:pt idx="2">
                  <c:v>0.0</c:v>
                </c:pt>
                <c:pt idx="3">
                  <c:v>0.0</c:v>
                </c:pt>
                <c:pt idx="4">
                  <c:v>0.0</c:v>
                </c:pt>
                <c:pt idx="5">
                  <c:v>2.0</c:v>
                </c:pt>
              </c:numCache>
            </c:numRef>
          </c:val>
        </c:ser>
        <c:dLbls>
          <c:showLegendKey val="0"/>
          <c:showVal val="0"/>
          <c:showCatName val="0"/>
          <c:showSerName val="0"/>
          <c:showPercent val="0"/>
          <c:showBubbleSize val="0"/>
        </c:dLbls>
        <c:gapWidth val="55"/>
        <c:gapDepth val="55"/>
        <c:shape val="box"/>
        <c:axId val="747919960"/>
        <c:axId val="747922968"/>
        <c:axId val="0"/>
      </c:bar3DChart>
      <c:catAx>
        <c:axId val="747919960"/>
        <c:scaling>
          <c:orientation val="minMax"/>
        </c:scaling>
        <c:delete val="0"/>
        <c:axPos val="b"/>
        <c:majorTickMark val="none"/>
        <c:minorTickMark val="none"/>
        <c:tickLblPos val="nextTo"/>
        <c:txPr>
          <a:bodyPr rot="-5400000" vert="horz"/>
          <a:lstStyle/>
          <a:p>
            <a:pPr>
              <a:defRPr/>
            </a:pPr>
            <a:endParaRPr lang="fr-FR"/>
          </a:p>
        </c:txPr>
        <c:crossAx val="747922968"/>
        <c:crosses val="autoZero"/>
        <c:auto val="1"/>
        <c:lblAlgn val="ctr"/>
        <c:lblOffset val="100"/>
        <c:noMultiLvlLbl val="0"/>
      </c:catAx>
      <c:valAx>
        <c:axId val="747922968"/>
        <c:scaling>
          <c:orientation val="minMax"/>
        </c:scaling>
        <c:delete val="0"/>
        <c:axPos val="l"/>
        <c:majorGridlines/>
        <c:numFmt formatCode="General" sourceLinked="1"/>
        <c:majorTickMark val="none"/>
        <c:minorTickMark val="none"/>
        <c:tickLblPos val="nextTo"/>
        <c:crossAx val="747919960"/>
        <c:crosses val="autoZero"/>
        <c:crossBetween val="between"/>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Contenu du bilan et post évaluation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'Evaluation diagnostique'!$B$23</c:f>
              <c:strCache>
                <c:ptCount val="1"/>
                <c:pt idx="0">
                  <c:v>Très satisfaisant</c:v>
                </c:pt>
              </c:strCache>
            </c:strRef>
          </c:tx>
          <c:invertIfNegative val="0"/>
          <c:dLbls>
            <c:showLegendKey val="0"/>
            <c:showVal val="1"/>
            <c:showCatName val="0"/>
            <c:showSerName val="0"/>
            <c:showPercent val="0"/>
            <c:showBubbleSize val="0"/>
            <c:showLeaderLines val="0"/>
          </c:dLbls>
          <c:cat>
            <c:strRef>
              <c:f>'Evaluation diagnostique'!$A$24:$A$31</c:f>
              <c:strCache>
                <c:ptCount val="8"/>
                <c:pt idx="0">
                  <c:v>La durée totale du bilan vous a-t-elle semblée :</c:v>
                </c:pt>
                <c:pt idx="1">
                  <c:v>Les étapes de la démarche vous ont-elles paru claires ?</c:v>
                </c:pt>
                <c:pt idx="2">
                  <c:v>L'annonce du diagnostic et de l'évaluation des compétences vous a-t-elle paru adaptée ?</c:v>
                </c:pt>
                <c:pt idx="3">
                  <c:v>Les informations qui vous ont été données répondent-elles à vos questions ?</c:v>
                </c:pt>
                <c:pt idx="4">
                  <c:v>Etes vous satisfait(s) des recommandations suggérées ?</c:v>
                </c:pt>
                <c:pt idx="5">
                  <c:v>Pensez vous avoir suffisamment d'éléments pour les démarches à venir ?</c:v>
                </c:pt>
                <c:pt idx="6">
                  <c:v>Vous entez vous compris ?</c:v>
                </c:pt>
                <c:pt idx="7">
                  <c:v>Etes vous satisfait des liens entre le CRA et les professionnels extérieurs engagés dans le suivi ?</c:v>
                </c:pt>
              </c:strCache>
            </c:strRef>
          </c:cat>
          <c:val>
            <c:numRef>
              <c:f>'Evaluation diagnostique'!$B$24:$B$31</c:f>
              <c:numCache>
                <c:formatCode>General</c:formatCode>
                <c:ptCount val="8"/>
                <c:pt idx="0">
                  <c:v>40.0</c:v>
                </c:pt>
                <c:pt idx="1">
                  <c:v>50.0</c:v>
                </c:pt>
                <c:pt idx="2">
                  <c:v>49.0</c:v>
                </c:pt>
                <c:pt idx="3">
                  <c:v>50.0</c:v>
                </c:pt>
                <c:pt idx="4">
                  <c:v>60.0</c:v>
                </c:pt>
                <c:pt idx="5">
                  <c:v>42.0</c:v>
                </c:pt>
                <c:pt idx="6">
                  <c:v>54.0</c:v>
                </c:pt>
                <c:pt idx="7">
                  <c:v>48.0</c:v>
                </c:pt>
              </c:numCache>
            </c:numRef>
          </c:val>
        </c:ser>
        <c:ser>
          <c:idx val="1"/>
          <c:order val="1"/>
          <c:tx>
            <c:strRef>
              <c:f>'Evaluation diagnostique'!$C$23</c:f>
              <c:strCache>
                <c:ptCount val="1"/>
                <c:pt idx="0">
                  <c:v>Satisfaisant</c:v>
                </c:pt>
              </c:strCache>
            </c:strRef>
          </c:tx>
          <c:invertIfNegative val="0"/>
          <c:dLbls>
            <c:showLegendKey val="0"/>
            <c:showVal val="1"/>
            <c:showCatName val="0"/>
            <c:showSerName val="0"/>
            <c:showPercent val="0"/>
            <c:showBubbleSize val="0"/>
            <c:showLeaderLines val="0"/>
          </c:dLbls>
          <c:cat>
            <c:strRef>
              <c:f>'Evaluation diagnostique'!$A$24:$A$31</c:f>
              <c:strCache>
                <c:ptCount val="8"/>
                <c:pt idx="0">
                  <c:v>La durée totale du bilan vous a-t-elle semblée :</c:v>
                </c:pt>
                <c:pt idx="1">
                  <c:v>Les étapes de la démarche vous ont-elles paru claires ?</c:v>
                </c:pt>
                <c:pt idx="2">
                  <c:v>L'annonce du diagnostic et de l'évaluation des compétences vous a-t-elle paru adaptée ?</c:v>
                </c:pt>
                <c:pt idx="3">
                  <c:v>Les informations qui vous ont été données répondent-elles à vos questions ?</c:v>
                </c:pt>
                <c:pt idx="4">
                  <c:v>Etes vous satisfait(s) des recommandations suggérées ?</c:v>
                </c:pt>
                <c:pt idx="5">
                  <c:v>Pensez vous avoir suffisamment d'éléments pour les démarches à venir ?</c:v>
                </c:pt>
                <c:pt idx="6">
                  <c:v>Vous entez vous compris ?</c:v>
                </c:pt>
                <c:pt idx="7">
                  <c:v>Etes vous satisfait des liens entre le CRA et les professionnels extérieurs engagés dans le suivi ?</c:v>
                </c:pt>
              </c:strCache>
            </c:strRef>
          </c:cat>
          <c:val>
            <c:numRef>
              <c:f>'Evaluation diagnostique'!$C$24:$C$31</c:f>
              <c:numCache>
                <c:formatCode>General</c:formatCode>
                <c:ptCount val="8"/>
                <c:pt idx="0">
                  <c:v>44.0</c:v>
                </c:pt>
                <c:pt idx="1">
                  <c:v>45.0</c:v>
                </c:pt>
                <c:pt idx="2">
                  <c:v>49.0</c:v>
                </c:pt>
                <c:pt idx="3">
                  <c:v>49.0</c:v>
                </c:pt>
                <c:pt idx="4">
                  <c:v>38.0</c:v>
                </c:pt>
                <c:pt idx="5">
                  <c:v>56.0</c:v>
                </c:pt>
                <c:pt idx="6">
                  <c:v>44.0</c:v>
                </c:pt>
                <c:pt idx="7">
                  <c:v>50.0</c:v>
                </c:pt>
              </c:numCache>
            </c:numRef>
          </c:val>
        </c:ser>
        <c:ser>
          <c:idx val="2"/>
          <c:order val="2"/>
          <c:tx>
            <c:strRef>
              <c:f>'Evaluation diagnostique'!$D$23</c:f>
              <c:strCache>
                <c:ptCount val="1"/>
                <c:pt idx="0">
                  <c:v>Peu satisfaisant</c:v>
                </c:pt>
              </c:strCache>
            </c:strRef>
          </c:tx>
          <c:invertIfNegative val="0"/>
          <c:dLbls>
            <c:showLegendKey val="0"/>
            <c:showVal val="1"/>
            <c:showCatName val="0"/>
            <c:showSerName val="0"/>
            <c:showPercent val="0"/>
            <c:showBubbleSize val="0"/>
            <c:showLeaderLines val="0"/>
          </c:dLbls>
          <c:cat>
            <c:strRef>
              <c:f>'Evaluation diagnostique'!$A$24:$A$31</c:f>
              <c:strCache>
                <c:ptCount val="8"/>
                <c:pt idx="0">
                  <c:v>La durée totale du bilan vous a-t-elle semblée :</c:v>
                </c:pt>
                <c:pt idx="1">
                  <c:v>Les étapes de la démarche vous ont-elles paru claires ?</c:v>
                </c:pt>
                <c:pt idx="2">
                  <c:v>L'annonce du diagnostic et de l'évaluation des compétences vous a-t-elle paru adaptée ?</c:v>
                </c:pt>
                <c:pt idx="3">
                  <c:v>Les informations qui vous ont été données répondent-elles à vos questions ?</c:v>
                </c:pt>
                <c:pt idx="4">
                  <c:v>Etes vous satisfait(s) des recommandations suggérées ?</c:v>
                </c:pt>
                <c:pt idx="5">
                  <c:v>Pensez vous avoir suffisamment d'éléments pour les démarches à venir ?</c:v>
                </c:pt>
                <c:pt idx="6">
                  <c:v>Vous entez vous compris ?</c:v>
                </c:pt>
                <c:pt idx="7">
                  <c:v>Etes vous satisfait des liens entre le CRA et les professionnels extérieurs engagés dans le suivi ?</c:v>
                </c:pt>
              </c:strCache>
            </c:strRef>
          </c:cat>
          <c:val>
            <c:numRef>
              <c:f>'Evaluation diagnostique'!$D$24:$D$31</c:f>
              <c:numCache>
                <c:formatCode>General</c:formatCode>
                <c:ptCount val="8"/>
                <c:pt idx="0">
                  <c:v>10.0</c:v>
                </c:pt>
                <c:pt idx="1">
                  <c:v>5.0</c:v>
                </c:pt>
                <c:pt idx="2">
                  <c:v>2.0</c:v>
                </c:pt>
                <c:pt idx="3">
                  <c:v>1.0</c:v>
                </c:pt>
                <c:pt idx="4">
                  <c:v>2.0</c:v>
                </c:pt>
                <c:pt idx="5">
                  <c:v>2.0</c:v>
                </c:pt>
                <c:pt idx="6">
                  <c:v>2.0</c:v>
                </c:pt>
                <c:pt idx="7">
                  <c:v>0.0</c:v>
                </c:pt>
              </c:numCache>
            </c:numRef>
          </c:val>
        </c:ser>
        <c:ser>
          <c:idx val="3"/>
          <c:order val="3"/>
          <c:tx>
            <c:strRef>
              <c:f>'Evaluation diagnostique'!$E$23</c:f>
              <c:strCache>
                <c:ptCount val="1"/>
                <c:pt idx="0">
                  <c:v>Non satisfaisant</c:v>
                </c:pt>
              </c:strCache>
            </c:strRef>
          </c:tx>
          <c:invertIfNegative val="0"/>
          <c:dLbls>
            <c:showLegendKey val="0"/>
            <c:showVal val="1"/>
            <c:showCatName val="0"/>
            <c:showSerName val="0"/>
            <c:showPercent val="0"/>
            <c:showBubbleSize val="0"/>
            <c:showLeaderLines val="0"/>
          </c:dLbls>
          <c:cat>
            <c:strRef>
              <c:f>'Evaluation diagnostique'!$A$24:$A$31</c:f>
              <c:strCache>
                <c:ptCount val="8"/>
                <c:pt idx="0">
                  <c:v>La durée totale du bilan vous a-t-elle semblée :</c:v>
                </c:pt>
                <c:pt idx="1">
                  <c:v>Les étapes de la démarche vous ont-elles paru claires ?</c:v>
                </c:pt>
                <c:pt idx="2">
                  <c:v>L'annonce du diagnostic et de l'évaluation des compétences vous a-t-elle paru adaptée ?</c:v>
                </c:pt>
                <c:pt idx="3">
                  <c:v>Les informations qui vous ont été données répondent-elles à vos questions ?</c:v>
                </c:pt>
                <c:pt idx="4">
                  <c:v>Etes vous satisfait(s) des recommandations suggérées ?</c:v>
                </c:pt>
                <c:pt idx="5">
                  <c:v>Pensez vous avoir suffisamment d'éléments pour les démarches à venir ?</c:v>
                </c:pt>
                <c:pt idx="6">
                  <c:v>Vous entez vous compris ?</c:v>
                </c:pt>
                <c:pt idx="7">
                  <c:v>Etes vous satisfait des liens entre le CRA et les professionnels extérieurs engagés dans le suivi ?</c:v>
                </c:pt>
              </c:strCache>
            </c:strRef>
          </c:cat>
          <c:val>
            <c:numRef>
              <c:f>'Evaluation diagnostique'!$E$24:$E$31</c:f>
              <c:numCache>
                <c:formatCode>General</c:formatCode>
                <c:ptCount val="8"/>
                <c:pt idx="0">
                  <c:v>6.0</c:v>
                </c:pt>
                <c:pt idx="1">
                  <c:v>0.0</c:v>
                </c:pt>
                <c:pt idx="2">
                  <c:v>0.0</c:v>
                </c:pt>
                <c:pt idx="3">
                  <c:v>0.0</c:v>
                </c:pt>
                <c:pt idx="4">
                  <c:v>0.0</c:v>
                </c:pt>
                <c:pt idx="5">
                  <c:v>0.0</c:v>
                </c:pt>
                <c:pt idx="6">
                  <c:v>0.0</c:v>
                </c:pt>
                <c:pt idx="7">
                  <c:v>2.0</c:v>
                </c:pt>
              </c:numCache>
            </c:numRef>
          </c:val>
        </c:ser>
        <c:dLbls>
          <c:showLegendKey val="0"/>
          <c:showVal val="0"/>
          <c:showCatName val="0"/>
          <c:showSerName val="0"/>
          <c:showPercent val="0"/>
          <c:showBubbleSize val="0"/>
        </c:dLbls>
        <c:gapWidth val="55"/>
        <c:gapDepth val="55"/>
        <c:shape val="box"/>
        <c:axId val="759782296"/>
        <c:axId val="759785352"/>
        <c:axId val="0"/>
      </c:bar3DChart>
      <c:catAx>
        <c:axId val="759782296"/>
        <c:scaling>
          <c:orientation val="minMax"/>
        </c:scaling>
        <c:delete val="0"/>
        <c:axPos val="b"/>
        <c:majorTickMark val="none"/>
        <c:minorTickMark val="none"/>
        <c:tickLblPos val="nextTo"/>
        <c:txPr>
          <a:bodyPr rot="-5400000" vert="horz" anchor="ctr" anchorCtr="1"/>
          <a:lstStyle/>
          <a:p>
            <a:pPr>
              <a:defRPr/>
            </a:pPr>
            <a:endParaRPr lang="fr-FR"/>
          </a:p>
        </c:txPr>
        <c:crossAx val="759785352"/>
        <c:crosses val="autoZero"/>
        <c:auto val="1"/>
        <c:lblAlgn val="ctr"/>
        <c:lblOffset val="100"/>
        <c:noMultiLvlLbl val="0"/>
      </c:catAx>
      <c:valAx>
        <c:axId val="759785352"/>
        <c:scaling>
          <c:orientation val="minMax"/>
        </c:scaling>
        <c:delete val="0"/>
        <c:axPos val="l"/>
        <c:majorGridlines/>
        <c:numFmt formatCode="General" sourceLinked="1"/>
        <c:majorTickMark val="none"/>
        <c:minorTickMark val="none"/>
        <c:tickLblPos val="nextTo"/>
        <c:crossAx val="759782296"/>
        <c:crosses val="autoZero"/>
        <c:crossBetween val="between"/>
      </c:valAx>
    </c:plotArea>
    <c:legend>
      <c:legendPos val="r"/>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'Sensibilsation formation'!$A$2:$A$6</c:f>
              <c:strCache>
                <c:ptCount val="5"/>
                <c:pt idx="0">
                  <c:v> Membre de la famille</c:v>
                </c:pt>
                <c:pt idx="1">
                  <c:v>Personne avec TSA</c:v>
                </c:pt>
                <c:pt idx="2">
                  <c:v>Professionnel</c:v>
                </c:pt>
                <c:pt idx="3">
                  <c:v>Etudiant</c:v>
                </c:pt>
                <c:pt idx="4">
                  <c:v>Autre</c:v>
                </c:pt>
              </c:strCache>
            </c:strRef>
          </c:cat>
          <c:val>
            <c:numRef>
              <c:f>'Sensibilsation formation'!$B$2:$B$6</c:f>
              <c:numCache>
                <c:formatCode>General</c:formatCode>
                <c:ptCount val="5"/>
                <c:pt idx="0">
                  <c:v>27.0</c:v>
                </c:pt>
                <c:pt idx="1">
                  <c:v>3.0</c:v>
                </c:pt>
                <c:pt idx="2">
                  <c:v>496.0</c:v>
                </c:pt>
                <c:pt idx="3">
                  <c:v>96.0</c:v>
                </c:pt>
                <c:pt idx="4">
                  <c:v>30.0</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Accueil, contenu et présentation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'Sensibilsation formation'!$B$7</c:f>
              <c:strCache>
                <c:ptCount val="1"/>
              </c:strCache>
            </c:strRef>
          </c:tx>
          <c:invertIfNegative val="0"/>
          <c:dLbls>
            <c:showLegendKey val="0"/>
            <c:showVal val="1"/>
            <c:showCatName val="0"/>
            <c:showSerName val="0"/>
            <c:showPercent val="0"/>
            <c:showBubbleSize val="0"/>
            <c:showLeaderLines val="0"/>
          </c:dLbls>
          <c:cat>
            <c:strRef>
              <c:f>'Sensibilsation formation'!$A$8:$A$17</c:f>
              <c:strCache>
                <c:ptCount val="10"/>
                <c:pt idx="1">
                  <c:v>L'accueil vous a semblé :</c:v>
                </c:pt>
                <c:pt idx="2">
                  <c:v>La durée de l'intervention est-elle adaptée ?</c:v>
                </c:pt>
                <c:pt idx="3">
                  <c:v>Les informations données étaient-elles compréhensibles ?</c:v>
                </c:pt>
                <c:pt idx="4">
                  <c:v>Les apports théoriques et les illustrations cliniques étaient-ils pertinents ?</c:v>
                </c:pt>
                <c:pt idx="5">
                  <c:v>L'échange avec les intervenants vous a-t-il apporté des informations complémentaires ?</c:v>
                </c:pt>
                <c:pt idx="6">
                  <c:v>Les supports pédagogiques utilisés étaient-ils appropriés ?</c:v>
                </c:pt>
                <c:pt idx="7">
                  <c:v>La qualité de l'animation vous a-t-elle paru adaptée ?</c:v>
                </c:pt>
                <c:pt idx="8">
                  <c:v>Les locaux étaient-ils adaptés ?</c:v>
                </c:pt>
                <c:pt idx="9">
                  <c:v>Pensez vous que l'objectif annoncé a été atteint ?</c:v>
                </c:pt>
              </c:strCache>
            </c:strRef>
          </c:cat>
          <c:val>
            <c:numRef>
              <c:f>'Sensibilsation formation'!$B$8:$B$17</c:f>
              <c:numCache>
                <c:formatCode>General</c:formatCode>
                <c:ptCount val="10"/>
                <c:pt idx="0">
                  <c:v>0.0</c:v>
                </c:pt>
                <c:pt idx="1">
                  <c:v>69.0</c:v>
                </c:pt>
                <c:pt idx="2">
                  <c:v>40.0</c:v>
                </c:pt>
                <c:pt idx="3">
                  <c:v>62.0</c:v>
                </c:pt>
                <c:pt idx="4">
                  <c:v>58.0</c:v>
                </c:pt>
                <c:pt idx="5">
                  <c:v>53.0</c:v>
                </c:pt>
                <c:pt idx="6">
                  <c:v>59.0</c:v>
                </c:pt>
                <c:pt idx="7">
                  <c:v>61.0</c:v>
                </c:pt>
                <c:pt idx="8">
                  <c:v>49.0</c:v>
                </c:pt>
                <c:pt idx="9">
                  <c:v>52.0</c:v>
                </c:pt>
              </c:numCache>
            </c:numRef>
          </c:val>
        </c:ser>
        <c:ser>
          <c:idx val="1"/>
          <c:order val="1"/>
          <c:tx>
            <c:strRef>
              <c:f>'Sensibilsation formation'!$C$7</c:f>
              <c:strCache>
                <c:ptCount val="1"/>
              </c:strCache>
            </c:strRef>
          </c:tx>
          <c:invertIfNegative val="0"/>
          <c:dLbls>
            <c:showLegendKey val="0"/>
            <c:showVal val="1"/>
            <c:showCatName val="0"/>
            <c:showSerName val="0"/>
            <c:showPercent val="0"/>
            <c:showBubbleSize val="0"/>
            <c:showLeaderLines val="0"/>
          </c:dLbls>
          <c:cat>
            <c:strRef>
              <c:f>'Sensibilsation formation'!$A$8:$A$17</c:f>
              <c:strCache>
                <c:ptCount val="10"/>
                <c:pt idx="1">
                  <c:v>L'accueil vous a semblé :</c:v>
                </c:pt>
                <c:pt idx="2">
                  <c:v>La durée de l'intervention est-elle adaptée ?</c:v>
                </c:pt>
                <c:pt idx="3">
                  <c:v>Les informations données étaient-elles compréhensibles ?</c:v>
                </c:pt>
                <c:pt idx="4">
                  <c:v>Les apports théoriques et les illustrations cliniques étaient-ils pertinents ?</c:v>
                </c:pt>
                <c:pt idx="5">
                  <c:v>L'échange avec les intervenants vous a-t-il apporté des informations complémentaires ?</c:v>
                </c:pt>
                <c:pt idx="6">
                  <c:v>Les supports pédagogiques utilisés étaient-ils appropriés ?</c:v>
                </c:pt>
                <c:pt idx="7">
                  <c:v>La qualité de l'animation vous a-t-elle paru adaptée ?</c:v>
                </c:pt>
                <c:pt idx="8">
                  <c:v>Les locaux étaient-ils adaptés ?</c:v>
                </c:pt>
                <c:pt idx="9">
                  <c:v>Pensez vous que l'objectif annoncé a été atteint ?</c:v>
                </c:pt>
              </c:strCache>
            </c:strRef>
          </c:cat>
          <c:val>
            <c:numRef>
              <c:f>'Sensibilsation formation'!$C$8:$C$17</c:f>
              <c:numCache>
                <c:formatCode>General</c:formatCode>
                <c:ptCount val="10"/>
                <c:pt idx="0">
                  <c:v>0.0</c:v>
                </c:pt>
                <c:pt idx="1">
                  <c:v>32.0</c:v>
                </c:pt>
                <c:pt idx="2">
                  <c:v>54.0</c:v>
                </c:pt>
                <c:pt idx="3">
                  <c:v>36.0</c:v>
                </c:pt>
                <c:pt idx="4">
                  <c:v>39.0</c:v>
                </c:pt>
                <c:pt idx="5">
                  <c:v>42.0</c:v>
                </c:pt>
                <c:pt idx="6">
                  <c:v>37.0</c:v>
                </c:pt>
                <c:pt idx="7">
                  <c:v>38.0</c:v>
                </c:pt>
                <c:pt idx="8">
                  <c:v>46.0</c:v>
                </c:pt>
                <c:pt idx="9">
                  <c:v>41.0</c:v>
                </c:pt>
              </c:numCache>
            </c:numRef>
          </c:val>
        </c:ser>
        <c:ser>
          <c:idx val="2"/>
          <c:order val="2"/>
          <c:tx>
            <c:strRef>
              <c:f>'Sensibilsation formation'!$D$7</c:f>
              <c:strCache>
                <c:ptCount val="1"/>
              </c:strCache>
            </c:strRef>
          </c:tx>
          <c:invertIfNegative val="0"/>
          <c:dLbls>
            <c:showLegendKey val="0"/>
            <c:showVal val="1"/>
            <c:showCatName val="0"/>
            <c:showSerName val="0"/>
            <c:showPercent val="0"/>
            <c:showBubbleSize val="0"/>
            <c:showLeaderLines val="0"/>
          </c:dLbls>
          <c:cat>
            <c:strRef>
              <c:f>'Sensibilsation formation'!$A$8:$A$17</c:f>
              <c:strCache>
                <c:ptCount val="10"/>
                <c:pt idx="1">
                  <c:v>L'accueil vous a semblé :</c:v>
                </c:pt>
                <c:pt idx="2">
                  <c:v>La durée de l'intervention est-elle adaptée ?</c:v>
                </c:pt>
                <c:pt idx="3">
                  <c:v>Les informations données étaient-elles compréhensibles ?</c:v>
                </c:pt>
                <c:pt idx="4">
                  <c:v>Les apports théoriques et les illustrations cliniques étaient-ils pertinents ?</c:v>
                </c:pt>
                <c:pt idx="5">
                  <c:v>L'échange avec les intervenants vous a-t-il apporté des informations complémentaires ?</c:v>
                </c:pt>
                <c:pt idx="6">
                  <c:v>Les supports pédagogiques utilisés étaient-ils appropriés ?</c:v>
                </c:pt>
                <c:pt idx="7">
                  <c:v>La qualité de l'animation vous a-t-elle paru adaptée ?</c:v>
                </c:pt>
                <c:pt idx="8">
                  <c:v>Les locaux étaient-ils adaptés ?</c:v>
                </c:pt>
                <c:pt idx="9">
                  <c:v>Pensez vous que l'objectif annoncé a été atteint ?</c:v>
                </c:pt>
              </c:strCache>
            </c:strRef>
          </c:cat>
          <c:val>
            <c:numRef>
              <c:f>'Sensibilsation formation'!$D$8:$D$17</c:f>
              <c:numCache>
                <c:formatCode>General</c:formatCode>
                <c:ptCount val="10"/>
                <c:pt idx="0">
                  <c:v>0.0</c:v>
                </c:pt>
                <c:pt idx="1">
                  <c:v>0.0</c:v>
                </c:pt>
                <c:pt idx="2">
                  <c:v>5.0</c:v>
                </c:pt>
                <c:pt idx="3">
                  <c:v>2.0</c:v>
                </c:pt>
                <c:pt idx="4">
                  <c:v>3.0</c:v>
                </c:pt>
                <c:pt idx="5">
                  <c:v>5.0</c:v>
                </c:pt>
                <c:pt idx="6">
                  <c:v>4.0</c:v>
                </c:pt>
                <c:pt idx="7">
                  <c:v>1.0</c:v>
                </c:pt>
                <c:pt idx="8">
                  <c:v>4.0</c:v>
                </c:pt>
                <c:pt idx="9">
                  <c:v>4.0</c:v>
                </c:pt>
              </c:numCache>
            </c:numRef>
          </c:val>
        </c:ser>
        <c:ser>
          <c:idx val="3"/>
          <c:order val="3"/>
          <c:tx>
            <c:strRef>
              <c:f>'Sensibilsation formation'!$E$7</c:f>
              <c:strCache>
                <c:ptCount val="1"/>
              </c:strCache>
            </c:strRef>
          </c:tx>
          <c:invertIfNegative val="0"/>
          <c:dLbls>
            <c:showLegendKey val="0"/>
            <c:showVal val="1"/>
            <c:showCatName val="0"/>
            <c:showSerName val="0"/>
            <c:showPercent val="0"/>
            <c:showBubbleSize val="0"/>
            <c:showLeaderLines val="0"/>
          </c:dLbls>
          <c:cat>
            <c:strRef>
              <c:f>'Sensibilsation formation'!$A$8:$A$17</c:f>
              <c:strCache>
                <c:ptCount val="10"/>
                <c:pt idx="1">
                  <c:v>L'accueil vous a semblé :</c:v>
                </c:pt>
                <c:pt idx="2">
                  <c:v>La durée de l'intervention est-elle adaptée ?</c:v>
                </c:pt>
                <c:pt idx="3">
                  <c:v>Les informations données étaient-elles compréhensibles ?</c:v>
                </c:pt>
                <c:pt idx="4">
                  <c:v>Les apports théoriques et les illustrations cliniques étaient-ils pertinents ?</c:v>
                </c:pt>
                <c:pt idx="5">
                  <c:v>L'échange avec les intervenants vous a-t-il apporté des informations complémentaires ?</c:v>
                </c:pt>
                <c:pt idx="6">
                  <c:v>Les supports pédagogiques utilisés étaient-ils appropriés ?</c:v>
                </c:pt>
                <c:pt idx="7">
                  <c:v>La qualité de l'animation vous a-t-elle paru adaptée ?</c:v>
                </c:pt>
                <c:pt idx="8">
                  <c:v>Les locaux étaient-ils adaptés ?</c:v>
                </c:pt>
                <c:pt idx="9">
                  <c:v>Pensez vous que l'objectif annoncé a été atteint ?</c:v>
                </c:pt>
              </c:strCache>
            </c:strRef>
          </c:cat>
          <c:val>
            <c:numRef>
              <c:f>'Sensibilsation formation'!$E$8:$E$17</c:f>
              <c:numCache>
                <c:formatCode>General</c:formatCode>
                <c:ptCount val="10"/>
                <c:pt idx="0">
                  <c:v>0.0</c:v>
                </c:pt>
                <c:pt idx="1">
                  <c:v>0.0</c:v>
                </c:pt>
                <c:pt idx="2">
                  <c:v>1.0</c:v>
                </c:pt>
                <c:pt idx="3">
                  <c:v>0.0</c:v>
                </c:pt>
                <c:pt idx="4">
                  <c:v>0.0</c:v>
                </c:pt>
                <c:pt idx="5">
                  <c:v>0.0</c:v>
                </c:pt>
                <c:pt idx="6">
                  <c:v>0.0</c:v>
                </c:pt>
                <c:pt idx="7">
                  <c:v>0.0</c:v>
                </c:pt>
                <c:pt idx="8">
                  <c:v>1.0</c:v>
                </c:pt>
                <c:pt idx="9">
                  <c:v>3.0</c:v>
                </c:pt>
              </c:numCache>
            </c:numRef>
          </c:val>
        </c:ser>
        <c:dLbls>
          <c:showLegendKey val="0"/>
          <c:showVal val="0"/>
          <c:showCatName val="0"/>
          <c:showSerName val="0"/>
          <c:showPercent val="0"/>
          <c:showBubbleSize val="0"/>
        </c:dLbls>
        <c:gapWidth val="55"/>
        <c:gapDepth val="55"/>
        <c:shape val="box"/>
        <c:axId val="747678552"/>
        <c:axId val="747671336"/>
        <c:axId val="0"/>
      </c:bar3DChart>
      <c:catAx>
        <c:axId val="747678552"/>
        <c:scaling>
          <c:orientation val="minMax"/>
        </c:scaling>
        <c:delete val="0"/>
        <c:axPos val="b"/>
        <c:majorTickMark val="none"/>
        <c:minorTickMark val="none"/>
        <c:tickLblPos val="nextTo"/>
        <c:txPr>
          <a:bodyPr rot="-5400000" vert="horz"/>
          <a:lstStyle/>
          <a:p>
            <a:pPr>
              <a:defRPr/>
            </a:pPr>
            <a:endParaRPr lang="fr-FR"/>
          </a:p>
        </c:txPr>
        <c:crossAx val="747671336"/>
        <c:crosses val="autoZero"/>
        <c:auto val="1"/>
        <c:lblAlgn val="ctr"/>
        <c:lblOffset val="100"/>
        <c:noMultiLvlLbl val="0"/>
      </c:catAx>
      <c:valAx>
        <c:axId val="747671336"/>
        <c:scaling>
          <c:orientation val="minMax"/>
        </c:scaling>
        <c:delete val="0"/>
        <c:axPos val="l"/>
        <c:majorGridlines/>
        <c:numFmt formatCode="General" sourceLinked="1"/>
        <c:majorTickMark val="none"/>
        <c:minorTickMark val="none"/>
        <c:tickLblPos val="nextTo"/>
        <c:crossAx val="747678552"/>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Organisation</a:t>
            </a:r>
            <a:r>
              <a:rPr lang="fr-FR" baseline="0" dirty="0">
                <a:solidFill>
                  <a:schemeClr val="accent2"/>
                </a:solidFill>
              </a:rPr>
              <a:t> des rencontres</a:t>
            </a:r>
            <a:endParaRPr lang="fr-FR" dirty="0">
              <a:solidFill>
                <a:schemeClr val="accent2"/>
              </a:solidFill>
            </a:endParaRP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'rencontres réseau'!$B$7</c:f>
              <c:strCache>
                <c:ptCount val="1"/>
                <c:pt idx="0">
                  <c:v>très satisfait</c:v>
                </c:pt>
              </c:strCache>
            </c:strRef>
          </c:tx>
          <c:invertIfNegative val="0"/>
          <c:dLbls>
            <c:showLegendKey val="0"/>
            <c:showVal val="1"/>
            <c:showCatName val="0"/>
            <c:showSerName val="0"/>
            <c:showPercent val="0"/>
            <c:showBubbleSize val="0"/>
            <c:showLeaderLines val="0"/>
          </c:dLbls>
          <c:cat>
            <c:strRef>
              <c:f>'rencontres réseau'!$A$8:$A$13</c:f>
              <c:strCache>
                <c:ptCount val="6"/>
                <c:pt idx="0">
                  <c:v>La fréquence des rencontres vous convient-elle ?</c:v>
                </c:pt>
                <c:pt idx="1">
                  <c:v>Les horaires sont-ils adaptés ?</c:v>
                </c:pt>
                <c:pt idx="2">
                  <c:v>Les lieux géographiques des rencontres sont-ils adaptés ?</c:v>
                </c:pt>
                <c:pt idx="3">
                  <c:v>Les conditions d'accueil et de travail vous ont-elles paru adaptées ?</c:v>
                </c:pt>
                <c:pt idx="4">
                  <c:v>Les invitations vpus parviennent-elles dans un délai raisonnable ?</c:v>
                </c:pt>
                <c:pt idx="5">
                  <c:v>Les comptes- rendu sont-ils conformes aux rencontres ?</c:v>
                </c:pt>
              </c:strCache>
            </c:strRef>
          </c:cat>
          <c:val>
            <c:numRef>
              <c:f>'rencontres réseau'!$B$8:$B$13</c:f>
              <c:numCache>
                <c:formatCode>General</c:formatCode>
                <c:ptCount val="6"/>
                <c:pt idx="0">
                  <c:v>33.0</c:v>
                </c:pt>
                <c:pt idx="1">
                  <c:v>45.0</c:v>
                </c:pt>
                <c:pt idx="2">
                  <c:v>38.0</c:v>
                </c:pt>
                <c:pt idx="3">
                  <c:v>57.0</c:v>
                </c:pt>
                <c:pt idx="4">
                  <c:v>50.0</c:v>
                </c:pt>
                <c:pt idx="5">
                  <c:v>34.0</c:v>
                </c:pt>
              </c:numCache>
            </c:numRef>
          </c:val>
        </c:ser>
        <c:ser>
          <c:idx val="1"/>
          <c:order val="1"/>
          <c:tx>
            <c:strRef>
              <c:f>'rencontres réseau'!$C$7</c:f>
              <c:strCache>
                <c:ptCount val="1"/>
                <c:pt idx="0">
                  <c:v>satisfait</c:v>
                </c:pt>
              </c:strCache>
            </c:strRef>
          </c:tx>
          <c:invertIfNegative val="0"/>
          <c:dLbls>
            <c:showLegendKey val="0"/>
            <c:showVal val="1"/>
            <c:showCatName val="0"/>
            <c:showSerName val="0"/>
            <c:showPercent val="0"/>
            <c:showBubbleSize val="0"/>
            <c:showLeaderLines val="0"/>
          </c:dLbls>
          <c:cat>
            <c:strRef>
              <c:f>'rencontres réseau'!$A$8:$A$13</c:f>
              <c:strCache>
                <c:ptCount val="6"/>
                <c:pt idx="0">
                  <c:v>La fréquence des rencontres vous convient-elle ?</c:v>
                </c:pt>
                <c:pt idx="1">
                  <c:v>Les horaires sont-ils adaptés ?</c:v>
                </c:pt>
                <c:pt idx="2">
                  <c:v>Les lieux géographiques des rencontres sont-ils adaptés ?</c:v>
                </c:pt>
                <c:pt idx="3">
                  <c:v>Les conditions d'accueil et de travail vous ont-elles paru adaptées ?</c:v>
                </c:pt>
                <c:pt idx="4">
                  <c:v>Les invitations vpus parviennent-elles dans un délai raisonnable ?</c:v>
                </c:pt>
                <c:pt idx="5">
                  <c:v>Les comptes- rendu sont-ils conformes aux rencontres ?</c:v>
                </c:pt>
              </c:strCache>
            </c:strRef>
          </c:cat>
          <c:val>
            <c:numRef>
              <c:f>'rencontres réseau'!$C$8:$C$13</c:f>
              <c:numCache>
                <c:formatCode>General</c:formatCode>
                <c:ptCount val="6"/>
                <c:pt idx="0">
                  <c:v>62.0</c:v>
                </c:pt>
                <c:pt idx="1">
                  <c:v>53.0</c:v>
                </c:pt>
                <c:pt idx="2">
                  <c:v>56.0</c:v>
                </c:pt>
                <c:pt idx="3">
                  <c:v>41.0</c:v>
                </c:pt>
                <c:pt idx="4">
                  <c:v>47.0</c:v>
                </c:pt>
                <c:pt idx="5">
                  <c:v>57.0</c:v>
                </c:pt>
              </c:numCache>
            </c:numRef>
          </c:val>
        </c:ser>
        <c:ser>
          <c:idx val="2"/>
          <c:order val="2"/>
          <c:tx>
            <c:strRef>
              <c:f>'rencontres réseau'!$D$7</c:f>
              <c:strCache>
                <c:ptCount val="1"/>
                <c:pt idx="0">
                  <c:v>peu satisfait</c:v>
                </c:pt>
              </c:strCache>
            </c:strRef>
          </c:tx>
          <c:invertIfNegative val="0"/>
          <c:dLbls>
            <c:showLegendKey val="0"/>
            <c:showVal val="1"/>
            <c:showCatName val="0"/>
            <c:showSerName val="0"/>
            <c:showPercent val="0"/>
            <c:showBubbleSize val="0"/>
            <c:showLeaderLines val="0"/>
          </c:dLbls>
          <c:cat>
            <c:strRef>
              <c:f>'rencontres réseau'!$A$8:$A$13</c:f>
              <c:strCache>
                <c:ptCount val="6"/>
                <c:pt idx="0">
                  <c:v>La fréquence des rencontres vous convient-elle ?</c:v>
                </c:pt>
                <c:pt idx="1">
                  <c:v>Les horaires sont-ils adaptés ?</c:v>
                </c:pt>
                <c:pt idx="2">
                  <c:v>Les lieux géographiques des rencontres sont-ils adaptés ?</c:v>
                </c:pt>
                <c:pt idx="3">
                  <c:v>Les conditions d'accueil et de travail vous ont-elles paru adaptées ?</c:v>
                </c:pt>
                <c:pt idx="4">
                  <c:v>Les invitations vpus parviennent-elles dans un délai raisonnable ?</c:v>
                </c:pt>
                <c:pt idx="5">
                  <c:v>Les comptes- rendu sont-ils conformes aux rencontres ?</c:v>
                </c:pt>
              </c:strCache>
            </c:strRef>
          </c:cat>
          <c:val>
            <c:numRef>
              <c:f>'rencontres réseau'!$D$8:$D$13</c:f>
              <c:numCache>
                <c:formatCode>General</c:formatCode>
                <c:ptCount val="6"/>
                <c:pt idx="0">
                  <c:v>4.0</c:v>
                </c:pt>
                <c:pt idx="1">
                  <c:v>1.0</c:v>
                </c:pt>
                <c:pt idx="2">
                  <c:v>5.0</c:v>
                </c:pt>
                <c:pt idx="3">
                  <c:v>2.0</c:v>
                </c:pt>
                <c:pt idx="4">
                  <c:v>2.0</c:v>
                </c:pt>
                <c:pt idx="5">
                  <c:v>4.0</c:v>
                </c:pt>
              </c:numCache>
            </c:numRef>
          </c:val>
        </c:ser>
        <c:ser>
          <c:idx val="3"/>
          <c:order val="3"/>
          <c:tx>
            <c:strRef>
              <c:f>'rencontres réseau'!$E$7</c:f>
              <c:strCache>
                <c:ptCount val="1"/>
                <c:pt idx="0">
                  <c:v>non satisfait</c:v>
                </c:pt>
              </c:strCache>
            </c:strRef>
          </c:tx>
          <c:invertIfNegative val="0"/>
          <c:dLbls>
            <c:showLegendKey val="0"/>
            <c:showVal val="1"/>
            <c:showCatName val="0"/>
            <c:showSerName val="0"/>
            <c:showPercent val="0"/>
            <c:showBubbleSize val="0"/>
            <c:showLeaderLines val="0"/>
          </c:dLbls>
          <c:cat>
            <c:strRef>
              <c:f>'rencontres réseau'!$A$8:$A$13</c:f>
              <c:strCache>
                <c:ptCount val="6"/>
                <c:pt idx="0">
                  <c:v>La fréquence des rencontres vous convient-elle ?</c:v>
                </c:pt>
                <c:pt idx="1">
                  <c:v>Les horaires sont-ils adaptés ?</c:v>
                </c:pt>
                <c:pt idx="2">
                  <c:v>Les lieux géographiques des rencontres sont-ils adaptés ?</c:v>
                </c:pt>
                <c:pt idx="3">
                  <c:v>Les conditions d'accueil et de travail vous ont-elles paru adaptées ?</c:v>
                </c:pt>
                <c:pt idx="4">
                  <c:v>Les invitations vpus parviennent-elles dans un délai raisonnable ?</c:v>
                </c:pt>
                <c:pt idx="5">
                  <c:v>Les comptes- rendu sont-ils conformes aux rencontres ?</c:v>
                </c:pt>
              </c:strCache>
            </c:strRef>
          </c:cat>
          <c:val>
            <c:numRef>
              <c:f>'rencontres réseau'!$E$8:$E$13</c:f>
              <c:numCache>
                <c:formatCode>General</c:formatCode>
                <c:ptCount val="6"/>
                <c:pt idx="0">
                  <c:v>1.0</c:v>
                </c:pt>
                <c:pt idx="1">
                  <c:v>1.0</c:v>
                </c:pt>
                <c:pt idx="2">
                  <c:v>1.0</c:v>
                </c:pt>
                <c:pt idx="3">
                  <c:v>0.0</c:v>
                </c:pt>
                <c:pt idx="4">
                  <c:v>1.0</c:v>
                </c:pt>
                <c:pt idx="5">
                  <c:v>5.0</c:v>
                </c:pt>
              </c:numCache>
            </c:numRef>
          </c:val>
        </c:ser>
        <c:dLbls>
          <c:showLegendKey val="0"/>
          <c:showVal val="0"/>
          <c:showCatName val="0"/>
          <c:showSerName val="0"/>
          <c:showPercent val="0"/>
          <c:showBubbleSize val="0"/>
        </c:dLbls>
        <c:gapWidth val="55"/>
        <c:gapDepth val="55"/>
        <c:shape val="box"/>
        <c:axId val="748266200"/>
        <c:axId val="748269208"/>
        <c:axId val="0"/>
      </c:bar3DChart>
      <c:catAx>
        <c:axId val="748266200"/>
        <c:scaling>
          <c:orientation val="minMax"/>
        </c:scaling>
        <c:delete val="0"/>
        <c:axPos val="b"/>
        <c:majorTickMark val="none"/>
        <c:minorTickMark val="none"/>
        <c:tickLblPos val="nextTo"/>
        <c:txPr>
          <a:bodyPr rot="-5400000" vert="horz"/>
          <a:lstStyle/>
          <a:p>
            <a:pPr>
              <a:defRPr/>
            </a:pPr>
            <a:endParaRPr lang="fr-FR"/>
          </a:p>
        </c:txPr>
        <c:crossAx val="748269208"/>
        <c:crosses val="autoZero"/>
        <c:auto val="1"/>
        <c:lblAlgn val="ctr"/>
        <c:lblOffset val="100"/>
        <c:noMultiLvlLbl val="0"/>
      </c:catAx>
      <c:valAx>
        <c:axId val="748269208"/>
        <c:scaling>
          <c:orientation val="minMax"/>
        </c:scaling>
        <c:delete val="0"/>
        <c:axPos val="l"/>
        <c:majorGridlines/>
        <c:numFmt formatCode="General" sourceLinked="1"/>
        <c:majorTickMark val="none"/>
        <c:minorTickMark val="none"/>
        <c:tickLblPos val="nextTo"/>
        <c:crossAx val="748266200"/>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Contenu et animation des rencontres</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'rencontres réseau'!$B$15</c:f>
              <c:strCache>
                <c:ptCount val="1"/>
                <c:pt idx="0">
                  <c:v>très satisfait</c:v>
                </c:pt>
              </c:strCache>
            </c:strRef>
          </c:tx>
          <c:invertIfNegative val="0"/>
          <c:dLbls>
            <c:showLegendKey val="0"/>
            <c:showVal val="1"/>
            <c:showCatName val="0"/>
            <c:showSerName val="0"/>
            <c:showPercent val="0"/>
            <c:showBubbleSize val="0"/>
            <c:showLeaderLines val="0"/>
          </c:dLbls>
          <c:cat>
            <c:strRef>
              <c:f>'rencontres réseau'!$A$16:$A$19</c:f>
              <c:strCache>
                <c:ptCount val="4"/>
                <c:pt idx="0">
                  <c:v>Les thèmes abordés lors de ces rencontres sont-ils pertinents ?</c:v>
                </c:pt>
                <c:pt idx="1">
                  <c:v>Ces rencontres enrichissent-elles votre réflexion et votre pratique professionnelle ?</c:v>
                </c:pt>
                <c:pt idx="2">
                  <c:v>Le temps de parole lors des echanges vous paraît-il bien réparti ?</c:v>
                </c:pt>
                <c:pt idx="3">
                  <c:v>La qualité de l'animation vous a-t-elle paru adaptée ?</c:v>
                </c:pt>
              </c:strCache>
            </c:strRef>
          </c:cat>
          <c:val>
            <c:numRef>
              <c:f>'rencontres réseau'!$B$16:$B$19</c:f>
              <c:numCache>
                <c:formatCode>General</c:formatCode>
                <c:ptCount val="4"/>
                <c:pt idx="0">
                  <c:v>58.0</c:v>
                </c:pt>
                <c:pt idx="1">
                  <c:v>56.0</c:v>
                </c:pt>
                <c:pt idx="2">
                  <c:v>43.0</c:v>
                </c:pt>
                <c:pt idx="3">
                  <c:v>51.0</c:v>
                </c:pt>
              </c:numCache>
            </c:numRef>
          </c:val>
        </c:ser>
        <c:ser>
          <c:idx val="1"/>
          <c:order val="1"/>
          <c:tx>
            <c:strRef>
              <c:f>'rencontres réseau'!$C$15</c:f>
              <c:strCache>
                <c:ptCount val="1"/>
                <c:pt idx="0">
                  <c:v>satisfait</c:v>
                </c:pt>
              </c:strCache>
            </c:strRef>
          </c:tx>
          <c:invertIfNegative val="0"/>
          <c:dLbls>
            <c:showLegendKey val="0"/>
            <c:showVal val="1"/>
            <c:showCatName val="0"/>
            <c:showSerName val="0"/>
            <c:showPercent val="0"/>
            <c:showBubbleSize val="0"/>
            <c:showLeaderLines val="0"/>
          </c:dLbls>
          <c:cat>
            <c:strRef>
              <c:f>'rencontres réseau'!$A$16:$A$19</c:f>
              <c:strCache>
                <c:ptCount val="4"/>
                <c:pt idx="0">
                  <c:v>Les thèmes abordés lors de ces rencontres sont-ils pertinents ?</c:v>
                </c:pt>
                <c:pt idx="1">
                  <c:v>Ces rencontres enrichissent-elles votre réflexion et votre pratique professionnelle ?</c:v>
                </c:pt>
                <c:pt idx="2">
                  <c:v>Le temps de parole lors des echanges vous paraît-il bien réparti ?</c:v>
                </c:pt>
                <c:pt idx="3">
                  <c:v>La qualité de l'animation vous a-t-elle paru adaptée ?</c:v>
                </c:pt>
              </c:strCache>
            </c:strRef>
          </c:cat>
          <c:val>
            <c:numRef>
              <c:f>'rencontres réseau'!$C$16:$C$19</c:f>
              <c:numCache>
                <c:formatCode>General</c:formatCode>
                <c:ptCount val="4"/>
                <c:pt idx="0">
                  <c:v>42.0</c:v>
                </c:pt>
                <c:pt idx="1">
                  <c:v>43.0</c:v>
                </c:pt>
                <c:pt idx="2">
                  <c:v>56.0</c:v>
                </c:pt>
                <c:pt idx="3">
                  <c:v>48.0</c:v>
                </c:pt>
              </c:numCache>
            </c:numRef>
          </c:val>
        </c:ser>
        <c:ser>
          <c:idx val="2"/>
          <c:order val="2"/>
          <c:tx>
            <c:strRef>
              <c:f>'rencontres réseau'!$D$15</c:f>
              <c:strCache>
                <c:ptCount val="1"/>
                <c:pt idx="0">
                  <c:v>peu satisfait</c:v>
                </c:pt>
              </c:strCache>
            </c:strRef>
          </c:tx>
          <c:invertIfNegative val="0"/>
          <c:dLbls>
            <c:showLegendKey val="0"/>
            <c:showVal val="1"/>
            <c:showCatName val="0"/>
            <c:showSerName val="0"/>
            <c:showPercent val="0"/>
            <c:showBubbleSize val="0"/>
            <c:showLeaderLines val="0"/>
          </c:dLbls>
          <c:cat>
            <c:strRef>
              <c:f>'rencontres réseau'!$A$16:$A$19</c:f>
              <c:strCache>
                <c:ptCount val="4"/>
                <c:pt idx="0">
                  <c:v>Les thèmes abordés lors de ces rencontres sont-ils pertinents ?</c:v>
                </c:pt>
                <c:pt idx="1">
                  <c:v>Ces rencontres enrichissent-elles votre réflexion et votre pratique professionnelle ?</c:v>
                </c:pt>
                <c:pt idx="2">
                  <c:v>Le temps de parole lors des echanges vous paraît-il bien réparti ?</c:v>
                </c:pt>
                <c:pt idx="3">
                  <c:v>La qualité de l'animation vous a-t-elle paru adaptée ?</c:v>
                </c:pt>
              </c:strCache>
            </c:strRef>
          </c:cat>
          <c:val>
            <c:numRef>
              <c:f>'rencontres réseau'!$D$16:$D$19</c:f>
              <c:numCache>
                <c:formatCode>General</c:formatCode>
                <c:ptCount val="4"/>
                <c:pt idx="0">
                  <c:v>0.0</c:v>
                </c:pt>
                <c:pt idx="1">
                  <c:v>1.0</c:v>
                </c:pt>
                <c:pt idx="2">
                  <c:v>1.0</c:v>
                </c:pt>
                <c:pt idx="3">
                  <c:v>1.0</c:v>
                </c:pt>
              </c:numCache>
            </c:numRef>
          </c:val>
        </c:ser>
        <c:ser>
          <c:idx val="3"/>
          <c:order val="3"/>
          <c:tx>
            <c:strRef>
              <c:f>'rencontres réseau'!$E$15</c:f>
              <c:strCache>
                <c:ptCount val="1"/>
                <c:pt idx="0">
                  <c:v>non satisfait</c:v>
                </c:pt>
              </c:strCache>
            </c:strRef>
          </c:tx>
          <c:invertIfNegative val="0"/>
          <c:cat>
            <c:strRef>
              <c:f>'rencontres réseau'!$A$16:$A$19</c:f>
              <c:strCache>
                <c:ptCount val="4"/>
                <c:pt idx="0">
                  <c:v>Les thèmes abordés lors de ces rencontres sont-ils pertinents ?</c:v>
                </c:pt>
                <c:pt idx="1">
                  <c:v>Ces rencontres enrichissent-elles votre réflexion et votre pratique professionnelle ?</c:v>
                </c:pt>
                <c:pt idx="2">
                  <c:v>Le temps de parole lors des echanges vous paraît-il bien réparti ?</c:v>
                </c:pt>
                <c:pt idx="3">
                  <c:v>La qualité de l'animation vous a-t-elle paru adaptée ?</c:v>
                </c:pt>
              </c:strCache>
            </c:strRef>
          </c:cat>
          <c:val>
            <c:numRef>
              <c:f>'rencontres réseau'!$E$16:$E$19</c:f>
              <c:numCache>
                <c:formatCode>General</c:formatCode>
                <c:ptCount val="4"/>
                <c:pt idx="0">
                  <c:v>0.0</c:v>
                </c:pt>
                <c:pt idx="1">
                  <c:v>0.0</c:v>
                </c:pt>
                <c:pt idx="2">
                  <c:v>0.0</c:v>
                </c:pt>
                <c:pt idx="3">
                  <c:v>0.0</c:v>
                </c:pt>
              </c:numCache>
            </c:numRef>
          </c:val>
        </c:ser>
        <c:dLbls>
          <c:showLegendKey val="0"/>
          <c:showVal val="0"/>
          <c:showCatName val="0"/>
          <c:showSerName val="0"/>
          <c:showPercent val="0"/>
          <c:showBubbleSize val="0"/>
        </c:dLbls>
        <c:gapWidth val="55"/>
        <c:gapDepth val="55"/>
        <c:shape val="box"/>
        <c:axId val="748130200"/>
        <c:axId val="748133336"/>
        <c:axId val="0"/>
      </c:bar3DChart>
      <c:catAx>
        <c:axId val="748130200"/>
        <c:scaling>
          <c:orientation val="minMax"/>
        </c:scaling>
        <c:delete val="0"/>
        <c:axPos val="b"/>
        <c:majorTickMark val="none"/>
        <c:minorTickMark val="none"/>
        <c:tickLblPos val="nextTo"/>
        <c:crossAx val="748133336"/>
        <c:crosses val="autoZero"/>
        <c:auto val="1"/>
        <c:lblAlgn val="ctr"/>
        <c:lblOffset val="100"/>
        <c:noMultiLvlLbl val="0"/>
      </c:catAx>
      <c:valAx>
        <c:axId val="748133336"/>
        <c:scaling>
          <c:orientation val="minMax"/>
        </c:scaling>
        <c:delete val="0"/>
        <c:axPos val="l"/>
        <c:majorGridlines/>
        <c:numFmt formatCode="General" sourceLinked="1"/>
        <c:majorTickMark val="none"/>
        <c:minorTickMark val="none"/>
        <c:tickLblPos val="nextTo"/>
        <c:crossAx val="748130200"/>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'Evaluation diagnostique'!$A$2:$A$5</c:f>
              <c:strCache>
                <c:ptCount val="4"/>
                <c:pt idx="0">
                  <c:v>Personne en demande d'évaluation</c:v>
                </c:pt>
                <c:pt idx="1">
                  <c:v>Membre de la famille</c:v>
                </c:pt>
                <c:pt idx="2">
                  <c:v>Professionnel</c:v>
                </c:pt>
                <c:pt idx="3">
                  <c:v>Autre</c:v>
                </c:pt>
              </c:strCache>
            </c:strRef>
          </c:cat>
          <c:val>
            <c:numRef>
              <c:f>'Evaluation diagnostique'!$B$2:$B$5</c:f>
              <c:numCache>
                <c:formatCode>General</c:formatCode>
                <c:ptCount val="4"/>
                <c:pt idx="0">
                  <c:v>29.0</c:v>
                </c:pt>
                <c:pt idx="1">
                  <c:v>38.0</c:v>
                </c:pt>
                <c:pt idx="2">
                  <c:v>1.0</c:v>
                </c:pt>
                <c:pt idx="3">
                  <c:v>0.0</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dirty="0">
                <a:solidFill>
                  <a:schemeClr val="accent2"/>
                </a:solidFill>
              </a:rPr>
              <a:t>Accès au CRA</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'Evaluation diagnostique'!$B$7</c:f>
              <c:strCache>
                <c:ptCount val="1"/>
                <c:pt idx="0">
                  <c:v>Très satisfaisant</c:v>
                </c:pt>
              </c:strCache>
            </c:strRef>
          </c:tx>
          <c:invertIfNegative val="0"/>
          <c:dLbls>
            <c:showLegendKey val="0"/>
            <c:showVal val="1"/>
            <c:showCatName val="0"/>
            <c:showSerName val="0"/>
            <c:showPercent val="0"/>
            <c:showBubbleSize val="0"/>
            <c:showLeaderLines val="0"/>
          </c:dLbls>
          <c:cat>
            <c:strRef>
              <c:f>'Evaluation diagnostique'!$A$8:$A$13</c:f>
              <c:strCache>
                <c:ptCount val="6"/>
                <c:pt idx="0">
                  <c:v>L'implantation du CRA vous paraît-elle :</c:v>
                </c:pt>
                <c:pt idx="1">
                  <c:v>L'accessibilité par les transports en commun vous paraît-elle :</c:v>
                </c:pt>
                <c:pt idx="2">
                  <c:v>La signalisation vous paraît-elle :</c:v>
                </c:pt>
                <c:pt idx="3">
                  <c:v>L'aménagement pour les personnes à mobilité réduites vous paraît-il :</c:v>
                </c:pt>
                <c:pt idx="4">
                  <c:v>les possibilités de stationnement vous paraissent-elles :</c:v>
                </c:pt>
                <c:pt idx="5">
                  <c:v>Les horaires d'ouverture vous paraissent-ils :</c:v>
                </c:pt>
              </c:strCache>
            </c:strRef>
          </c:cat>
          <c:val>
            <c:numRef>
              <c:f>'Evaluation diagnostique'!$B$8:$B$13</c:f>
              <c:numCache>
                <c:formatCode>General</c:formatCode>
                <c:ptCount val="6"/>
                <c:pt idx="0">
                  <c:v>36.0</c:v>
                </c:pt>
                <c:pt idx="1">
                  <c:v>31.0</c:v>
                </c:pt>
                <c:pt idx="2">
                  <c:v>31.0</c:v>
                </c:pt>
                <c:pt idx="3">
                  <c:v>23.0</c:v>
                </c:pt>
                <c:pt idx="4">
                  <c:v>42.0</c:v>
                </c:pt>
                <c:pt idx="5">
                  <c:v>36.0</c:v>
                </c:pt>
              </c:numCache>
            </c:numRef>
          </c:val>
        </c:ser>
        <c:ser>
          <c:idx val="1"/>
          <c:order val="1"/>
          <c:tx>
            <c:strRef>
              <c:f>'Evaluation diagnostique'!$C$7</c:f>
              <c:strCache>
                <c:ptCount val="1"/>
                <c:pt idx="0">
                  <c:v>Satisfaisant</c:v>
                </c:pt>
              </c:strCache>
            </c:strRef>
          </c:tx>
          <c:invertIfNegative val="0"/>
          <c:dLbls>
            <c:showLegendKey val="0"/>
            <c:showVal val="1"/>
            <c:showCatName val="0"/>
            <c:showSerName val="0"/>
            <c:showPercent val="0"/>
            <c:showBubbleSize val="0"/>
            <c:showLeaderLines val="0"/>
          </c:dLbls>
          <c:cat>
            <c:strRef>
              <c:f>'Evaluation diagnostique'!$A$8:$A$13</c:f>
              <c:strCache>
                <c:ptCount val="6"/>
                <c:pt idx="0">
                  <c:v>L'implantation du CRA vous paraît-elle :</c:v>
                </c:pt>
                <c:pt idx="1">
                  <c:v>L'accessibilité par les transports en commun vous paraît-elle :</c:v>
                </c:pt>
                <c:pt idx="2">
                  <c:v>La signalisation vous paraît-elle :</c:v>
                </c:pt>
                <c:pt idx="3">
                  <c:v>L'aménagement pour les personnes à mobilité réduites vous paraît-il :</c:v>
                </c:pt>
                <c:pt idx="4">
                  <c:v>les possibilités de stationnement vous paraissent-elles :</c:v>
                </c:pt>
                <c:pt idx="5">
                  <c:v>Les horaires d'ouverture vous paraissent-ils :</c:v>
                </c:pt>
              </c:strCache>
            </c:strRef>
          </c:cat>
          <c:val>
            <c:numRef>
              <c:f>'Evaluation diagnostique'!$C$8:$C$13</c:f>
              <c:numCache>
                <c:formatCode>General</c:formatCode>
                <c:ptCount val="6"/>
                <c:pt idx="0">
                  <c:v>62.0</c:v>
                </c:pt>
                <c:pt idx="1">
                  <c:v>48.0</c:v>
                </c:pt>
                <c:pt idx="2">
                  <c:v>46.0</c:v>
                </c:pt>
                <c:pt idx="3">
                  <c:v>61.0</c:v>
                </c:pt>
                <c:pt idx="4">
                  <c:v>52.0</c:v>
                </c:pt>
                <c:pt idx="5">
                  <c:v>62.0</c:v>
                </c:pt>
              </c:numCache>
            </c:numRef>
          </c:val>
        </c:ser>
        <c:ser>
          <c:idx val="2"/>
          <c:order val="2"/>
          <c:tx>
            <c:strRef>
              <c:f>'Evaluation diagnostique'!$D$7</c:f>
              <c:strCache>
                <c:ptCount val="1"/>
                <c:pt idx="0">
                  <c:v>Peu satisfaisant</c:v>
                </c:pt>
              </c:strCache>
            </c:strRef>
          </c:tx>
          <c:invertIfNegative val="0"/>
          <c:dLbls>
            <c:showLegendKey val="0"/>
            <c:showVal val="1"/>
            <c:showCatName val="0"/>
            <c:showSerName val="0"/>
            <c:showPercent val="0"/>
            <c:showBubbleSize val="0"/>
            <c:showLeaderLines val="0"/>
          </c:dLbls>
          <c:cat>
            <c:strRef>
              <c:f>'Evaluation diagnostique'!$A$8:$A$13</c:f>
              <c:strCache>
                <c:ptCount val="6"/>
                <c:pt idx="0">
                  <c:v>L'implantation du CRA vous paraît-elle :</c:v>
                </c:pt>
                <c:pt idx="1">
                  <c:v>L'accessibilité par les transports en commun vous paraît-elle :</c:v>
                </c:pt>
                <c:pt idx="2">
                  <c:v>La signalisation vous paraît-elle :</c:v>
                </c:pt>
                <c:pt idx="3">
                  <c:v>L'aménagement pour les personnes à mobilité réduites vous paraît-il :</c:v>
                </c:pt>
                <c:pt idx="4">
                  <c:v>les possibilités de stationnement vous paraissent-elles :</c:v>
                </c:pt>
                <c:pt idx="5">
                  <c:v>Les horaires d'ouverture vous paraissent-ils :</c:v>
                </c:pt>
              </c:strCache>
            </c:strRef>
          </c:cat>
          <c:val>
            <c:numRef>
              <c:f>'Evaluation diagnostique'!$D$8:$D$13</c:f>
              <c:numCache>
                <c:formatCode>General</c:formatCode>
                <c:ptCount val="6"/>
                <c:pt idx="0">
                  <c:v>2.0</c:v>
                </c:pt>
                <c:pt idx="1">
                  <c:v>17.0</c:v>
                </c:pt>
                <c:pt idx="2">
                  <c:v>16.0</c:v>
                </c:pt>
                <c:pt idx="3">
                  <c:v>16.0</c:v>
                </c:pt>
                <c:pt idx="4">
                  <c:v>2.0</c:v>
                </c:pt>
                <c:pt idx="5">
                  <c:v>2.0</c:v>
                </c:pt>
              </c:numCache>
            </c:numRef>
          </c:val>
        </c:ser>
        <c:ser>
          <c:idx val="3"/>
          <c:order val="3"/>
          <c:tx>
            <c:strRef>
              <c:f>'Evaluation diagnostique'!$E$7</c:f>
              <c:strCache>
                <c:ptCount val="1"/>
                <c:pt idx="0">
                  <c:v>Non satisfaisant</c:v>
                </c:pt>
              </c:strCache>
            </c:strRef>
          </c:tx>
          <c:invertIfNegative val="0"/>
          <c:dLbls>
            <c:showLegendKey val="0"/>
            <c:showVal val="1"/>
            <c:showCatName val="0"/>
            <c:showSerName val="0"/>
            <c:showPercent val="0"/>
            <c:showBubbleSize val="0"/>
            <c:showLeaderLines val="0"/>
          </c:dLbls>
          <c:cat>
            <c:strRef>
              <c:f>'Evaluation diagnostique'!$A$8:$A$13</c:f>
              <c:strCache>
                <c:ptCount val="6"/>
                <c:pt idx="0">
                  <c:v>L'implantation du CRA vous paraît-elle :</c:v>
                </c:pt>
                <c:pt idx="1">
                  <c:v>L'accessibilité par les transports en commun vous paraît-elle :</c:v>
                </c:pt>
                <c:pt idx="2">
                  <c:v>La signalisation vous paraît-elle :</c:v>
                </c:pt>
                <c:pt idx="3">
                  <c:v>L'aménagement pour les personnes à mobilité réduites vous paraît-il :</c:v>
                </c:pt>
                <c:pt idx="4">
                  <c:v>les possibilités de stationnement vous paraissent-elles :</c:v>
                </c:pt>
                <c:pt idx="5">
                  <c:v>Les horaires d'ouverture vous paraissent-ils :</c:v>
                </c:pt>
              </c:strCache>
            </c:strRef>
          </c:cat>
          <c:val>
            <c:numRef>
              <c:f>'Evaluation diagnostique'!$E$8:$E$13</c:f>
              <c:numCache>
                <c:formatCode>General</c:formatCode>
                <c:ptCount val="6"/>
                <c:pt idx="0">
                  <c:v>0.0</c:v>
                </c:pt>
                <c:pt idx="1">
                  <c:v>4.0</c:v>
                </c:pt>
                <c:pt idx="2">
                  <c:v>7.0</c:v>
                </c:pt>
                <c:pt idx="3">
                  <c:v>0.0</c:v>
                </c:pt>
                <c:pt idx="4">
                  <c:v>2.0</c:v>
                </c:pt>
                <c:pt idx="5">
                  <c:v>0.0</c:v>
                </c:pt>
              </c:numCache>
            </c:numRef>
          </c:val>
        </c:ser>
        <c:dLbls>
          <c:showLegendKey val="0"/>
          <c:showVal val="0"/>
          <c:showCatName val="0"/>
          <c:showSerName val="0"/>
          <c:showPercent val="0"/>
          <c:showBubbleSize val="0"/>
        </c:dLbls>
        <c:gapWidth val="55"/>
        <c:gapDepth val="55"/>
        <c:shape val="box"/>
        <c:axId val="747986280"/>
        <c:axId val="747972696"/>
        <c:axId val="0"/>
      </c:bar3DChart>
      <c:catAx>
        <c:axId val="747986280"/>
        <c:scaling>
          <c:orientation val="minMax"/>
        </c:scaling>
        <c:delete val="0"/>
        <c:axPos val="b"/>
        <c:majorTickMark val="none"/>
        <c:minorTickMark val="none"/>
        <c:tickLblPos val="nextTo"/>
        <c:txPr>
          <a:bodyPr rot="-5400000" vert="horz"/>
          <a:lstStyle/>
          <a:p>
            <a:pPr>
              <a:defRPr/>
            </a:pPr>
            <a:endParaRPr lang="fr-FR"/>
          </a:p>
        </c:txPr>
        <c:crossAx val="747972696"/>
        <c:crosses val="autoZero"/>
        <c:auto val="1"/>
        <c:lblAlgn val="ctr"/>
        <c:lblOffset val="100"/>
        <c:noMultiLvlLbl val="0"/>
      </c:catAx>
      <c:valAx>
        <c:axId val="747972696"/>
        <c:scaling>
          <c:orientation val="minMax"/>
        </c:scaling>
        <c:delete val="0"/>
        <c:axPos val="l"/>
        <c:majorGridlines/>
        <c:numFmt formatCode="General" sourceLinked="1"/>
        <c:majorTickMark val="none"/>
        <c:minorTickMark val="none"/>
        <c:tickLblPos val="nextTo"/>
        <c:crossAx val="747986280"/>
        <c:crosses val="autoZero"/>
        <c:crossBetween val="between"/>
      </c:valAx>
    </c:plotArea>
    <c:legend>
      <c:legendPos val="r"/>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overlay val="0"/>
    </c:legend>
    <c:plotVisOnly val="0"/>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r"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r" defTabSz="448812" eaLnBrk="0" hangingPunct="0">
              <a:buClr>
                <a:srgbClr val="000000"/>
              </a:buClr>
              <a:buFont typeface="Times New Roman" pitchFamily="18" charset="0"/>
              <a:buNone/>
              <a:defRPr sz="1200" b="0">
                <a:solidFill>
                  <a:srgbClr val="000000"/>
                </a:solidFill>
                <a:cs typeface="+mn-cs"/>
              </a:defRPr>
            </a:lvl1pPr>
          </a:lstStyle>
          <a:p>
            <a:pPr>
              <a:defRPr/>
            </a:pPr>
            <a:fld id="{FBC47772-5D06-4145-9FA4-F4A2490D9035}" type="slidenum">
              <a:rPr lang="fr-FR" altLang="fr-FR"/>
              <a:pPr>
                <a:defRPr/>
              </a:pPr>
              <a:t>‹#›</a:t>
            </a:fld>
            <a:endParaRPr lang="fr-FR" altLang="fr-FR"/>
          </a:p>
        </p:txBody>
      </p:sp>
    </p:spTree>
    <p:extLst>
      <p:ext uri="{BB962C8B-B14F-4D97-AF65-F5344CB8AC3E}">
        <p14:creationId xmlns:p14="http://schemas.microsoft.com/office/powerpoint/2010/main" val="81597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0" name="AutoShape 2"/>
          <p:cNvSpPr>
            <a:spLocks noChangeArrowheads="1"/>
          </p:cNvSpPr>
          <p:nvPr/>
        </p:nvSpPr>
        <p:spPr bwMode="auto">
          <a:xfrm>
            <a:off x="0" y="0"/>
            <a:ext cx="6799263" cy="99298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1" name="Rectangle 3"/>
          <p:cNvSpPr>
            <a:spLocks noGrp="1" noChangeArrowheads="1"/>
          </p:cNvSpPr>
          <p:nvPr>
            <p:ph type="hd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2" name="Rectangle 4"/>
          <p:cNvSpPr>
            <a:spLocks noGrp="1" noChangeArrowheads="1"/>
          </p:cNvSpPr>
          <p:nvPr>
            <p:ph type="dt"/>
          </p:nvPr>
        </p:nvSpPr>
        <p:spPr bwMode="auto">
          <a:xfrm>
            <a:off x="3851275" y="0"/>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3" name="Rectangle 5"/>
          <p:cNvSpPr>
            <a:spLocks noGrp="1" noRot="1" noChangeAspect="1" noChangeArrowheads="1"/>
          </p:cNvSpPr>
          <p:nvPr>
            <p:ph type="sldImg"/>
          </p:nvPr>
        </p:nvSpPr>
        <p:spPr bwMode="auto">
          <a:xfrm>
            <a:off x="919163" y="746125"/>
            <a:ext cx="4957762"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p>
      <p:sp>
        <p:nvSpPr>
          <p:cNvPr id="2054" name="Rectangle 6"/>
          <p:cNvSpPr>
            <a:spLocks noGrp="1" noChangeArrowheads="1"/>
          </p:cNvSpPr>
          <p:nvPr>
            <p:ph type="body"/>
          </p:nvPr>
        </p:nvSpPr>
        <p:spPr bwMode="auto">
          <a:xfrm>
            <a:off x="906463" y="4716463"/>
            <a:ext cx="4981575"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p>
            <a:pPr lvl="0"/>
            <a:endParaRPr lang="fr-FR" noProof="0" smtClean="0"/>
          </a:p>
        </p:txBody>
      </p:sp>
      <p:sp>
        <p:nvSpPr>
          <p:cNvPr id="2055" name="Rectangle 7"/>
          <p:cNvSpPr>
            <a:spLocks noGrp="1" noChangeArrowheads="1"/>
          </p:cNvSpPr>
          <p:nvPr>
            <p:ph type="ftr"/>
          </p:nvPr>
        </p:nvSpPr>
        <p:spPr bwMode="auto">
          <a:xfrm>
            <a:off x="0" y="9432925"/>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6" name="Rectangle 8"/>
          <p:cNvSpPr>
            <a:spLocks noGrp="1" noChangeArrowheads="1"/>
          </p:cNvSpPr>
          <p:nvPr>
            <p:ph type="sldNum"/>
          </p:nvPr>
        </p:nvSpPr>
        <p:spPr bwMode="auto">
          <a:xfrm>
            <a:off x="3851275" y="9432925"/>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cs typeface="+mn-cs"/>
              </a:defRPr>
            </a:lvl1pPr>
          </a:lstStyle>
          <a:p>
            <a:pPr>
              <a:defRPr/>
            </a:pPr>
            <a:fld id="{09D3B70C-CCF3-4328-B7CB-EE906C78FC75}" type="slidenum">
              <a:rPr lang="fr-FR" altLang="fr-FR"/>
              <a:pPr>
                <a:defRPr/>
              </a:pPr>
              <a:t>‹#›</a:t>
            </a:fld>
            <a:endParaRPr lang="fr-FR" altLang="fr-FR"/>
          </a:p>
        </p:txBody>
      </p:sp>
    </p:spTree>
    <p:extLst>
      <p:ext uri="{BB962C8B-B14F-4D97-AF65-F5344CB8AC3E}">
        <p14:creationId xmlns:p14="http://schemas.microsoft.com/office/powerpoint/2010/main" val="28329339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62370C44-867C-4D85-AD13-9B85BF8077BC}" type="slidenum">
              <a:rPr lang="fr-FR" altLang="fr-FR" sz="1200">
                <a:solidFill>
                  <a:srgbClr val="000000"/>
                </a:solidFill>
              </a:rPr>
              <a:pPr>
                <a:defRPr/>
              </a:pPr>
              <a:t>1</a:t>
            </a:fld>
            <a:endParaRPr lang="fr-FR" altLang="fr-FR" sz="1200">
              <a:solidFill>
                <a:srgbClr val="000000"/>
              </a:solidFill>
            </a:endParaRPr>
          </a:p>
        </p:txBody>
      </p:sp>
      <p:sp>
        <p:nvSpPr>
          <p:cNvPr id="3993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59F1C682-3007-4E9C-840B-C183DD824F6A}" type="slidenum">
              <a:rPr lang="fr-FR" altLang="fr-FR" sz="1200">
                <a:solidFill>
                  <a:srgbClr val="000000"/>
                </a:solidFill>
              </a:rPr>
              <a:pPr>
                <a:defRPr/>
              </a:pPr>
              <a:t>13</a:t>
            </a:fld>
            <a:endParaRPr lang="fr-FR" altLang="fr-FR" sz="1200">
              <a:solidFill>
                <a:srgbClr val="000000"/>
              </a:solidFill>
            </a:endParaRPr>
          </a:p>
        </p:txBody>
      </p:sp>
      <p:sp>
        <p:nvSpPr>
          <p:cNvPr id="5222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8D35E620-BFAA-49FA-B978-9089F4670800}" type="slidenum">
              <a:rPr lang="fr-FR" altLang="fr-FR" sz="1200">
                <a:solidFill>
                  <a:srgbClr val="000000"/>
                </a:solidFill>
              </a:rPr>
              <a:pPr>
                <a:defRPr/>
              </a:pPr>
              <a:t>14</a:t>
            </a:fld>
            <a:endParaRPr lang="fr-FR" altLang="fr-FR" sz="1200">
              <a:solidFill>
                <a:srgbClr val="000000"/>
              </a:solidFill>
            </a:endParaRPr>
          </a:p>
        </p:txBody>
      </p:sp>
      <p:sp>
        <p:nvSpPr>
          <p:cNvPr id="5324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0"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smtClean="0">
                <a:latin typeface="Arial" pitchFamily="34" charset="0"/>
              </a:rPr>
              <a:t>+ de formations longues pour – de prof mais mobilisation des intervenants + grande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0DF0EC6-3EE0-494C-86EC-57E30A1B7342}" type="slidenum">
              <a:rPr lang="fr-FR" altLang="fr-FR" sz="1200">
                <a:solidFill>
                  <a:srgbClr val="000000"/>
                </a:solidFill>
              </a:rPr>
              <a:pPr>
                <a:defRPr/>
              </a:pPr>
              <a:t>15</a:t>
            </a:fld>
            <a:endParaRPr lang="fr-FR" altLang="fr-FR" sz="1200">
              <a:solidFill>
                <a:srgbClr val="000000"/>
              </a:solidFill>
            </a:endParaRPr>
          </a:p>
        </p:txBody>
      </p:sp>
      <p:sp>
        <p:nvSpPr>
          <p:cNvPr id="5427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4274"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smtClean="0">
                <a:latin typeface="Arial" pitchFamily="34" charset="0"/>
              </a:rPr>
              <a:t>Total général 2388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Rot="1" noChangeAspect="1" noChangeArrowheads="1" noTextEdit="1"/>
          </p:cNvSpPr>
          <p:nvPr>
            <p:ph type="sldImg"/>
          </p:nvPr>
        </p:nvSpPr>
        <p:spPr/>
      </p:sp>
      <p:sp>
        <p:nvSpPr>
          <p:cNvPr id="214019" name="Rectangle 1027"/>
          <p:cNvSpPr>
            <a:spLocks noGrp="1" noChangeArrowheads="1"/>
          </p:cNvSpPr>
          <p:nvPr>
            <p:ph type="body" idx="1"/>
          </p:nvPr>
        </p:nvSpPr>
        <p:spPr>
          <a:noFill/>
        </p:spPr>
        <p:txBody>
          <a:bodyPr/>
          <a:lstStyle/>
          <a:p>
            <a:r>
              <a:rPr lang="fr-FR" smtClean="0">
                <a:latin typeface="Times New Roman" pitchFamily="18" charset="0"/>
              </a:rPr>
              <a:t>Autres: personnes concernées ex groupes habiletés sociales, soutien aupres des familles et personnes Ted avec mise en place outils pratiques analyse fonctionnelle scénari sociaux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EADDB56-1785-47F7-9B04-B81C9648ECF8}" type="slidenum">
              <a:rPr lang="fr-FR" altLang="fr-FR" sz="1200">
                <a:solidFill>
                  <a:srgbClr val="000000"/>
                </a:solidFill>
              </a:rPr>
              <a:pPr>
                <a:defRPr/>
              </a:pPr>
              <a:t>18</a:t>
            </a:fld>
            <a:endParaRPr lang="fr-FR" altLang="fr-FR" sz="1200">
              <a:solidFill>
                <a:srgbClr val="000000"/>
              </a:solidFill>
            </a:endParaRPr>
          </a:p>
        </p:txBody>
      </p:sp>
      <p:sp>
        <p:nvSpPr>
          <p:cNvPr id="5529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5298"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D95CA44C-BF7A-4FC6-8BC7-CE7A8234791E}" type="slidenum">
              <a:rPr lang="fr-FR" altLang="fr-FR" sz="1200">
                <a:solidFill>
                  <a:srgbClr val="000000"/>
                </a:solidFill>
              </a:rPr>
              <a:pPr>
                <a:defRPr/>
              </a:pPr>
              <a:t>19</a:t>
            </a:fld>
            <a:endParaRPr lang="fr-FR" altLang="fr-FR" sz="1200">
              <a:solidFill>
                <a:srgbClr val="000000"/>
              </a:solidFill>
            </a:endParaRPr>
          </a:p>
        </p:txBody>
      </p:sp>
      <p:sp>
        <p:nvSpPr>
          <p:cNvPr id="5632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2"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smtClean="0">
                <a:latin typeface="Arial" pitchFamily="34" charset="0"/>
              </a:rPr>
              <a:t>1335 Professionnels impliqués dans le réseau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17FB6893-A21E-410A-825E-599963B7FB3B}" type="slidenum">
              <a:rPr lang="fr-FR" altLang="fr-FR" sz="1200">
                <a:solidFill>
                  <a:srgbClr val="000000"/>
                </a:solidFill>
              </a:rPr>
              <a:pPr>
                <a:defRPr/>
              </a:pPr>
              <a:t>21</a:t>
            </a:fld>
            <a:endParaRPr lang="fr-FR" altLang="fr-FR" sz="1200">
              <a:solidFill>
                <a:srgbClr val="000000"/>
              </a:solidFill>
            </a:endParaRPr>
          </a:p>
        </p:txBody>
      </p:sp>
      <p:sp>
        <p:nvSpPr>
          <p:cNvPr id="5734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F7FF752-230D-42D0-A36A-D9BA8B728DCF}" type="slidenum">
              <a:rPr lang="fr-FR" altLang="fr-FR" sz="1200">
                <a:solidFill>
                  <a:srgbClr val="000000"/>
                </a:solidFill>
              </a:rPr>
              <a:pPr>
                <a:defRPr/>
              </a:pPr>
              <a:t>22</a:t>
            </a:fld>
            <a:endParaRPr lang="fr-FR" altLang="fr-FR" sz="1200">
              <a:solidFill>
                <a:srgbClr val="000000"/>
              </a:solidFill>
            </a:endParaRPr>
          </a:p>
        </p:txBody>
      </p:sp>
      <p:sp>
        <p:nvSpPr>
          <p:cNvPr id="5836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837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26</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75FB08C-57AF-4501-A37E-1985C3D65262}" type="slidenum">
              <a:rPr lang="fr-FR" altLang="fr-FR" sz="1200">
                <a:solidFill>
                  <a:srgbClr val="000000"/>
                </a:solidFill>
              </a:rPr>
              <a:pPr>
                <a:defRPr/>
              </a:pPr>
              <a:t>27</a:t>
            </a:fld>
            <a:endParaRPr lang="fr-FR" altLang="fr-FR" sz="1200">
              <a:solidFill>
                <a:srgbClr val="000000"/>
              </a:solidFill>
            </a:endParaRPr>
          </a:p>
        </p:txBody>
      </p:sp>
      <p:sp>
        <p:nvSpPr>
          <p:cNvPr id="6246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2349DD49-0817-44F7-B9FB-A3FBAC2DA67E}" type="slidenum">
              <a:rPr lang="fr-FR" altLang="fr-FR" sz="1200">
                <a:solidFill>
                  <a:srgbClr val="000000"/>
                </a:solidFill>
              </a:rPr>
              <a:pPr>
                <a:defRPr/>
              </a:pPr>
              <a:t>2</a:t>
            </a:fld>
            <a:endParaRPr lang="fr-FR" altLang="fr-FR" sz="1200">
              <a:solidFill>
                <a:srgbClr val="000000"/>
              </a:solidFill>
            </a:endParaRPr>
          </a:p>
        </p:txBody>
      </p:sp>
      <p:sp>
        <p:nvSpPr>
          <p:cNvPr id="4096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0B7007F-6DF5-48A2-9EEA-C01C3667D306}" type="slidenum">
              <a:rPr lang="fr-FR" altLang="fr-FR" sz="1200">
                <a:solidFill>
                  <a:srgbClr val="000000"/>
                </a:solidFill>
              </a:rPr>
              <a:pPr>
                <a:defRPr/>
              </a:pPr>
              <a:t>28</a:t>
            </a:fld>
            <a:endParaRPr lang="fr-FR" altLang="fr-FR" sz="1200">
              <a:solidFill>
                <a:srgbClr val="000000"/>
              </a:solidFill>
            </a:endParaRPr>
          </a:p>
        </p:txBody>
      </p:sp>
      <p:sp>
        <p:nvSpPr>
          <p:cNvPr id="6348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C262B382-5B97-47F8-9650-A214BA71C9DA}" type="slidenum">
              <a:rPr lang="fr-FR" altLang="fr-FR" sz="1200">
                <a:solidFill>
                  <a:srgbClr val="000000"/>
                </a:solidFill>
              </a:rPr>
              <a:pPr>
                <a:defRPr/>
              </a:pPr>
              <a:t>29</a:t>
            </a:fld>
            <a:endParaRPr lang="fr-FR" altLang="fr-FR" sz="1200">
              <a:solidFill>
                <a:srgbClr val="000000"/>
              </a:solidFill>
            </a:endParaRPr>
          </a:p>
        </p:txBody>
      </p:sp>
      <p:sp>
        <p:nvSpPr>
          <p:cNvPr id="6451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4514"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9AE641FB-E6F4-4EE8-A8A0-01697449C1BA}" type="slidenum">
              <a:rPr lang="fr-FR" alt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30</a:t>
            </a:fld>
            <a:endParaRPr lang="fr-FR" altLang="fr-FR" sz="1200" b="0">
              <a:solidFill>
                <a:srgbClr val="000000"/>
              </a:solidFill>
            </a:endParaRPr>
          </a:p>
        </p:txBody>
      </p:sp>
      <p:sp>
        <p:nvSpPr>
          <p:cNvPr id="5939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4"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17D441DC-5A04-45CD-A456-7A40CE1835DF}"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33</a:t>
            </a:fld>
            <a:endParaRPr lang="fr-FR" sz="1200" b="0">
              <a:solidFill>
                <a:srgbClr val="000000"/>
              </a:solidFill>
            </a:endParaRPr>
          </a:p>
        </p:txBody>
      </p:sp>
      <p:sp>
        <p:nvSpPr>
          <p:cNvPr id="39937" name="Text Box 1"/>
          <p:cNvSpPr>
            <a:spLocks noGrp="1" noRot="1" noChangeAspect="1" noChangeArrowheads="1" noTextEdit="1"/>
          </p:cNvSpPr>
          <p:nvPr>
            <p:ph type="sldImg"/>
          </p:nvPr>
        </p:nvSpPr>
        <p:spPr>
          <a:xfrm>
            <a:off x="917575" y="746125"/>
            <a:ext cx="4962525" cy="3722688"/>
          </a:xfrm>
        </p:spPr>
      </p:sp>
      <p:sp>
        <p:nvSpPr>
          <p:cNvPr id="39938" name="Text Box 2"/>
          <p:cNvSpPr>
            <a:spLocks noGrp="1" noChangeArrowheads="1"/>
          </p:cNvSpPr>
          <p:nvPr>
            <p:ph type="body" idx="1"/>
          </p:nvPr>
        </p:nvSpPr>
        <p:spPr>
          <a:xfrm>
            <a:off x="906463" y="4716463"/>
            <a:ext cx="4986337" cy="4467225"/>
          </a:xfrm>
          <a:noFill/>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ctr" hangingPunct="1"/>
            <a:r>
              <a:rPr lang="fr-FR" smtClean="0">
                <a:latin typeface="Times New Roman" pitchFamily="18" charset="0"/>
              </a:rPr>
              <a:t>Expertise (1) appui ponctuel spécialisé sur des questions collectives ou sur des questions individuelles particulières pour lesquelles les acteurs qui assurent le suivi de la personne sollicitent une expertise plus poussée faisant appel à des compétences et des outils plus spécialisés </a:t>
            </a:r>
          </a:p>
          <a:p>
            <a:pPr eaLnBrk="1" fontAlgn="ctr" hangingPunct="1"/>
            <a:r>
              <a:rPr lang="fr-FR" smtClean="0">
                <a:latin typeface="Times New Roman" pitchFamily="18" charset="0"/>
              </a:rPr>
              <a:t>* Quelques exemples : Aide à la création, extension d'établissement, d'associations, participation à un projet de réorganisation spatiale, aide à la rédaction d'un projet d'établissement (public TED), aide à la révision du projet individuel devant des cas complexes ou sujets à discussion,  des comportements problèmes, ou des situations conflictuelles, observations en classe, etc. </a:t>
            </a:r>
          </a:p>
          <a:p>
            <a:endParaRPr lang="fr-FR" smtClean="0">
              <a:latin typeface="Times New Roman" pitchFamily="18" charset="0"/>
            </a:endParaRPr>
          </a:p>
        </p:txBody>
      </p:sp>
      <p:sp>
        <p:nvSpPr>
          <p:cNvPr id="4" name="Espace réservé du numéro de diapositive 3"/>
          <p:cNvSpPr txBox="1">
            <a:spLocks noGrp="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41459127-E0FD-4258-9879-62803484DA7F}"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34</a:t>
            </a:fld>
            <a:endParaRPr lang="fr-FR" sz="1200" b="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59082B1A-F900-42CE-82DA-AF058A63CC88}"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35</a:t>
            </a:fld>
            <a:endParaRPr lang="fr-FR" sz="1200" b="0">
              <a:solidFill>
                <a:srgbClr val="000000"/>
              </a:solidFill>
            </a:endParaRPr>
          </a:p>
        </p:txBody>
      </p:sp>
      <p:sp>
        <p:nvSpPr>
          <p:cNvPr id="43009" name="Text Box 1"/>
          <p:cNvSpPr>
            <a:spLocks noGrp="1" noRot="1" noChangeAspect="1" noChangeArrowheads="1" noTextEdit="1"/>
          </p:cNvSpPr>
          <p:nvPr>
            <p:ph type="sldImg"/>
          </p:nvPr>
        </p:nvSpPr>
        <p:spPr>
          <a:xfrm>
            <a:off x="917575" y="746125"/>
            <a:ext cx="4962525" cy="3722688"/>
          </a:xfrm>
        </p:spPr>
      </p:sp>
      <p:sp>
        <p:nvSpPr>
          <p:cNvPr id="43010" name="Text Box 2"/>
          <p:cNvSpPr>
            <a:spLocks noGrp="1" noChangeArrowheads="1"/>
          </p:cNvSpPr>
          <p:nvPr>
            <p:ph type="body" idx="1"/>
          </p:nvPr>
        </p:nvSpPr>
        <p:spPr>
          <a:xfrm>
            <a:off x="906463" y="4716463"/>
            <a:ext cx="4986337" cy="4467225"/>
          </a:xfrm>
          <a:noFill/>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656A7A82-9C5B-44D5-A8F2-36BBA9382C18}"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36</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1046C557-3584-405D-8EA2-17558EECD925}"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37</a:t>
            </a:fld>
            <a:endParaRPr lang="fr-FR" sz="1200" b="0">
              <a:solidFill>
                <a:srgbClr val="000000"/>
              </a:solidFill>
            </a:endParaRPr>
          </a:p>
        </p:txBody>
      </p:sp>
      <p:sp>
        <p:nvSpPr>
          <p:cNvPr id="45057" name="Text Box 1"/>
          <p:cNvSpPr>
            <a:spLocks noGrp="1" noRot="1" noChangeAspect="1" noChangeArrowheads="1" noTextEdit="1"/>
          </p:cNvSpPr>
          <p:nvPr>
            <p:ph type="sldImg"/>
          </p:nvPr>
        </p:nvSpPr>
        <p:spPr>
          <a:xfrm>
            <a:off x="917575" y="746125"/>
            <a:ext cx="4962525" cy="3722688"/>
          </a:xfrm>
        </p:spPr>
      </p:sp>
      <p:sp>
        <p:nvSpPr>
          <p:cNvPr id="45058" name="Text Box 2"/>
          <p:cNvSpPr>
            <a:spLocks noGrp="1" noChangeArrowheads="1"/>
          </p:cNvSpPr>
          <p:nvPr>
            <p:ph type="body" idx="1"/>
          </p:nvPr>
        </p:nvSpPr>
        <p:spPr>
          <a:xfrm>
            <a:off x="906463" y="4716463"/>
            <a:ext cx="4986337" cy="4467225"/>
          </a:xfrm>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hangingPunct="1">
              <a:spcBef>
                <a:spcPts val="434"/>
              </a:spcBef>
              <a:buClrTx/>
              <a:defRPr/>
            </a:pPr>
            <a:endParaRPr lang="fr-FR" dirty="0" smtClean="0">
              <a:latin typeface="Arial"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63FA1416-0880-4B0D-B926-52A6F01033A4}"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38</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5B69F3A4-E306-4B8E-8A06-237C2C469EE9}"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39</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ctr" hangingPunct="1">
              <a:defRPr/>
            </a:pPr>
            <a:r>
              <a:rPr lang="fr-FR" dirty="0" smtClean="0"/>
              <a:t>Expertise (1) appui ponctuel spécialisé sur des questions collectives ou sur des questions individuelles particulières pour lesquelles les acteurs qui assurent le suivi de la personne sollicitent une expertise plus poussée faisant appel à des compétences et des outils plus spécialisés </a:t>
            </a:r>
          </a:p>
          <a:p>
            <a:pPr eaLnBrk="1" fontAlgn="ctr" hangingPunct="1">
              <a:defRPr/>
            </a:pPr>
            <a:r>
              <a:rPr lang="fr-FR" dirty="0" smtClean="0"/>
              <a:t>* Quelques exemples : Aide à la création, extension d'établissement, d'associations, participation à un projet de réorganisation spatiale, aide à la rédaction d'un projet d'établissement (public TED), aide à la révision du projet individuel devant des cas complexes ou sujets à discussion,  des comportements problèmes, ou des situations conflictuelles, observations en classe, etc. </a:t>
            </a:r>
          </a:p>
          <a:p>
            <a:pPr>
              <a:defRPr/>
            </a:pPr>
            <a:endParaRPr lang="fr-FR" dirty="0"/>
          </a:p>
        </p:txBody>
      </p:sp>
      <p:sp>
        <p:nvSpPr>
          <p:cNvPr id="4" name="Espace réservé du numéro de diapositive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210FBD35-8ECB-4965-8A10-3328DDA1B69A}" type="slidenum">
              <a:rPr lang="fr-FR" altLang="fr-FR" smtClean="0"/>
              <a:pPr>
                <a:defRPr/>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86E2B9B7-BC31-4B22-A4E9-4D44CE394497}"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40</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95BED797-53E3-4809-BD46-9F61F03C0402}"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41</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FA194D1C-9215-453C-967D-4E9405611507}"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42</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22EB333B-60B6-4048-8082-443FECC6F892}"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43</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52B649C2-FA17-4039-BF0C-25F6082CC3A9}"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44</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8BABA692-9758-4B8C-9F4E-B6A3AA0244CF}" type="slidenum">
              <a:rPr 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45</a:t>
            </a:fld>
            <a:endParaRPr lang="fr-FR" sz="1200" b="0">
              <a:solidFill>
                <a:srgbClr val="000000"/>
              </a:solidFill>
            </a:endParaRPr>
          </a:p>
        </p:txBody>
      </p:sp>
      <p:sp>
        <p:nvSpPr>
          <p:cNvPr id="44033" name="Text Box 1"/>
          <p:cNvSpPr>
            <a:spLocks noGrp="1" noRot="1" noChangeAspect="1" noChangeArrowheads="1" noTextEdit="1"/>
          </p:cNvSpPr>
          <p:nvPr>
            <p:ph type="sldImg"/>
          </p:nvPr>
        </p:nvSpPr>
        <p:spPr>
          <a:xfrm>
            <a:off x="917575" y="746125"/>
            <a:ext cx="4962525" cy="3722688"/>
          </a:xfrm>
        </p:spPr>
      </p:sp>
      <p:sp>
        <p:nvSpPr>
          <p:cNvPr id="44034" name="Text Box 2"/>
          <p:cNvSpPr>
            <a:spLocks noGrp="1" noChangeArrowheads="1"/>
          </p:cNvSpPr>
          <p:nvPr>
            <p:ph type="body" idx="1"/>
          </p:nvPr>
        </p:nvSpPr>
        <p:spPr>
          <a:xfrm>
            <a:off x="679450" y="4716463"/>
            <a:ext cx="5440363"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smtClean="0">
                <a:latin typeface="Arial" pitchFamily="34" charset="0"/>
              </a:rPr>
              <a:t>Modifié 2015 : total 1317 (total demandes 2014 : 859) A 68:  88, A67: 335  enf 67+68 : 894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D25059B0-4E90-4832-B096-3996BDAD9265}" type="slidenum">
              <a:rPr lang="fr-FR" altLang="fr-FR" sz="1200">
                <a:solidFill>
                  <a:srgbClr val="000000"/>
                </a:solidFill>
              </a:rPr>
              <a:pPr>
                <a:defRPr/>
              </a:pPr>
              <a:t>46</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609AEF47-325A-4F05-B9FC-D177A9CDA16F}" type="slidenum">
              <a:rPr lang="fr-FR" alt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47</a:t>
            </a:fld>
            <a:endParaRPr lang="fr-FR" altLang="fr-FR" sz="1200" b="0">
              <a:solidFill>
                <a:srgbClr val="000000"/>
              </a:solidFill>
            </a:endParaRPr>
          </a:p>
        </p:txBody>
      </p:sp>
      <p:sp>
        <p:nvSpPr>
          <p:cNvPr id="129027" name="Rectangle 1"/>
          <p:cNvSpPr>
            <a:spLocks noGrp="1" noRot="1" noChangeAspect="1" noChangeArrowheads="1" noTextEdit="1"/>
          </p:cNvSpPr>
          <p:nvPr>
            <p:ph type="sldImg"/>
          </p:nvPr>
        </p:nvSpPr>
        <p:spPr>
          <a:xfrm>
            <a:off x="917575" y="746125"/>
            <a:ext cx="4962525" cy="3722688"/>
          </a:xfrm>
          <a:ln w="9525">
            <a:noFill/>
          </a:ln>
        </p:spPr>
      </p:sp>
      <p:sp>
        <p:nvSpPr>
          <p:cNvPr id="129028" name="Rectangle 2"/>
          <p:cNvSpPr>
            <a:spLocks noGrp="1" noChangeArrowheads="1"/>
          </p:cNvSpPr>
          <p:nvPr>
            <p:ph type="body" idx="1"/>
          </p:nvPr>
        </p:nvSpPr>
        <p:spPr>
          <a:xfrm>
            <a:off x="906463" y="4716463"/>
            <a:ext cx="4986337" cy="4467225"/>
          </a:xfrm>
          <a:noFill/>
        </p:spPr>
        <p:txBody>
          <a:bodyPr wrap="none" lIns="91460" tIns="45730" rIns="91460" bIns="45730" anchor="ctr"/>
          <a:lstStyle/>
          <a:p>
            <a:endParaRPr lang="fr-FR" altLang="fr-FR"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3FD3F60E-0638-46A6-8D58-96618D6F109D}" type="slidenum">
              <a:rPr lang="fr-FR" alt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48</a:t>
            </a:fld>
            <a:endParaRPr lang="fr-FR" altLang="fr-FR" sz="1200" b="0">
              <a:solidFill>
                <a:srgbClr val="000000"/>
              </a:solidFill>
            </a:endParaRPr>
          </a:p>
        </p:txBody>
      </p:sp>
      <p:sp>
        <p:nvSpPr>
          <p:cNvPr id="131075" name="Rectangle 1"/>
          <p:cNvSpPr>
            <a:spLocks noGrp="1" noRot="1" noChangeAspect="1" noChangeArrowheads="1" noTextEdit="1"/>
          </p:cNvSpPr>
          <p:nvPr>
            <p:ph type="sldImg"/>
          </p:nvPr>
        </p:nvSpPr>
        <p:spPr>
          <a:xfrm>
            <a:off x="917575" y="746125"/>
            <a:ext cx="4962525" cy="3722688"/>
          </a:xfrm>
          <a:ln w="9525">
            <a:noFill/>
          </a:ln>
        </p:spPr>
      </p:sp>
      <p:sp>
        <p:nvSpPr>
          <p:cNvPr id="131076" name="Rectangle 2"/>
          <p:cNvSpPr>
            <a:spLocks noGrp="1" noChangeArrowheads="1"/>
          </p:cNvSpPr>
          <p:nvPr>
            <p:ph type="body" idx="1"/>
          </p:nvPr>
        </p:nvSpPr>
        <p:spPr>
          <a:xfrm>
            <a:off x="906463" y="4716463"/>
            <a:ext cx="4986337" cy="4467225"/>
          </a:xfrm>
          <a:noFill/>
        </p:spPr>
        <p:txBody>
          <a:bodyPr wrap="none" lIns="91460" tIns="45730" rIns="91460" bIns="45730" anchor="ctr"/>
          <a:lstStyle/>
          <a:p>
            <a:endParaRPr lang="fr-FR" altLang="fr-FR"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lgn="r" eaLnBrk="0" hangingPunct="0">
              <a:defRPr/>
            </a:pPr>
            <a:fld id="{C9C6FD03-CCB6-4AC0-86B2-5D983DA59018}" type="slidenum">
              <a:rPr lang="fr-FR" altLang="fr-FR" sz="1200" b="0">
                <a:solidFill>
                  <a:srgbClr val="000000"/>
                </a:solidFill>
                <a:cs typeface="+mn-cs"/>
              </a:rPr>
              <a:pPr algn="r" eaLnBrk="0" hangingPunct="0">
                <a:defRPr/>
              </a:pPr>
              <a:t>49</a:t>
            </a:fld>
            <a:endParaRPr lang="fr-FR" altLang="fr-FR" sz="1200" b="0">
              <a:solidFill>
                <a:srgbClr val="000000"/>
              </a:solidFill>
              <a:cs typeface="+mn-cs"/>
            </a:endParaRPr>
          </a:p>
        </p:txBody>
      </p:sp>
      <p:sp>
        <p:nvSpPr>
          <p:cNvPr id="5939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4"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8C604AA-6D54-430A-BAF2-B935A4081D18}" type="slidenum">
              <a:rPr lang="fr-FR" altLang="fr-FR" sz="1200">
                <a:solidFill>
                  <a:srgbClr val="000000"/>
                </a:solidFill>
              </a:rPr>
              <a:pPr>
                <a:defRPr/>
              </a:pPr>
              <a:t>4</a:t>
            </a:fld>
            <a:endParaRPr lang="fr-FR" altLang="fr-FR" sz="1200">
              <a:solidFill>
                <a:srgbClr val="000000"/>
              </a:solidFill>
            </a:endParaRPr>
          </a:p>
        </p:txBody>
      </p:sp>
      <p:sp>
        <p:nvSpPr>
          <p:cNvPr id="4300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52</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53</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BFEAF2BF-6466-664C-8E62-90E1E39BA833}" type="slidenum">
              <a:rPr lang="fr-FR" sz="1200" smtClean="0">
                <a:solidFill>
                  <a:srgbClr val="000000"/>
                </a:solidFill>
              </a:rPr>
              <a:pPr>
                <a:defRPr/>
              </a:pPr>
              <a:t>54</a:t>
            </a:fld>
            <a:endParaRPr lang="fr-FR" sz="1200" smtClean="0">
              <a:solidFill>
                <a:srgbClr val="000000"/>
              </a:solidFill>
            </a:endParaRPr>
          </a:p>
        </p:txBody>
      </p:sp>
      <p:sp>
        <p:nvSpPr>
          <p:cNvPr id="22531" name="Rectangle 1"/>
          <p:cNvSpPr>
            <a:spLocks noGrp="1" noRot="1" noChangeAspect="1" noChangeArrowheads="1" noTextEdit="1"/>
          </p:cNvSpPr>
          <p:nvPr>
            <p:ph type="sldImg"/>
          </p:nvPr>
        </p:nvSpPr>
        <p:spPr>
          <a:xfrm>
            <a:off x="917575" y="746125"/>
            <a:ext cx="4962525" cy="3722688"/>
          </a:xfrm>
          <a:ln w="9525">
            <a:noFill/>
          </a:ln>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906463" y="4716463"/>
            <a:ext cx="498633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60" tIns="45730" rIns="91460" bIns="45730" anchor="ctr"/>
          <a:lstStyle/>
          <a:p>
            <a:endParaRPr lang="fr-FR">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76E23C96-2482-2C46-87C5-78FAE13A9A7D}" type="slidenum">
              <a:rPr lang="fr-FR" sz="1200" smtClean="0">
                <a:solidFill>
                  <a:srgbClr val="000000"/>
                </a:solidFill>
              </a:rPr>
              <a:pPr>
                <a:defRPr/>
              </a:pPr>
              <a:t>55</a:t>
            </a:fld>
            <a:endParaRPr lang="fr-FR" sz="1200" smtClean="0">
              <a:solidFill>
                <a:srgbClr val="000000"/>
              </a:solidFill>
            </a:endParaRPr>
          </a:p>
        </p:txBody>
      </p:sp>
      <p:sp>
        <p:nvSpPr>
          <p:cNvPr id="24579" name="Rectangle 1"/>
          <p:cNvSpPr>
            <a:spLocks noGrp="1" noRot="1" noChangeAspect="1" noChangeArrowheads="1" noTextEdit="1"/>
          </p:cNvSpPr>
          <p:nvPr>
            <p:ph type="sldImg"/>
          </p:nvPr>
        </p:nvSpPr>
        <p:spPr>
          <a:xfrm>
            <a:off x="917575" y="746125"/>
            <a:ext cx="4962525" cy="3722688"/>
          </a:xfrm>
          <a:ln w="9525">
            <a:noFill/>
          </a:ln>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906463" y="4716463"/>
            <a:ext cx="498633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60" tIns="45730" rIns="91460" bIns="45730" anchor="ctr"/>
          <a:lstStyle/>
          <a:p>
            <a:endParaRPr lang="fr-FR">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0DEBEF79-9DF8-D545-9BB2-EF297A148BD4}" type="slidenum">
              <a:rPr lang="fr-FR" sz="1200" smtClean="0">
                <a:solidFill>
                  <a:srgbClr val="000000"/>
                </a:solidFill>
              </a:rPr>
              <a:pPr>
                <a:defRPr/>
              </a:pPr>
              <a:t>56</a:t>
            </a:fld>
            <a:endParaRPr lang="fr-FR" sz="1200" smtClean="0">
              <a:solidFill>
                <a:srgbClr val="000000"/>
              </a:solidFill>
            </a:endParaRPr>
          </a:p>
        </p:txBody>
      </p:sp>
      <p:sp>
        <p:nvSpPr>
          <p:cNvPr id="79874" name="Rectangle 2"/>
          <p:cNvSpPr txBox="1">
            <a:spLocks noGrp="1" noRot="1" noChangeAspect="1" noChangeArrowheads="1" noTextEdit="1"/>
          </p:cNvSpPr>
          <p:nvPr>
            <p:ph type="sldImg"/>
          </p:nvPr>
        </p:nvSpPr>
        <p:spPr>
          <a:xfrm>
            <a:off x="917575" y="746125"/>
            <a:ext cx="4962525" cy="3722688"/>
          </a:xfrm>
          <a:ln/>
        </p:spPr>
      </p:sp>
      <p:sp>
        <p:nvSpPr>
          <p:cNvPr id="79875" name="Rectangle 3"/>
          <p:cNvSpPr txBox="1">
            <a:spLocks noGrp="1" noChangeArrowheads="1"/>
          </p:cNvSpPr>
          <p:nvPr>
            <p:ph type="body" idx="1"/>
          </p:nvPr>
        </p:nvSpPr>
        <p:spPr>
          <a:xfrm>
            <a:off x="906463" y="4716463"/>
            <a:ext cx="4986337" cy="4467225"/>
          </a:xfrm>
          <a:ln/>
        </p:spPr>
        <p:txBody>
          <a:bodyPr wrap="none" lIns="91460" tIns="45730" rIns="91460" bIns="45730" anchor="ctr"/>
          <a:lstStyle/>
          <a:p>
            <a:pPr>
              <a:buFont typeface="Times New Roman" pitchFamily="18" charset="0"/>
              <a:buNone/>
              <a:defRPr/>
            </a:pPr>
            <a:endParaRPr lang="fr-FR" altLang="fr-FR">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F16BEE02-17CE-1343-9449-D5D03DDE23F0}" type="slidenum">
              <a:rPr lang="fr-FR" sz="1200" smtClean="0">
                <a:solidFill>
                  <a:srgbClr val="000000"/>
                </a:solidFill>
              </a:rPr>
              <a:pPr>
                <a:defRPr/>
              </a:pPr>
              <a:t>57</a:t>
            </a:fld>
            <a:endParaRPr lang="fr-FR" sz="1200" smtClean="0">
              <a:solidFill>
                <a:srgbClr val="000000"/>
              </a:solidFill>
            </a:endParaRPr>
          </a:p>
        </p:txBody>
      </p:sp>
      <p:sp>
        <p:nvSpPr>
          <p:cNvPr id="81922" name="Rectangle 2"/>
          <p:cNvSpPr txBox="1">
            <a:spLocks noGrp="1" noRot="1" noChangeAspect="1" noChangeArrowheads="1" noTextEdit="1"/>
          </p:cNvSpPr>
          <p:nvPr>
            <p:ph type="sldImg"/>
          </p:nvPr>
        </p:nvSpPr>
        <p:spPr>
          <a:xfrm>
            <a:off x="917575" y="746125"/>
            <a:ext cx="4962525" cy="3722688"/>
          </a:xfrm>
          <a:ln/>
        </p:spPr>
      </p:sp>
      <p:sp>
        <p:nvSpPr>
          <p:cNvPr id="81923" name="Rectangle 3"/>
          <p:cNvSpPr txBox="1">
            <a:spLocks noGrp="1" noChangeArrowheads="1"/>
          </p:cNvSpPr>
          <p:nvPr>
            <p:ph type="body" idx="1"/>
          </p:nvPr>
        </p:nvSpPr>
        <p:spPr>
          <a:xfrm>
            <a:off x="906463" y="4716463"/>
            <a:ext cx="4986337" cy="4467225"/>
          </a:xfrm>
          <a:ln/>
        </p:spPr>
        <p:txBody>
          <a:bodyPr wrap="none" lIns="91460" tIns="45730" rIns="91460" bIns="45730" anchor="ctr"/>
          <a:lstStyle/>
          <a:p>
            <a:pPr>
              <a:buFont typeface="Times New Roman" pitchFamily="18" charset="0"/>
              <a:buNone/>
              <a:defRPr/>
            </a:pPr>
            <a:endParaRPr lang="fr-FR" altLang="fr-FR">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58</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62</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65</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4A6DCC45-CBD0-3E43-B272-9317A03CBC8A}" type="slidenum">
              <a:rPr lang="fr-FR" smtClean="0">
                <a:latin typeface="Calibri" charset="0"/>
                <a:ea typeface="Microsoft YaHei" charset="0"/>
              </a:rPr>
              <a:pPr>
                <a:defRPr/>
              </a:pPr>
              <a:t>66</a:t>
            </a:fld>
            <a:endParaRPr lang="fr-FR" smtClean="0">
              <a:latin typeface="Calibri" charset="0"/>
              <a:ea typeface="Microsoft YaHei" charset="0"/>
            </a:endParaRPr>
          </a:p>
        </p:txBody>
      </p:sp>
      <p:sp>
        <p:nvSpPr>
          <p:cNvPr id="16387"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6</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pitchFamily="34" charset="0"/>
              </a:rPr>
              <a:t>Enfants:     adultes67</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2345E392-2236-F54D-8CAE-C9FFB13DB577}" type="slidenum">
              <a:rPr lang="fr-FR" smtClean="0">
                <a:latin typeface="Calibri" charset="0"/>
                <a:ea typeface="Microsoft YaHei" charset="0"/>
              </a:rPr>
              <a:pPr>
                <a:defRPr/>
              </a:pPr>
              <a:t>67</a:t>
            </a:fld>
            <a:endParaRPr lang="fr-FR" smtClean="0">
              <a:latin typeface="Calibri" charset="0"/>
              <a:ea typeface="Microsoft YaHei" charset="0"/>
            </a:endParaRPr>
          </a:p>
        </p:txBody>
      </p:sp>
      <p:sp>
        <p:nvSpPr>
          <p:cNvPr id="18435"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621FDB5B-E813-6344-8AB1-03D7715B3ECA}" type="slidenum">
              <a:rPr lang="fr-FR" smtClean="0">
                <a:latin typeface="Calibri" charset="0"/>
                <a:ea typeface="Microsoft YaHei" charset="0"/>
              </a:rPr>
              <a:pPr>
                <a:defRPr/>
              </a:pPr>
              <a:t>68</a:t>
            </a:fld>
            <a:endParaRPr lang="fr-FR" smtClean="0">
              <a:latin typeface="Calibri" charset="0"/>
              <a:ea typeface="Microsoft YaHei" charset="0"/>
            </a:endParaRPr>
          </a:p>
        </p:txBody>
      </p:sp>
      <p:sp>
        <p:nvSpPr>
          <p:cNvPr id="20483"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7E8BB3F4-1959-DF44-89A5-E520FF38D754}" type="slidenum">
              <a:rPr lang="fr-FR" smtClean="0">
                <a:latin typeface="Calibri" charset="0"/>
                <a:ea typeface="Microsoft YaHei" charset="0"/>
              </a:rPr>
              <a:pPr>
                <a:defRPr/>
              </a:pPr>
              <a:t>69</a:t>
            </a:fld>
            <a:endParaRPr lang="fr-FR" smtClean="0">
              <a:latin typeface="Calibri" charset="0"/>
              <a:ea typeface="Microsoft YaHei" charset="0"/>
            </a:endParaRPr>
          </a:p>
        </p:txBody>
      </p:sp>
      <p:sp>
        <p:nvSpPr>
          <p:cNvPr id="22531"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70</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F7C183C-3954-C040-8296-1BAA5D3766D4}" type="slidenum">
              <a:rPr lang="fr-FR"/>
              <a:pPr>
                <a:defRPr/>
              </a:pPr>
              <a:t>71</a:t>
            </a:fld>
            <a:endParaRPr lang="fr-FR"/>
          </a:p>
        </p:txBody>
      </p:sp>
      <p:sp>
        <p:nvSpPr>
          <p:cNvPr id="73729" name="Text Box 1"/>
          <p:cNvSpPr txBox="1">
            <a:spLocks noGrp="1" noRot="1" noChangeAspect="1" noChangeArrowheads="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a:xfrm>
            <a:off x="905951" y="4716947"/>
            <a:ext cx="4987293" cy="44674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60" tIns="45730" rIns="91460" bIns="45730" anchor="ctr"/>
          <a:lstStyle/>
          <a:p>
            <a:pPr>
              <a:defRPr/>
            </a:pPr>
            <a:endParaRPr lang="fr-FR"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CE80B7B2-6670-1240-838A-274942FF622A}" type="slidenum">
              <a:rPr lang="fr-FR"/>
              <a:pPr>
                <a:defRPr/>
              </a:pPr>
              <a:t>72</a:t>
            </a:fld>
            <a:endParaRPr lang="fr-FR"/>
          </a:p>
        </p:txBody>
      </p:sp>
      <p:sp>
        <p:nvSpPr>
          <p:cNvPr id="73729" name="Text Box 1"/>
          <p:cNvSpPr txBox="1">
            <a:spLocks noGrp="1" noRot="1" noChangeAspect="1" noChangeArrowheads="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a:xfrm>
            <a:off x="905951" y="4716947"/>
            <a:ext cx="4987293" cy="44674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60" tIns="45730" rIns="91460" bIns="45730" anchor="ctr"/>
          <a:lstStyle/>
          <a:p>
            <a:pPr>
              <a:defRPr/>
            </a:pPr>
            <a:endParaRPr lang="fr-FR"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600A9C69-908E-1A43-B02E-FEE52FCE0E67}" type="slidenum">
              <a:rPr lang="fr-FR"/>
              <a:pPr>
                <a:defRPr/>
              </a:pPr>
              <a:t>73</a:t>
            </a:fld>
            <a:endParaRPr lang="fr-FR"/>
          </a:p>
        </p:txBody>
      </p:sp>
      <p:sp>
        <p:nvSpPr>
          <p:cNvPr id="73729" name="Text Box 1"/>
          <p:cNvSpPr txBox="1">
            <a:spLocks noGrp="1" noRot="1" noChangeAspect="1" noChangeArrowheads="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a:xfrm>
            <a:off x="905951" y="4716947"/>
            <a:ext cx="4987293" cy="44674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60" tIns="45730" rIns="91460" bIns="45730" anchor="ctr"/>
          <a:lstStyle/>
          <a:p>
            <a:pPr>
              <a:defRPr/>
            </a:pPr>
            <a:endParaRPr lang="fr-FR"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54AB28DC-040E-594F-9A91-1B290D0D7727}" type="slidenum">
              <a:rPr lang="fr-FR"/>
              <a:pPr>
                <a:defRPr/>
              </a:pPr>
              <a:t>74</a:t>
            </a:fld>
            <a:endParaRPr lang="fr-FR"/>
          </a:p>
        </p:txBody>
      </p:sp>
      <p:sp>
        <p:nvSpPr>
          <p:cNvPr id="73729" name="Text Box 1"/>
          <p:cNvSpPr txBox="1">
            <a:spLocks noGrp="1" noRot="1" noChangeAspect="1" noChangeArrowheads="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a:xfrm>
            <a:off x="905951" y="4716947"/>
            <a:ext cx="4987293" cy="44674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60" tIns="45730" rIns="91460" bIns="45730" anchor="ctr"/>
          <a:lstStyle/>
          <a:p>
            <a:pPr>
              <a:defRPr/>
            </a:pPr>
            <a:endParaRPr lang="fr-FR"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E4416EC-B669-4335-909D-4132802E2522}" type="slidenum">
              <a:rPr lang="fr-FR" altLang="fr-FR" sz="1200">
                <a:solidFill>
                  <a:srgbClr val="000000"/>
                </a:solidFill>
              </a:rPr>
              <a:pPr>
                <a:defRPr/>
              </a:pPr>
              <a:t>7</a:t>
            </a:fld>
            <a:endParaRPr lang="fr-FR" altLang="fr-FR" sz="1200">
              <a:solidFill>
                <a:srgbClr val="000000"/>
              </a:solidFill>
            </a:endParaRPr>
          </a:p>
        </p:txBody>
      </p:sp>
      <p:sp>
        <p:nvSpPr>
          <p:cNvPr id="4608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7BC180-64DE-4366-A729-D28A01A4F11A}" type="slidenum">
              <a:rPr lang="fr-FR" altLang="fr-FR" sz="1200">
                <a:solidFill>
                  <a:srgbClr val="000000"/>
                </a:solidFill>
              </a:rPr>
              <a:pPr>
                <a:defRPr/>
              </a:pPr>
              <a:t>9</a:t>
            </a:fld>
            <a:endParaRPr lang="fr-FR" altLang="fr-FR" sz="1200">
              <a:solidFill>
                <a:srgbClr val="000000"/>
              </a:solidFill>
            </a:endParaRPr>
          </a:p>
        </p:txBody>
      </p:sp>
      <p:sp>
        <p:nvSpPr>
          <p:cNvPr id="4812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79450" y="4716463"/>
            <a:ext cx="5440363"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BAB2AA0A-DA9B-4F5D-B96A-AD1F012ECFD2}" type="slidenum">
              <a:rPr lang="fr-FR" altLang="fr-FR" sz="1200">
                <a:solidFill>
                  <a:srgbClr val="000000"/>
                </a:solidFill>
              </a:rPr>
              <a:pPr>
                <a:defRPr/>
              </a:pPr>
              <a:t>10</a:t>
            </a:fld>
            <a:endParaRPr lang="fr-FR" altLang="fr-FR" sz="1200">
              <a:solidFill>
                <a:srgbClr val="000000"/>
              </a:solidFill>
            </a:endParaRPr>
          </a:p>
        </p:txBody>
      </p:sp>
      <p:sp>
        <p:nvSpPr>
          <p:cNvPr id="4915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smtClean="0">
                <a:latin typeface="Arial" pitchFamily="34" charset="0"/>
              </a:rPr>
              <a:t>Tranche 6.11 ans augmente 0.5 diminue par dvlppement camsp et tranche 17.25 et 26.40 augmente asperger ? + augmentation sup 40 comme en 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46C104F-BE34-437F-A184-F1A9752DB954}" type="slidenum">
              <a:rPr lang="fr-FR" altLang="fr-FR" sz="1200">
                <a:solidFill>
                  <a:srgbClr val="000000"/>
                </a:solidFill>
              </a:rPr>
              <a:pPr>
                <a:defRPr/>
              </a:pPr>
              <a:t>12</a:t>
            </a:fld>
            <a:endParaRPr lang="fr-FR" altLang="fr-FR" sz="1200">
              <a:solidFill>
                <a:srgbClr val="000000"/>
              </a:solidFill>
            </a:endParaRPr>
          </a:p>
        </p:txBody>
      </p:sp>
      <p:sp>
        <p:nvSpPr>
          <p:cNvPr id="5120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0C583F7-E89C-491B-B1F2-D02E8327FFC1}" type="slidenum">
              <a:rPr lang="fr-FR" altLang="fr-FR"/>
              <a:pPr>
                <a:defRP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768E7DD-FDDA-4819-9E96-3C6CC7DA3979}"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3513" y="609600"/>
            <a:ext cx="1941512" cy="54832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609600"/>
            <a:ext cx="5675313" cy="5483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E801EB8-CA6E-4AA9-801E-BB6F7B7C1848}" type="slidenum">
              <a:rPr lang="fr-FR" altLang="fr-FR"/>
              <a:pPr>
                <a:defRPr/>
              </a:pPr>
              <a:t>‹#›</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30B92CC-BD70-438F-ABCE-CB85CF5F89C3}" type="slidenum">
              <a:rPr lang="fr-FR" altLang="fr-FR"/>
              <a:pPr>
                <a:defRPr/>
              </a:pPr>
              <a:t>‹#›</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9176A2-1099-452E-8602-644FD85F5E96}" type="slidenum">
              <a:rPr lang="fr-FR" altLang="fr-FR"/>
              <a:pPr>
                <a:defRPr/>
              </a:pPr>
              <a:t>‹#›</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981200"/>
            <a:ext cx="3808412" cy="19796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6613" y="4113213"/>
            <a:ext cx="3808412" cy="19796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3"/>
          <p:cNvSpPr>
            <a:spLocks noGrp="1" noChangeArrowheads="1"/>
          </p:cNvSpPr>
          <p:nvPr>
            <p:ph type="dt" idx="10"/>
          </p:nvPr>
        </p:nvSpPr>
        <p:spPr>
          <a:ln/>
        </p:spPr>
        <p:txBody>
          <a:bodyPr/>
          <a:lstStyle>
            <a:lvl1pPr>
              <a:defRPr/>
            </a:lvl1pPr>
          </a:lstStyle>
          <a:p>
            <a:pPr>
              <a:defRPr/>
            </a:pPr>
            <a:endParaRPr lang="fr-FR"/>
          </a:p>
        </p:txBody>
      </p:sp>
      <p:sp>
        <p:nvSpPr>
          <p:cNvPr id="7" name="Rectangle 4"/>
          <p:cNvSpPr>
            <a:spLocks noGrp="1" noChangeArrowheads="1"/>
          </p:cNvSpPr>
          <p:nvPr>
            <p:ph type="ftr" idx="11"/>
          </p:nvPr>
        </p:nvSpPr>
        <p:spPr>
          <a:ln/>
        </p:spPr>
        <p:txBody>
          <a:bodyPr/>
          <a:lstStyle>
            <a:lvl1pPr>
              <a:defRPr/>
            </a:lvl1pPr>
          </a:lstStyle>
          <a:p>
            <a:pPr>
              <a:defRPr/>
            </a:pPr>
            <a:endParaRPr lang="fr-FR"/>
          </a:p>
        </p:txBody>
      </p:sp>
      <p:sp>
        <p:nvSpPr>
          <p:cNvPr id="8" name="Rectangle 5"/>
          <p:cNvSpPr>
            <a:spLocks noGrp="1" noChangeArrowheads="1"/>
          </p:cNvSpPr>
          <p:nvPr>
            <p:ph type="sldNum" idx="12"/>
          </p:nvPr>
        </p:nvSpPr>
        <p:spPr>
          <a:ln/>
        </p:spPr>
        <p:txBody>
          <a:bodyPr/>
          <a:lstStyle>
            <a:lvl1pPr>
              <a:defRPr/>
            </a:lvl1pPr>
          </a:lstStyle>
          <a:p>
            <a:pPr>
              <a:defRPr/>
            </a:pPr>
            <a:fld id="{CD35611C-4B1D-454E-88EC-74292CFCA509}" type="slidenum">
              <a:rPr lang="fr-FR" altLang="fr-FR"/>
              <a:pPr>
                <a:defRPr/>
              </a:pPr>
              <a:t>‹#›</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80ED58B1-54D9-4063-91B0-2330100C9B46}" type="slidenum">
              <a:rPr lang="fr-FR" altLang="fr-FR"/>
              <a:pPr>
                <a:defRPr/>
              </a:pPr>
              <a:t>‹#›</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4646613" y="1981200"/>
            <a:ext cx="3808412" cy="4111625"/>
          </a:xfrm>
        </p:spPr>
        <p:txBody>
          <a:bodyPr/>
          <a:lstStyle/>
          <a:p>
            <a:endParaRPr lang="fr-FR"/>
          </a:p>
        </p:txBody>
      </p:sp>
      <p:sp>
        <p:nvSpPr>
          <p:cNvPr id="5" name="Espace réservé de la date 4"/>
          <p:cNvSpPr>
            <a:spLocks noGrp="1"/>
          </p:cNvSpPr>
          <p:nvPr>
            <p:ph type="dt" idx="10"/>
          </p:nvPr>
        </p:nvSpPr>
        <p:spPr>
          <a:xfrm>
            <a:off x="685800" y="6248400"/>
            <a:ext cx="1901825" cy="454025"/>
          </a:xfr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0" y="6248400"/>
            <a:ext cx="2892425" cy="454025"/>
          </a:xfr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0" y="6248400"/>
            <a:ext cx="1901825" cy="454025"/>
          </a:xfrm>
        </p:spPr>
        <p:txBody>
          <a:bodyPr/>
          <a:lstStyle>
            <a:lvl1pPr>
              <a:defRPr smtClean="0"/>
            </a:lvl1pPr>
          </a:lstStyle>
          <a:p>
            <a:pPr>
              <a:defRPr/>
            </a:pPr>
            <a:fld id="{3B6EC6DD-D121-433D-BD28-820FC61F245B}" type="slidenum">
              <a:rPr lang="fr-FR" altLang="fr-FR"/>
              <a:pPr>
                <a:defRPr/>
              </a:pPr>
              <a:t>‹#›</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EB33128-48AB-45D0-9D00-CCB2F16526F8}"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C1D34414-DEAA-40DE-ADE2-27DB752080C2}"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BB5F93C-7933-4A11-8AA2-35B16B4618BA}"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6B551C00-380A-48B0-A18D-C82F00044EC9}" type="slidenum">
              <a:rPr lang="fr-FR" altLang="fr-FR"/>
              <a:pPr>
                <a:defRPr/>
              </a:pPr>
              <a:t>‹#›</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7CF2021B-CCE3-4C90-A290-54A2DFC2B31D}"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E7A68196-EC8F-4614-919B-68EBE2D64F85}"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2A29BC63-9123-49F7-9EC8-7D4595196942}"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1974A4D-3DA9-48BF-8920-174C906564E1}"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wmf"/><Relationship Id="rId1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cs typeface="+mn-cs"/>
              </a:defRPr>
            </a:lvl1pPr>
          </a:lstStyle>
          <a:p>
            <a:pPr>
              <a:defRPr/>
            </a:pPr>
            <a:fld id="{D89E3CBB-CA14-405E-9FE3-21963EB7FA2E}" type="slidenum">
              <a:rPr lang="fr-FR" altLang="fr-FR"/>
              <a:pPr>
                <a:defRPr/>
              </a:pPr>
              <a:t>‹#›</a:t>
            </a:fld>
            <a:endParaRPr lang="fr-FR" altLang="fr-FR"/>
          </a:p>
        </p:txBody>
      </p:sp>
      <p:pic>
        <p:nvPicPr>
          <p:cNvPr id="1030" name="Picture 6"/>
          <p:cNvPicPr>
            <a:picLocks noChangeAspect="1" noChangeArrowheads="1"/>
          </p:cNvPicPr>
          <p:nvPr/>
        </p:nvPicPr>
        <p:blipFill>
          <a:blip r:embed="rId18"/>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 name="Picture 7"/>
          <p:cNvPicPr>
            <a:picLocks noChangeAspect="1" noChangeArrowheads="1"/>
          </p:cNvPicPr>
          <p:nvPr/>
        </p:nvPicPr>
        <p:blipFill>
          <a:blip r:embed="rId18"/>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 name="Picture 8"/>
          <p:cNvPicPr>
            <a:picLocks noChangeAspect="1" noChangeArrowheads="1"/>
          </p:cNvPicPr>
          <p:nvPr/>
        </p:nvPicPr>
        <p:blipFill>
          <a:blip r:embed="rId19"/>
          <a:srcRect b="46033"/>
          <a:stretch>
            <a:fillRect/>
          </a:stretch>
        </p:blipFill>
        <p:spPr bwMode="auto">
          <a:xfrm>
            <a:off x="0" y="5338763"/>
            <a:ext cx="9144000" cy="1519237"/>
          </a:xfrm>
          <a:prstGeom prst="rect">
            <a:avLst/>
          </a:prstGeom>
          <a:noFill/>
          <a:ln>
            <a:noFill/>
          </a:ln>
          <a:effectLst/>
          <a:extLst>
            <a:ext uri="{909E8E84-426E-40dd-AFC4-6F175D3DCCD1}">
              <a14:hiddenFill xmlns:a14="http://schemas.microsoft.com/office/drawing/2010/main">
                <a:blipFill dpi="0" rotWithShape="0">
                  <a:blip/>
                  <a:srcRect b="4603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oleObject" Target="../embeddings/Feuille_Microsoft_Excel_97_-_20046.xls"/><Relationship Id="rId6"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oleObject" Target="../embeddings/Feuille_Microsoft_Excel_97_-_20047.xls"/><Relationship Id="rId6"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oleObject" Target="../embeddings/Feuille_Microsoft_Excel_97_-_20048.xls"/><Relationship Id="rId6"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0.bin"/><Relationship Id="rId5" Type="http://schemas.openxmlformats.org/officeDocument/2006/relationships/oleObject" Target="../embeddings/Feuille_Microsoft_Excel_97_-_20049.xls"/><Relationship Id="rId6"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1.bin"/><Relationship Id="rId5" Type="http://schemas.openxmlformats.org/officeDocument/2006/relationships/oleObject" Target="../embeddings/Feuille_Microsoft_Excel_97_-_200410.xls"/><Relationship Id="rId6"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2.bin"/><Relationship Id="rId5" Type="http://schemas.openxmlformats.org/officeDocument/2006/relationships/oleObject" Target="../embeddings/Feuille_Microsoft_Excel_97_-_200411.xls"/><Relationship Id="rId6" Type="http://schemas.openxmlformats.org/officeDocument/2006/relationships/image" Target="../media/image19.emf"/><Relationship Id="rId7" Type="http://schemas.openxmlformats.org/officeDocument/2006/relationships/oleObject" Target="../embeddings/oleObject13.bin"/><Relationship Id="rId8" Type="http://schemas.openxmlformats.org/officeDocument/2006/relationships/oleObject" Target="../embeddings/Feuille_Microsoft_Excel_97_-_200412.xls"/><Relationship Id="rId9" Type="http://schemas.openxmlformats.org/officeDocument/2006/relationships/image" Target="../media/image2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4.bin"/><Relationship Id="rId5" Type="http://schemas.openxmlformats.org/officeDocument/2006/relationships/oleObject" Target="../embeddings/Feuille_Microsoft_Excel_97_-_200413.xls"/><Relationship Id="rId6"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5.bin"/><Relationship Id="rId5" Type="http://schemas.openxmlformats.org/officeDocument/2006/relationships/oleObject" Target="../embeddings/Feuille_Microsoft_Excel_97_-_200414.xls"/><Relationship Id="rId6" Type="http://schemas.openxmlformats.org/officeDocument/2006/relationships/image" Target="../media/image2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6.bin"/><Relationship Id="rId5" Type="http://schemas.openxmlformats.org/officeDocument/2006/relationships/image" Target="../media/image23.emf"/><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Feuille_Microsoft_Excel_97_-_20041.xls"/><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oleObject" Target="../embeddings/Feuille_Microsoft_Excel_97_-_20042.xls"/><Relationship Id="rId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6.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6.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Feuille_Microsoft_Excel_97_-_20043.xls"/><Relationship Id="rId5" Type="http://schemas.openxmlformats.org/officeDocument/2006/relationships/image" Target="../media/image10.emf"/><Relationship Id="rId6" Type="http://schemas.openxmlformats.org/officeDocument/2006/relationships/oleObject" Target="../embeddings/oleObject4.bin"/><Relationship Id="rId7" Type="http://schemas.openxmlformats.org/officeDocument/2006/relationships/oleObject" Target="../embeddings/Feuille_Microsoft_Excel_97_-_20044.xls"/><Relationship Id="rId8"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oleObject" Target="../embeddings/Feuille_Microsoft_Excel_97_-_20045.xls"/><Relationship Id="rId6"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47813" y="2130425"/>
            <a:ext cx="69103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smtClean="0"/>
              <a:t>           </a:t>
            </a:r>
            <a:br>
              <a:rPr lang="fr-FR" altLang="fr-FR" sz="3200" b="1" dirty="0" smtClean="0"/>
            </a:br>
            <a:r>
              <a:rPr lang="fr-FR" altLang="fr-FR" sz="3200" b="1" dirty="0" smtClean="0"/>
              <a:t>BILAN ANNUEL 2017 Centre de Ressources Autisme </a:t>
            </a:r>
            <a:br>
              <a:rPr lang="fr-FR" altLang="fr-FR" sz="3200" b="1" dirty="0" smtClean="0"/>
            </a:br>
            <a:r>
              <a:rPr lang="fr-FR" altLang="fr-FR" sz="3200" b="1" dirty="0" smtClean="0"/>
              <a:t> Région ALSACE</a:t>
            </a:r>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p:txBody>
      </p:sp>
      <p:pic>
        <p:nvPicPr>
          <p:cNvPr id="3075" name="Picture 3"/>
          <p:cNvPicPr>
            <a:picLocks noChangeAspect="1" noChangeArrowheads="1"/>
          </p:cNvPicPr>
          <p:nvPr/>
        </p:nvPicPr>
        <p:blipFill>
          <a:blip r:embed="rId3"/>
          <a:srcRect/>
          <a:stretch>
            <a:fillRect/>
          </a:stretch>
        </p:blipFill>
        <p:spPr bwMode="auto">
          <a:xfrm>
            <a:off x="4067175" y="4572000"/>
            <a:ext cx="1081088"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4"/>
          <a:srcRect/>
          <a:stretch>
            <a:fillRect/>
          </a:stretch>
        </p:blipFill>
        <p:spPr bwMode="auto">
          <a:xfrm>
            <a:off x="6659563" y="4437063"/>
            <a:ext cx="12557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srcRect/>
          <a:stretch>
            <a:fillRect/>
          </a:stretch>
        </p:blipFill>
        <p:spPr bwMode="auto">
          <a:xfrm>
            <a:off x="1146175" y="4591050"/>
            <a:ext cx="15843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srcRect/>
          <a:stretch>
            <a:fillRect/>
          </a:stretch>
        </p:blipFill>
        <p:spPr bwMode="auto">
          <a:xfrm>
            <a:off x="95250" y="398463"/>
            <a:ext cx="2963863"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304800"/>
            <a:ext cx="7772400" cy="10668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smtClean="0"/>
              <a:t>Nombre de bilans réalisés et âge des personnes en ayant bénéficié</a:t>
            </a:r>
          </a:p>
        </p:txBody>
      </p:sp>
      <p:graphicFrame>
        <p:nvGraphicFramePr>
          <p:cNvPr id="11267" name="Graphique 3"/>
          <p:cNvGraphicFramePr>
            <a:graphicFrameLocks/>
          </p:cNvGraphicFramePr>
          <p:nvPr/>
        </p:nvGraphicFramePr>
        <p:xfrm>
          <a:off x="534988" y="1397000"/>
          <a:ext cx="7767637" cy="4052888"/>
        </p:xfrm>
        <a:graphic>
          <a:graphicData uri="http://schemas.openxmlformats.org/presentationml/2006/ole">
            <mc:AlternateContent xmlns:mc="http://schemas.openxmlformats.org/markup-compatibility/2006">
              <mc:Choice xmlns:v="urn:schemas-microsoft-com:vml" Requires="v">
                <p:oleObj spid="_x0000_s11297" name="Worksheet" r:id="rId5" imgW="7610622" imgH="4181543" progId="Excel.Sheet.8">
                  <p:embed/>
                </p:oleObj>
              </mc:Choice>
              <mc:Fallback>
                <p:oleObj name="Worksheet" r:id="rId5" imgW="7610622" imgH="4181543" progId="Excel.Sheet.8">
                  <p:embed/>
                  <p:pic>
                    <p:nvPicPr>
                      <p:cNvPr id="0" name="Graphiqu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1397000"/>
                        <a:ext cx="7767637"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a:xfrm>
            <a:off x="685800" y="152400"/>
            <a:ext cx="7769225" cy="1139825"/>
          </a:xfrm>
          <a:noFill/>
        </p:spPr>
        <p:txBody>
          <a:bodyPr/>
          <a:lstStyle/>
          <a:p>
            <a:r>
              <a:rPr lang="fr-FR" smtClean="0"/>
              <a:t>Diagnostics CIM 10</a:t>
            </a:r>
          </a:p>
        </p:txBody>
      </p:sp>
      <p:graphicFrame>
        <p:nvGraphicFramePr>
          <p:cNvPr id="221184" name="Object 3"/>
          <p:cNvGraphicFramePr>
            <a:graphicFrameLocks noGrp="1" noChangeAspect="1"/>
          </p:cNvGraphicFramePr>
          <p:nvPr>
            <p:ph type="body" idx="1"/>
          </p:nvPr>
        </p:nvGraphicFramePr>
        <p:xfrm>
          <a:off x="304800" y="1371600"/>
          <a:ext cx="7094538" cy="3900488"/>
        </p:xfrm>
        <a:graphic>
          <a:graphicData uri="http://schemas.openxmlformats.org/presentationml/2006/ole">
            <mc:AlternateContent xmlns:mc="http://schemas.openxmlformats.org/markup-compatibility/2006">
              <mc:Choice xmlns:v="urn:schemas-microsoft-com:vml" Requires="v">
                <p:oleObj spid="_x0000_s221214" name="Graphique" r:id="rId3" imgW="8229600" imgH="4524443" progId="MSGraph.Chart.8">
                  <p:embed/>
                </p:oleObj>
              </mc:Choice>
              <mc:Fallback>
                <p:oleObj name="Graphique" r:id="rId3" imgW="8229600" imgH="4524443" progId="MSGraph.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7094538" cy="39004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1973" name="Text Box 1029"/>
          <p:cNvSpPr txBox="1">
            <a:spLocks noChangeArrowheads="1"/>
          </p:cNvSpPr>
          <p:nvPr/>
        </p:nvSpPr>
        <p:spPr bwMode="auto">
          <a:xfrm>
            <a:off x="7772400" y="4130675"/>
            <a:ext cx="1143000" cy="517525"/>
          </a:xfrm>
          <a:prstGeom prst="rect">
            <a:avLst/>
          </a:prstGeom>
          <a:solidFill>
            <a:srgbClr val="000099"/>
          </a:solidFill>
          <a:ln w="9525">
            <a:noFill/>
            <a:miter lim="800000"/>
            <a:headEnd/>
            <a:tailEnd/>
          </a:ln>
          <a:effectLst/>
        </p:spPr>
        <p:txBody>
          <a:bodyPr>
            <a:spAutoFit/>
          </a:bodyPr>
          <a:lstStyle/>
          <a:p>
            <a:pPr>
              <a:spcBef>
                <a:spcPct val="50000"/>
              </a:spcBef>
            </a:pPr>
            <a:r>
              <a:rPr lang="fr-FR" sz="1400">
                <a:solidFill>
                  <a:schemeClr val="bg1"/>
                </a:solidFill>
              </a:rPr>
              <a:t>Autisme infantile</a:t>
            </a:r>
          </a:p>
        </p:txBody>
      </p:sp>
      <p:sp>
        <p:nvSpPr>
          <p:cNvPr id="211974" name="Text Box 1030"/>
          <p:cNvSpPr txBox="1">
            <a:spLocks noChangeArrowheads="1"/>
          </p:cNvSpPr>
          <p:nvPr/>
        </p:nvSpPr>
        <p:spPr bwMode="auto">
          <a:xfrm>
            <a:off x="7772400" y="3597275"/>
            <a:ext cx="1143000" cy="517525"/>
          </a:xfrm>
          <a:prstGeom prst="rect">
            <a:avLst/>
          </a:prstGeom>
          <a:solidFill>
            <a:srgbClr val="3366FF"/>
          </a:solidFill>
          <a:ln w="9525">
            <a:noFill/>
            <a:miter lim="800000"/>
            <a:headEnd/>
            <a:tailEnd/>
          </a:ln>
          <a:effectLst/>
        </p:spPr>
        <p:txBody>
          <a:bodyPr>
            <a:spAutoFit/>
          </a:bodyPr>
          <a:lstStyle/>
          <a:p>
            <a:pPr>
              <a:spcBef>
                <a:spcPct val="50000"/>
              </a:spcBef>
            </a:pPr>
            <a:r>
              <a:rPr lang="fr-FR" sz="1400">
                <a:solidFill>
                  <a:schemeClr val="bg1"/>
                </a:solidFill>
              </a:rPr>
              <a:t>Autisme atypique</a:t>
            </a:r>
          </a:p>
        </p:txBody>
      </p:sp>
      <p:sp>
        <p:nvSpPr>
          <p:cNvPr id="211975" name="Text Box 1031"/>
          <p:cNvSpPr txBox="1">
            <a:spLocks noChangeArrowheads="1"/>
          </p:cNvSpPr>
          <p:nvPr/>
        </p:nvSpPr>
        <p:spPr bwMode="auto">
          <a:xfrm>
            <a:off x="7696200" y="2895600"/>
            <a:ext cx="1219200" cy="304800"/>
          </a:xfrm>
          <a:prstGeom prst="rect">
            <a:avLst/>
          </a:prstGeom>
          <a:solidFill>
            <a:srgbClr val="99CCFF"/>
          </a:solidFill>
          <a:ln w="9525">
            <a:noFill/>
            <a:miter lim="800000"/>
            <a:headEnd/>
            <a:tailEnd/>
          </a:ln>
          <a:effectLst/>
        </p:spPr>
        <p:txBody>
          <a:bodyPr>
            <a:spAutoFit/>
          </a:bodyPr>
          <a:lstStyle/>
          <a:p>
            <a:pPr>
              <a:spcBef>
                <a:spcPct val="50000"/>
              </a:spcBef>
            </a:pPr>
            <a:r>
              <a:rPr lang="fr-FR" sz="1400"/>
              <a:t>S Asperger</a:t>
            </a:r>
          </a:p>
        </p:txBody>
      </p:sp>
      <p:sp>
        <p:nvSpPr>
          <p:cNvPr id="211976" name="Text Box 1032"/>
          <p:cNvSpPr txBox="1">
            <a:spLocks noChangeArrowheads="1"/>
          </p:cNvSpPr>
          <p:nvPr/>
        </p:nvSpPr>
        <p:spPr bwMode="auto">
          <a:xfrm>
            <a:off x="7848600" y="2225675"/>
            <a:ext cx="838200" cy="517525"/>
          </a:xfrm>
          <a:prstGeom prst="rect">
            <a:avLst/>
          </a:prstGeom>
          <a:solidFill>
            <a:srgbClr val="CCFFFF"/>
          </a:solidFill>
          <a:ln w="9525">
            <a:noFill/>
            <a:miter lim="800000"/>
            <a:headEnd/>
            <a:tailEnd/>
          </a:ln>
          <a:effectLst/>
        </p:spPr>
        <p:txBody>
          <a:bodyPr>
            <a:spAutoFit/>
          </a:bodyPr>
          <a:lstStyle/>
          <a:p>
            <a:pPr>
              <a:spcBef>
                <a:spcPct val="50000"/>
              </a:spcBef>
            </a:pPr>
            <a:r>
              <a:rPr lang="fr-FR" sz="1400"/>
              <a:t>Autres TED</a:t>
            </a:r>
          </a:p>
        </p:txBody>
      </p:sp>
      <p:sp>
        <p:nvSpPr>
          <p:cNvPr id="211977" name="Text Box 1033"/>
          <p:cNvSpPr txBox="1">
            <a:spLocks noChangeArrowheads="1"/>
          </p:cNvSpPr>
          <p:nvPr/>
        </p:nvSpPr>
        <p:spPr bwMode="auto">
          <a:xfrm>
            <a:off x="7772400" y="1752600"/>
            <a:ext cx="1066800" cy="304800"/>
          </a:xfrm>
          <a:prstGeom prst="rect">
            <a:avLst/>
          </a:prstGeom>
          <a:solidFill>
            <a:srgbClr val="FF6600"/>
          </a:solidFill>
          <a:ln w="9525">
            <a:noFill/>
            <a:miter lim="800000"/>
            <a:headEnd/>
            <a:tailEnd/>
          </a:ln>
          <a:effectLst/>
        </p:spPr>
        <p:txBody>
          <a:bodyPr>
            <a:spAutoFit/>
          </a:bodyPr>
          <a:lstStyle/>
          <a:p>
            <a:pPr>
              <a:spcBef>
                <a:spcPct val="50000"/>
              </a:spcBef>
            </a:pPr>
            <a:r>
              <a:rPr lang="fr-FR" sz="1400"/>
              <a:t>Non TED</a:t>
            </a:r>
          </a:p>
        </p:txBody>
      </p:sp>
      <p:sp>
        <p:nvSpPr>
          <p:cNvPr id="211979" name="Text Box 1035"/>
          <p:cNvSpPr txBox="1">
            <a:spLocks noChangeArrowheads="1"/>
          </p:cNvSpPr>
          <p:nvPr/>
        </p:nvSpPr>
        <p:spPr bwMode="auto">
          <a:xfrm>
            <a:off x="7467600" y="3260725"/>
            <a:ext cx="1524000" cy="244475"/>
          </a:xfrm>
          <a:prstGeom prst="rect">
            <a:avLst/>
          </a:prstGeom>
          <a:solidFill>
            <a:srgbClr val="33CC33"/>
          </a:solidFill>
          <a:ln w="9525">
            <a:noFill/>
            <a:miter lim="800000"/>
            <a:headEnd/>
            <a:tailEnd/>
          </a:ln>
          <a:effectLst/>
        </p:spPr>
        <p:txBody>
          <a:bodyPr>
            <a:spAutoFit/>
          </a:bodyPr>
          <a:lstStyle/>
          <a:p>
            <a:pPr>
              <a:spcBef>
                <a:spcPct val="50000"/>
              </a:spcBef>
            </a:pPr>
            <a:r>
              <a:rPr lang="fr-FR" sz="1000"/>
              <a:t>Trouble désintégratif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2130425"/>
            <a:ext cx="777240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SENSIBILISATION ET FORMATION POUR TOUTES PERSONNES CONCERNÉES PAR L’AUTISME ET LES TED</a:t>
            </a:r>
          </a:p>
        </p:txBody>
      </p:sp>
      <p:pic>
        <p:nvPicPr>
          <p:cNvPr id="14338" name="Picture 2"/>
          <p:cNvPicPr>
            <a:picLocks noChangeAspect="1" noChangeArrowheads="1"/>
          </p:cNvPicPr>
          <p:nvPr/>
        </p:nvPicPr>
        <p:blipFill>
          <a:blip r:embed="rId3"/>
          <a:srcRect/>
          <a:stretch>
            <a:fillRect/>
          </a:stretch>
        </p:blipFill>
        <p:spPr bwMode="auto">
          <a:xfrm>
            <a:off x="2339975" y="36449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333375"/>
            <a:ext cx="7772400" cy="874713"/>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b="1" smtClean="0"/>
              <a:t>ACTIONS DE SENSIBILISATIONS (≤ 1/2Jour)</a:t>
            </a:r>
          </a:p>
        </p:txBody>
      </p:sp>
      <p:sp>
        <p:nvSpPr>
          <p:cNvPr id="15363" name="Text Box 3"/>
          <p:cNvSpPr txBox="1">
            <a:spLocks noChangeArrowheads="1"/>
          </p:cNvSpPr>
          <p:nvPr/>
        </p:nvSpPr>
        <p:spPr bwMode="auto">
          <a:xfrm>
            <a:off x="1476375" y="1125538"/>
            <a:ext cx="54006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defRPr/>
            </a:pPr>
            <a:r>
              <a:rPr lang="fr-FR" altLang="fr-FR" b="0" smtClean="0">
                <a:solidFill>
                  <a:srgbClr val="333399"/>
                </a:solidFill>
                <a:cs typeface="+mn-cs"/>
              </a:rPr>
              <a:t>Nombre de bénéficiaires par type </a:t>
            </a:r>
          </a:p>
        </p:txBody>
      </p:sp>
      <p:graphicFrame>
        <p:nvGraphicFramePr>
          <p:cNvPr id="14340" name="Graphique 1"/>
          <p:cNvGraphicFramePr>
            <a:graphicFrameLocks/>
          </p:cNvGraphicFramePr>
          <p:nvPr/>
        </p:nvGraphicFramePr>
        <p:xfrm>
          <a:off x="1219200" y="1676400"/>
          <a:ext cx="7488238" cy="3554413"/>
        </p:xfrm>
        <a:graphic>
          <a:graphicData uri="http://schemas.openxmlformats.org/presentationml/2006/ole">
            <mc:AlternateContent xmlns:mc="http://schemas.openxmlformats.org/markup-compatibility/2006">
              <mc:Choice xmlns:v="urn:schemas-microsoft-com:vml" Requires="v">
                <p:oleObj spid="_x0000_s14370" name="Worksheet" r:id="rId5" imgW="6781851" imgH="3019357" progId="Excel.Sheet.8">
                  <p:embed/>
                </p:oleObj>
              </mc:Choice>
              <mc:Fallback>
                <p:oleObj name="Worksheet" r:id="rId5" imgW="6781851" imgH="3019357" progId="Excel.Sheet.8">
                  <p:embed/>
                  <p:pic>
                    <p:nvPicPr>
                      <p:cNvPr id="0" name="Graphique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76400"/>
                        <a:ext cx="7488238" cy="355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2057400" y="5410200"/>
            <a:ext cx="838200" cy="244475"/>
          </a:xfrm>
          <a:prstGeom prst="rect">
            <a:avLst/>
          </a:prstGeom>
          <a:noFill/>
          <a:ln w="9525">
            <a:noFill/>
            <a:miter lim="800000"/>
            <a:headEnd/>
            <a:tailEnd/>
          </a:ln>
          <a:effectLst/>
        </p:spPr>
        <p:txBody>
          <a:bodyPr>
            <a:spAutoFit/>
          </a:bodyPr>
          <a:lstStyle/>
          <a:p>
            <a:pPr>
              <a:spcBef>
                <a:spcPct val="50000"/>
              </a:spcBef>
            </a:pPr>
            <a:r>
              <a:rPr lang="fr-FR" sz="1000"/>
              <a:t>Familles</a:t>
            </a:r>
          </a:p>
        </p:txBody>
      </p:sp>
      <p:sp>
        <p:nvSpPr>
          <p:cNvPr id="14342" name="Text Box 6"/>
          <p:cNvSpPr txBox="1">
            <a:spLocks noChangeArrowheads="1"/>
          </p:cNvSpPr>
          <p:nvPr/>
        </p:nvSpPr>
        <p:spPr bwMode="auto">
          <a:xfrm>
            <a:off x="2819400" y="5410200"/>
            <a:ext cx="1371600" cy="244475"/>
          </a:xfrm>
          <a:prstGeom prst="rect">
            <a:avLst/>
          </a:prstGeom>
          <a:noFill/>
          <a:ln w="9525">
            <a:noFill/>
            <a:miter lim="800000"/>
            <a:headEnd/>
            <a:tailEnd/>
          </a:ln>
          <a:effectLst/>
        </p:spPr>
        <p:txBody>
          <a:bodyPr>
            <a:spAutoFit/>
          </a:bodyPr>
          <a:lstStyle/>
          <a:p>
            <a:pPr>
              <a:spcBef>
                <a:spcPct val="50000"/>
              </a:spcBef>
            </a:pPr>
            <a:r>
              <a:rPr lang="fr-FR" sz="1000"/>
              <a:t>Professionnels</a:t>
            </a:r>
          </a:p>
        </p:txBody>
      </p:sp>
      <p:sp>
        <p:nvSpPr>
          <p:cNvPr id="14343" name="Text Box 7"/>
          <p:cNvSpPr txBox="1">
            <a:spLocks noChangeArrowheads="1"/>
          </p:cNvSpPr>
          <p:nvPr/>
        </p:nvSpPr>
        <p:spPr bwMode="auto">
          <a:xfrm>
            <a:off x="4419600" y="5410200"/>
            <a:ext cx="914400" cy="244475"/>
          </a:xfrm>
          <a:prstGeom prst="rect">
            <a:avLst/>
          </a:prstGeom>
          <a:noFill/>
          <a:ln w="9525">
            <a:noFill/>
            <a:miter lim="800000"/>
            <a:headEnd/>
            <a:tailEnd/>
          </a:ln>
          <a:effectLst/>
        </p:spPr>
        <p:txBody>
          <a:bodyPr>
            <a:spAutoFit/>
          </a:bodyPr>
          <a:lstStyle/>
          <a:p>
            <a:pPr>
              <a:spcBef>
                <a:spcPct val="50000"/>
              </a:spcBef>
            </a:pPr>
            <a:r>
              <a:rPr lang="fr-FR" sz="1000"/>
              <a:t>Etudiants</a:t>
            </a:r>
          </a:p>
        </p:txBody>
      </p:sp>
      <p:sp>
        <p:nvSpPr>
          <p:cNvPr id="14344" name="Text Box 8"/>
          <p:cNvSpPr txBox="1">
            <a:spLocks noChangeArrowheads="1"/>
          </p:cNvSpPr>
          <p:nvPr/>
        </p:nvSpPr>
        <p:spPr bwMode="auto">
          <a:xfrm>
            <a:off x="5486400" y="5410200"/>
            <a:ext cx="838200" cy="244475"/>
          </a:xfrm>
          <a:prstGeom prst="rect">
            <a:avLst/>
          </a:prstGeom>
          <a:noFill/>
          <a:ln w="9525">
            <a:noFill/>
            <a:miter lim="800000"/>
            <a:headEnd/>
            <a:tailEnd/>
          </a:ln>
          <a:effectLst/>
        </p:spPr>
        <p:txBody>
          <a:bodyPr>
            <a:spAutoFit/>
          </a:bodyPr>
          <a:lstStyle/>
          <a:p>
            <a:pPr>
              <a:spcBef>
                <a:spcPct val="50000"/>
              </a:spcBef>
            </a:pPr>
            <a:r>
              <a:rPr lang="fr-FR" sz="1000"/>
              <a:t>Autres</a:t>
            </a:r>
          </a:p>
        </p:txBody>
      </p:sp>
      <p:sp>
        <p:nvSpPr>
          <p:cNvPr id="14345" name="Text Box 9"/>
          <p:cNvSpPr txBox="1">
            <a:spLocks noChangeArrowheads="1"/>
          </p:cNvSpPr>
          <p:nvPr/>
        </p:nvSpPr>
        <p:spPr bwMode="auto">
          <a:xfrm>
            <a:off x="6781800" y="5410200"/>
            <a:ext cx="1219200" cy="396875"/>
          </a:xfrm>
          <a:prstGeom prst="rect">
            <a:avLst/>
          </a:prstGeom>
          <a:noFill/>
          <a:ln w="9525">
            <a:noFill/>
            <a:miter lim="800000"/>
            <a:headEnd/>
            <a:tailEnd/>
          </a:ln>
          <a:effectLst/>
        </p:spPr>
        <p:txBody>
          <a:bodyPr>
            <a:spAutoFit/>
          </a:bodyPr>
          <a:lstStyle/>
          <a:p>
            <a:pPr>
              <a:spcBef>
                <a:spcPct val="50000"/>
              </a:spcBef>
            </a:pPr>
            <a:r>
              <a:rPr lang="fr-FR" sz="1000"/>
              <a:t>Personne avec TED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476250"/>
            <a:ext cx="7772400" cy="576263"/>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b="1" smtClean="0"/>
              <a:t>ACTIONS DE FORMATIONS (≥ 1/2Jour)</a:t>
            </a:r>
            <a:endParaRPr lang="fr-FR" altLang="fr-FR" sz="2800" smtClean="0"/>
          </a:p>
        </p:txBody>
      </p:sp>
      <p:sp>
        <p:nvSpPr>
          <p:cNvPr id="15363" name="ZoneTexte 3"/>
          <p:cNvSpPr txBox="1">
            <a:spLocks noChangeArrowheads="1"/>
          </p:cNvSpPr>
          <p:nvPr/>
        </p:nvSpPr>
        <p:spPr bwMode="auto">
          <a:xfrm>
            <a:off x="1258888" y="1125538"/>
            <a:ext cx="5257800" cy="830262"/>
          </a:xfrm>
          <a:prstGeom prst="rect">
            <a:avLst/>
          </a:prstGeom>
          <a:noFill/>
          <a:ln w="9525">
            <a:noFill/>
            <a:miter lim="800000"/>
            <a:headEnd/>
            <a:tailEnd/>
          </a:ln>
        </p:spPr>
        <p:txBody>
          <a:bodyPr>
            <a:spAutoFit/>
          </a:bodyPr>
          <a:lstStyle/>
          <a:p>
            <a:pPr algn="l" eaLnBrk="0" hangingPunct="0">
              <a:buClr>
                <a:srgbClr val="000000"/>
              </a:buClr>
              <a:buFont typeface="Times New Roman" pitchFamily="18" charset="0"/>
              <a:buNone/>
            </a:pPr>
            <a:r>
              <a:rPr lang="fr-FR" altLang="fr-FR" sz="2400" b="0"/>
              <a:t>Nombre de bénéficiaires par type </a:t>
            </a:r>
          </a:p>
          <a:p>
            <a:pPr algn="l" eaLnBrk="0" hangingPunct="0">
              <a:buClr>
                <a:srgbClr val="000000"/>
              </a:buClr>
              <a:buFont typeface="Times New Roman" pitchFamily="18" charset="0"/>
              <a:buNone/>
            </a:pPr>
            <a:endParaRPr lang="fr-FR" altLang="fr-FR" sz="2400" b="0">
              <a:solidFill>
                <a:schemeClr val="bg1"/>
              </a:solidFill>
            </a:endParaRPr>
          </a:p>
        </p:txBody>
      </p:sp>
      <p:graphicFrame>
        <p:nvGraphicFramePr>
          <p:cNvPr id="15364" name="Graphique 4"/>
          <p:cNvGraphicFramePr>
            <a:graphicFrameLocks/>
          </p:cNvGraphicFramePr>
          <p:nvPr/>
        </p:nvGraphicFramePr>
        <p:xfrm>
          <a:off x="1050925" y="1825625"/>
          <a:ext cx="7775575" cy="3719513"/>
        </p:xfrm>
        <a:graphic>
          <a:graphicData uri="http://schemas.openxmlformats.org/presentationml/2006/ole">
            <mc:AlternateContent xmlns:mc="http://schemas.openxmlformats.org/markup-compatibility/2006">
              <mc:Choice xmlns:v="urn:schemas-microsoft-com:vml" Requires="v">
                <p:oleObj spid="_x0000_s15394" name="Worksheet" r:id="rId5" imgW="7581875" imgH="3628923" progId="Excel.Sheet.8">
                  <p:embed/>
                </p:oleObj>
              </mc:Choice>
              <mc:Fallback>
                <p:oleObj name="Worksheet" r:id="rId5" imgW="7581875" imgH="3628923" progId="Excel.Sheet.8">
                  <p:embed/>
                  <p:pic>
                    <p:nvPicPr>
                      <p:cNvPr id="0" name="Graphiqu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25" y="1825625"/>
                        <a:ext cx="7775575" cy="371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143000" y="381000"/>
            <a:ext cx="6910388" cy="8636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Nombre de professionnels sensibilisés ou formés par secteur d’activité</a:t>
            </a:r>
          </a:p>
        </p:txBody>
      </p:sp>
      <p:graphicFrame>
        <p:nvGraphicFramePr>
          <p:cNvPr id="222208" name="Graphique 1"/>
          <p:cNvGraphicFramePr>
            <a:graphicFrameLocks/>
          </p:cNvGraphicFramePr>
          <p:nvPr/>
        </p:nvGraphicFramePr>
        <p:xfrm>
          <a:off x="776288" y="1339850"/>
          <a:ext cx="7932737" cy="3848100"/>
        </p:xfrm>
        <a:graphic>
          <a:graphicData uri="http://schemas.openxmlformats.org/presentationml/2006/ole">
            <mc:AlternateContent xmlns:mc="http://schemas.openxmlformats.org/markup-compatibility/2006">
              <mc:Choice xmlns:v="urn:schemas-microsoft-com:vml" Requires="v">
                <p:oleObj spid="_x0000_s222238" name="Worksheet" r:id="rId5" imgW="7581875" imgH="3229077" progId="Excel.Sheet.8">
                  <p:embed/>
                </p:oleObj>
              </mc:Choice>
              <mc:Fallback>
                <p:oleObj name="Worksheet" r:id="rId5" imgW="7581875" imgH="3229077" progId="Excel.Sheet.8">
                  <p:embed/>
                  <p:pic>
                    <p:nvPicPr>
                      <p:cNvPr id="0" name="Graphique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1339850"/>
                        <a:ext cx="7932737"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1"/>
          <p:cNvSpPr txBox="1">
            <a:spLocks noChangeArrowheads="1"/>
          </p:cNvSpPr>
          <p:nvPr/>
        </p:nvSpPr>
        <p:spPr bwMode="auto">
          <a:xfrm>
            <a:off x="1187450" y="1196975"/>
            <a:ext cx="7129463" cy="1754188"/>
          </a:xfrm>
          <a:prstGeom prst="rect">
            <a:avLst/>
          </a:prstGeom>
          <a:noFill/>
          <a:ln w="9525">
            <a:noFill/>
            <a:miter lim="800000"/>
            <a:headEnd/>
            <a:tailEnd/>
          </a:ln>
        </p:spPr>
        <p:txBody>
          <a:bodyPr>
            <a:spAutoFit/>
          </a:bodyPr>
          <a:lstStyle/>
          <a:p>
            <a:pPr algn="l" eaLnBrk="0" hangingPunct="0">
              <a:buClr>
                <a:srgbClr val="000000"/>
              </a:buClr>
              <a:buFont typeface="Times New Roman" pitchFamily="18" charset="0"/>
              <a:buNone/>
            </a:pPr>
            <a:r>
              <a:rPr lang="fr-FR" altLang="fr-FR" sz="3600">
                <a:solidFill>
                  <a:srgbClr val="000000"/>
                </a:solidFill>
              </a:rPr>
              <a:t>EXPERTISE (HORS BILAN DIAGNOSTIC ET ÉVALUATION INDIVIDUELLE INITIALE)</a:t>
            </a:r>
          </a:p>
        </p:txBody>
      </p:sp>
      <p:pic>
        <p:nvPicPr>
          <p:cNvPr id="4" name="Picture 188"/>
          <p:cNvPicPr>
            <a:picLocks noChangeAspect="1" noChangeArrowheads="1"/>
          </p:cNvPicPr>
          <p:nvPr/>
        </p:nvPicPr>
        <p:blipFill>
          <a:blip r:embed="rId2"/>
          <a:srcRect/>
          <a:stretch>
            <a:fillRect/>
          </a:stretch>
        </p:blipFill>
        <p:spPr bwMode="auto">
          <a:xfrm>
            <a:off x="2165350" y="38862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731838"/>
          </a:xfrm>
        </p:spPr>
        <p:txBody>
          <a:bodyPr/>
          <a:lstStyle/>
          <a:p>
            <a:pPr>
              <a:defRPr/>
            </a:pPr>
            <a:r>
              <a:rPr lang="fr-FR" altLang="fr-FR" sz="2400" b="1" smtClean="0">
                <a:solidFill>
                  <a:schemeClr val="accent2"/>
                </a:solidFill>
              </a:rPr>
              <a:t>Nombre d’interventions par type de bénéficiaires</a:t>
            </a:r>
          </a:p>
        </p:txBody>
      </p:sp>
      <p:graphicFrame>
        <p:nvGraphicFramePr>
          <p:cNvPr id="223232" name="Espace réservé du contenu 3"/>
          <p:cNvGraphicFramePr>
            <a:graphicFrameLocks noGrp="1"/>
          </p:cNvGraphicFramePr>
          <p:nvPr>
            <p:ph idx="1"/>
          </p:nvPr>
        </p:nvGraphicFramePr>
        <p:xfrm>
          <a:off x="611188" y="1665288"/>
          <a:ext cx="7345362" cy="3598862"/>
        </p:xfrm>
        <a:graphic>
          <a:graphicData uri="http://schemas.openxmlformats.org/presentationml/2006/ole">
            <mc:AlternateContent xmlns:mc="http://schemas.openxmlformats.org/markup-compatibility/2006">
              <mc:Choice xmlns:v="urn:schemas-microsoft-com:vml" Requires="v">
                <p:oleObj spid="_x0000_s223262" name="Worksheet" r:id="rId5" imgW="7581875" imgH="3714648" progId="Excel.Sheet.8">
                  <p:embed/>
                </p:oleObj>
              </mc:Choice>
              <mc:Fallback>
                <p:oleObj name="Worksheet" r:id="rId5" imgW="7581875" imgH="3714648" progId="Excel.Sheet.8">
                  <p:embed/>
                  <p:pic>
                    <p:nvPicPr>
                      <p:cNvPr id="0" name="Espace réservé du contenu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665288"/>
                        <a:ext cx="7345362"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INSCRIPTION DU CRA DANS LES RÉSEAUX RÉGIONAUX ET NATIONAUX</a:t>
            </a:r>
          </a:p>
        </p:txBody>
      </p:sp>
      <p:graphicFrame>
        <p:nvGraphicFramePr>
          <p:cNvPr id="18434" name="Group 2"/>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grpSp>
        <p:nvGrpSpPr>
          <p:cNvPr id="19461" name="Group 4"/>
          <p:cNvGrpSpPr>
            <a:grpSpLocks/>
          </p:cNvGrpSpPr>
          <p:nvPr/>
        </p:nvGrpSpPr>
        <p:grpSpPr bwMode="auto">
          <a:xfrm>
            <a:off x="9828213" y="-1746250"/>
            <a:ext cx="1943100" cy="10414000"/>
            <a:chOff x="6191" y="-1100"/>
            <a:chExt cx="1224" cy="6560"/>
          </a:xfrm>
        </p:grpSpPr>
        <p:sp>
          <p:nvSpPr>
            <p:cNvPr id="18437"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38"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39"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0"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1"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2"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3"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4"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5"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6"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7"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8"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9"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0"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1"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2"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3"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4"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5"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6"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7"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8"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9"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0"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1"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2"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3"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4"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5"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6"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7"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8"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9"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0"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1"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2"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3"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4"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5"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6"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7"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8"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9"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0"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1"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2"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3"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4"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5"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6"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7"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8"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9"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0"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1"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2"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3"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4"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5"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6"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7"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8"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9"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0"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1"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2"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3"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4"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5"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6"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7"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8"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9"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0"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1"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2"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3"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4"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5"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6"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7"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8"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9"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0"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1"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2"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3"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4"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5"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6"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7"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8"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9"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0"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1"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2"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3"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4"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5"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6"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7"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8"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9"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0"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1"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2"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3"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4"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5"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6"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7"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8"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9"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0"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1"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2"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3"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4"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5"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6"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7"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8"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9"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0"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1"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2"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3"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4"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5"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6"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7"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8"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9"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0"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1"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2"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3"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4"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5"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6"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7"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8"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9"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0"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1"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2"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3"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4"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5"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6"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7"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8"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9"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0"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1"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2"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3"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4"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5"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6"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7"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8"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9"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0"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1"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2"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3"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4"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5"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6"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7"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8"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9"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0"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1"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2"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3"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4"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5"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6"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18617" name="Group 185"/>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sp>
        <p:nvSpPr>
          <p:cNvPr id="18619"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18620" name="Picture 188"/>
          <p:cNvPicPr>
            <a:picLocks noChangeAspect="1" noChangeArrowheads="1"/>
          </p:cNvPicPr>
          <p:nvPr/>
        </p:nvPicPr>
        <p:blipFill>
          <a:blip r:embed="rId3"/>
          <a:srcRect/>
          <a:stretch>
            <a:fillRect/>
          </a:stretch>
        </p:blipFill>
        <p:spPr bwMode="auto">
          <a:xfrm>
            <a:off x="2165350" y="38862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4213" y="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mtClean="0"/>
              <a:t>Animation de réseaux</a:t>
            </a:r>
          </a:p>
        </p:txBody>
      </p:sp>
      <p:graphicFrame>
        <p:nvGraphicFramePr>
          <p:cNvPr id="224256" name="Object 2"/>
          <p:cNvGraphicFramePr>
            <a:graphicFrameLocks noChangeAspect="1"/>
          </p:cNvGraphicFramePr>
          <p:nvPr/>
        </p:nvGraphicFramePr>
        <p:xfrm>
          <a:off x="4932040" y="2636912"/>
          <a:ext cx="3600400" cy="2534831"/>
        </p:xfrm>
        <a:graphic>
          <a:graphicData uri="http://schemas.openxmlformats.org/presentationml/2006/ole">
            <mc:AlternateContent xmlns:mc="http://schemas.openxmlformats.org/markup-compatibility/2006">
              <mc:Choice xmlns:v="urn:schemas-microsoft-com:vml" Requires="v">
                <p:oleObj spid="_x0000_s224304" name="Worksheet" r:id="rId5" imgW="4600441" imgH="2666966" progId="Excel.Sheet.8">
                  <p:embed/>
                </p:oleObj>
              </mc:Choice>
              <mc:Fallback>
                <p:oleObj name="Worksheet" r:id="rId5" imgW="4600441" imgH="2666966"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636912"/>
                        <a:ext cx="3600400" cy="2534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9" name="Text Box 3"/>
          <p:cNvSpPr txBox="1">
            <a:spLocks noChangeArrowheads="1"/>
          </p:cNvSpPr>
          <p:nvPr/>
        </p:nvSpPr>
        <p:spPr bwMode="auto">
          <a:xfrm>
            <a:off x="4356100" y="1527175"/>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0066"/>
                </a:solidFill>
                <a:cs typeface="+mn-cs"/>
              </a:rPr>
              <a:t>Réseaux familles et personnes (fratrie, parents, personnes TED)</a:t>
            </a:r>
          </a:p>
        </p:txBody>
      </p:sp>
      <p:sp>
        <p:nvSpPr>
          <p:cNvPr id="19461" name="Text Box 5"/>
          <p:cNvSpPr txBox="1">
            <a:spLocks noChangeArrowheads="1"/>
          </p:cNvSpPr>
          <p:nvPr/>
        </p:nvSpPr>
        <p:spPr bwMode="auto">
          <a:xfrm>
            <a:off x="0" y="1557338"/>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8000"/>
                </a:solidFill>
                <a:cs typeface="+mn-cs"/>
              </a:rPr>
              <a:t>Réunions des professionnels (tous réseaux confondus)</a:t>
            </a:r>
          </a:p>
        </p:txBody>
      </p:sp>
      <p:graphicFrame>
        <p:nvGraphicFramePr>
          <p:cNvPr id="224257" name="Objet 2"/>
          <p:cNvGraphicFramePr>
            <a:graphicFrameLocks noChangeAspect="1"/>
          </p:cNvGraphicFramePr>
          <p:nvPr/>
        </p:nvGraphicFramePr>
        <p:xfrm>
          <a:off x="395536" y="2636912"/>
          <a:ext cx="3888432" cy="2664494"/>
        </p:xfrm>
        <a:graphic>
          <a:graphicData uri="http://schemas.openxmlformats.org/presentationml/2006/ole">
            <mc:AlternateContent xmlns:mc="http://schemas.openxmlformats.org/markup-compatibility/2006">
              <mc:Choice xmlns:v="urn:schemas-microsoft-com:vml" Requires="v">
                <p:oleObj spid="_x0000_s224305" name="Worksheet" r:id="rId8" imgW="4781486" imgH="3267041" progId="Excel.Sheet.8">
                  <p:embed/>
                </p:oleObj>
              </mc:Choice>
              <mc:Fallback>
                <p:oleObj name="Worksheet" r:id="rId8" imgW="4781486" imgH="3267041" progId="Excel.Sheet.8">
                  <p:embed/>
                  <p:pic>
                    <p:nvPicPr>
                      <p:cNvPr id="0" name="Obje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2636912"/>
                        <a:ext cx="3888432" cy="2664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p:nvPr>
        </p:nvSpPr>
        <p:spPr>
          <a:xfrm>
            <a:off x="685800" y="1981200"/>
            <a:ext cx="3810000" cy="4114800"/>
          </a:xfrm>
          <a:extLst>
            <a:ext uri="{91240B29-F687-4f45-9708-019B960494DF}">
              <a14:hiddenLine xmlns:a14="http://schemas.microsoft.com/office/drawing/2010/main" w="9525" cap="flat">
                <a:solidFill>
                  <a:srgbClr val="808080"/>
                </a:solidFill>
                <a:round/>
                <a:headEnd/>
                <a:tailEnd/>
              </a14:hiddenLine>
            </a:ext>
          </a:extLst>
        </p:spPr>
        <p:txBody>
          <a:bodyPr anchor="t"/>
          <a:lstStyle/>
          <a:p>
            <a:pPr marL="1698625" lvl="3" indent="-225425" algn="l" eaLnBrk="1" hangingPunct="1">
              <a:spcBef>
                <a:spcPts val="3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4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p:txBody>
      </p:sp>
      <p:sp>
        <p:nvSpPr>
          <p:cNvPr id="4098" name="Rectangle 2"/>
          <p:cNvSpPr>
            <a:spLocks noChangeArrowheads="1"/>
          </p:cNvSpPr>
          <p:nvPr/>
        </p:nvSpPr>
        <p:spPr bwMode="auto">
          <a:xfrm>
            <a:off x="2382838" y="2895600"/>
            <a:ext cx="1841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099" name="Rectangle 3"/>
          <p:cNvSpPr>
            <a:spLocks noChangeArrowheads="1"/>
          </p:cNvSpPr>
          <p:nvPr/>
        </p:nvSpPr>
        <p:spPr bwMode="auto">
          <a:xfrm flipV="1">
            <a:off x="2916238" y="3357563"/>
            <a:ext cx="5095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0" name="Text Box 4"/>
          <p:cNvSpPr txBox="1">
            <a:spLocks noChangeArrowheads="1"/>
          </p:cNvSpPr>
          <p:nvPr/>
        </p:nvSpPr>
        <p:spPr bwMode="auto">
          <a:xfrm>
            <a:off x="3779838" y="2636838"/>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1" name="Rectangle 5"/>
          <p:cNvSpPr>
            <a:spLocks noChangeArrowheads="1"/>
          </p:cNvSpPr>
          <p:nvPr/>
        </p:nvSpPr>
        <p:spPr bwMode="auto">
          <a:xfrm>
            <a:off x="720725" y="1981200"/>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698625" lvl="3" indent="-225425" algn="l">
              <a:spcBef>
                <a:spcPts val="3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4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p:txBody>
      </p:sp>
      <p:grpSp>
        <p:nvGrpSpPr>
          <p:cNvPr id="3079" name="Group 6"/>
          <p:cNvGrpSpPr>
            <a:grpSpLocks/>
          </p:cNvGrpSpPr>
          <p:nvPr/>
        </p:nvGrpSpPr>
        <p:grpSpPr bwMode="auto">
          <a:xfrm>
            <a:off x="755650" y="0"/>
            <a:ext cx="4171950" cy="6305550"/>
            <a:chOff x="476" y="0"/>
            <a:chExt cx="2628" cy="3972"/>
          </a:xfrm>
        </p:grpSpPr>
        <p:pic>
          <p:nvPicPr>
            <p:cNvPr id="4103" name="Picture 7"/>
            <p:cNvPicPr>
              <a:picLocks noChangeAspect="1" noChangeArrowheads="1"/>
            </p:cNvPicPr>
            <p:nvPr/>
          </p:nvPicPr>
          <p:blipFill>
            <a:blip r:embed="rId3"/>
            <a:srcRect/>
            <a:stretch>
              <a:fillRect/>
            </a:stretch>
          </p:blipFill>
          <p:spPr bwMode="auto">
            <a:xfrm>
              <a:off x="476" y="0"/>
              <a:ext cx="1999" cy="39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Text Box 8"/>
            <p:cNvSpPr txBox="1">
              <a:spLocks noChangeArrowheads="1"/>
            </p:cNvSpPr>
            <p:nvPr/>
          </p:nvSpPr>
          <p:spPr bwMode="auto">
            <a:xfrm>
              <a:off x="1791" y="750"/>
              <a:ext cx="131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smtClean="0"/>
                <a:t>Pôle Adultes 67</a:t>
              </a:r>
            </a:p>
          </p:txBody>
        </p:sp>
        <p:sp>
          <p:nvSpPr>
            <p:cNvPr id="4105" name="Rectangle 9"/>
            <p:cNvSpPr>
              <a:spLocks noChangeArrowheads="1"/>
            </p:cNvSpPr>
            <p:nvPr/>
          </p:nvSpPr>
          <p:spPr bwMode="auto">
            <a:xfrm>
              <a:off x="1047" y="1824"/>
              <a:ext cx="114"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6" name="Rectangle 10"/>
            <p:cNvSpPr>
              <a:spLocks noChangeArrowheads="1"/>
            </p:cNvSpPr>
            <p:nvPr/>
          </p:nvSpPr>
          <p:spPr bwMode="auto">
            <a:xfrm flipV="1">
              <a:off x="1383" y="2115"/>
              <a:ext cx="31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7" name="Text Box 11"/>
            <p:cNvSpPr txBox="1">
              <a:spLocks noChangeArrowheads="1"/>
            </p:cNvSpPr>
            <p:nvPr/>
          </p:nvSpPr>
          <p:spPr bwMode="auto">
            <a:xfrm>
              <a:off x="1383" y="2081"/>
              <a:ext cx="144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smtClean="0"/>
                <a:t>Pôle Adultes 68</a:t>
              </a:r>
            </a:p>
            <a:p>
              <a:pPr algn="l" eaLnBrk="0" hangingPunct="0">
                <a:defRPr/>
              </a:pPr>
              <a:r>
                <a:rPr lang="fr-FR" sz="2000" smtClean="0"/>
                <a:t>AIDA</a:t>
              </a:r>
            </a:p>
          </p:txBody>
        </p:sp>
        <p:sp>
          <p:nvSpPr>
            <p:cNvPr id="4108" name="Text Box 12"/>
            <p:cNvSpPr txBox="1">
              <a:spLocks noChangeArrowheads="1"/>
            </p:cNvSpPr>
            <p:nvPr/>
          </p:nvSpPr>
          <p:spPr bwMode="auto">
            <a:xfrm>
              <a:off x="975" y="2897"/>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smtClean="0"/>
                <a:t>Pôle Enfants </a:t>
              </a:r>
              <a:br>
                <a:rPr lang="fr-FR" sz="2000" dirty="0" smtClean="0"/>
              </a:br>
              <a:r>
                <a:rPr lang="fr-FR" sz="2000" dirty="0" smtClean="0"/>
                <a:t>&amp; Adolescents 68</a:t>
              </a:r>
            </a:p>
          </p:txBody>
        </p:sp>
        <p:sp>
          <p:nvSpPr>
            <p:cNvPr id="4109" name="Text Box 13"/>
            <p:cNvSpPr txBox="1">
              <a:spLocks noChangeArrowheads="1"/>
            </p:cNvSpPr>
            <p:nvPr/>
          </p:nvSpPr>
          <p:spPr bwMode="auto">
            <a:xfrm>
              <a:off x="1927" y="1661"/>
              <a:ext cx="114"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10" name="Text Box 14"/>
            <p:cNvSpPr txBox="1">
              <a:spLocks noChangeArrowheads="1"/>
            </p:cNvSpPr>
            <p:nvPr/>
          </p:nvSpPr>
          <p:spPr bwMode="auto">
            <a:xfrm>
              <a:off x="1065" y="1253"/>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lgn="l" eaLnBrk="0" hangingPunct="0">
                <a:defRPr/>
              </a:pPr>
              <a:r>
                <a:rPr lang="fr-FR" altLang="fr-FR" sz="2000" dirty="0" smtClean="0">
                  <a:solidFill>
                    <a:srgbClr val="000000"/>
                  </a:solidFill>
                  <a:cs typeface="+mn-cs"/>
                </a:rPr>
                <a:t>Pôle  Enfants </a:t>
              </a:r>
            </a:p>
            <a:p>
              <a:pPr algn="l" eaLnBrk="0" hangingPunct="0">
                <a:defRPr/>
              </a:pPr>
              <a:r>
                <a:rPr lang="fr-FR" altLang="fr-FR" sz="2000" dirty="0" smtClean="0">
                  <a:solidFill>
                    <a:srgbClr val="000000"/>
                  </a:solidFill>
                  <a:cs typeface="+mn-cs"/>
                </a:rPr>
                <a:t>&amp; Adolescents 67</a:t>
              </a:r>
            </a:p>
          </p:txBody>
        </p:sp>
      </p:grpSp>
      <p:sp>
        <p:nvSpPr>
          <p:cNvPr id="4111" name="Text Box 15"/>
          <p:cNvSpPr txBox="1">
            <a:spLocks noChangeArrowheads="1"/>
          </p:cNvSpPr>
          <p:nvPr/>
        </p:nvSpPr>
        <p:spPr bwMode="auto">
          <a:xfrm>
            <a:off x="4859338" y="749300"/>
            <a:ext cx="4284662"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Centre de Ressources Autisme  région Alsace</a:t>
            </a:r>
            <a:r>
              <a:rPr lang="fr-FR" altLang="fr-FR" sz="2400" b="0" dirty="0">
                <a:solidFill>
                  <a:srgbClr val="000000"/>
                </a:solidFill>
              </a:rPr>
              <a:t> :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en 2003 avec un pôle régional enfants et adolescents et  2 pôles départementaux adultes.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de l’antenne enfants 68 : 2007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Modalités de fonctionnement déterminées par une convention entre les 3 hôpitaux de rattachement (dernière version mars 2011</a:t>
            </a:r>
            <a:r>
              <a:rPr lang="fr-FR" altLang="fr-FR" b="0" dirty="0" smtClean="0">
                <a:solidFill>
                  <a:srgbClr val="000000"/>
                </a:solidFill>
              </a:rPr>
              <a:t>)</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smtClean="0">
                <a:solidFill>
                  <a:srgbClr val="000000"/>
                </a:solidFill>
              </a:rPr>
              <a:t>L’antenne enfants 68 devient un pôle en 2018</a:t>
            </a:r>
            <a:endParaRPr lang="fr-FR" altLang="fr-FR" b="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tLang="fr-FR" sz="2800" dirty="0" smtClean="0">
                <a:solidFill>
                  <a:schemeClr val="accent2"/>
                </a:solidFill>
              </a:rPr>
              <a:t>Réseaux régionaux et nationaux</a:t>
            </a:r>
          </a:p>
        </p:txBody>
      </p:sp>
      <p:sp>
        <p:nvSpPr>
          <p:cNvPr id="3" name="Espace réservé du contenu 2"/>
          <p:cNvSpPr>
            <a:spLocks noGrp="1"/>
          </p:cNvSpPr>
          <p:nvPr>
            <p:ph idx="1"/>
          </p:nvPr>
        </p:nvSpPr>
        <p:spPr/>
        <p:txBody>
          <a:bodyPr/>
          <a:lstStyle/>
          <a:p>
            <a:r>
              <a:rPr lang="fr-FR" altLang="fr-FR" sz="2800" smtClean="0">
                <a:solidFill>
                  <a:schemeClr val="tx2"/>
                </a:solidFill>
              </a:rPr>
              <a:t>	</a:t>
            </a:r>
          </a:p>
          <a:p>
            <a:pPr algn="just"/>
            <a:r>
              <a:rPr lang="fr-FR" altLang="fr-FR" sz="2800" smtClean="0">
                <a:solidFill>
                  <a:schemeClr val="tx2"/>
                </a:solidFill>
              </a:rPr>
              <a:t>	Le CRA Alsace a participé à différentes réunions au niveau régional (ARS, CTRA, MDPH, Stras’Autisme, Education nationale...) et au niveau national (ANCRA, GNCRA) </a:t>
            </a:r>
            <a:endParaRPr lang="fr-FR" altLang="fr-FR" sz="2800" smtClean="0">
              <a:latin typeface="Lucida Grande"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smtClean="0"/>
              <a:t>ETUDES – RECHERCHES - PUBLICATIONS</a:t>
            </a:r>
          </a:p>
        </p:txBody>
      </p:sp>
      <p:graphicFrame>
        <p:nvGraphicFramePr>
          <p:cNvPr id="20482" name="Group 2"/>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grpSp>
        <p:nvGrpSpPr>
          <p:cNvPr id="22533" name="Group 4"/>
          <p:cNvGrpSpPr>
            <a:grpSpLocks/>
          </p:cNvGrpSpPr>
          <p:nvPr/>
        </p:nvGrpSpPr>
        <p:grpSpPr bwMode="auto">
          <a:xfrm>
            <a:off x="9828213" y="-1746250"/>
            <a:ext cx="1943100" cy="10414000"/>
            <a:chOff x="6191" y="-1100"/>
            <a:chExt cx="1224" cy="6560"/>
          </a:xfrm>
        </p:grpSpPr>
        <p:sp>
          <p:nvSpPr>
            <p:cNvPr id="20485"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6"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7"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8"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9"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0"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1"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2"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3"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4"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5"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6"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7"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8"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9"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0"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1"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2"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3"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4"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5"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6"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7"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8"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9"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0"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1"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2"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3"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4"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5"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6"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7"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8"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9"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0"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1"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2"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3"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4"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5"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6"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7"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8"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9"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0"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1"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2"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3"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4"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5"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6"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7"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8"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9"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0"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1"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2"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3"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4"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5"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6"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7"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8"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9"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0"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1"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2"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3"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4"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5"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6"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7"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8"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9"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0"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1"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2"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3"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4"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5"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6"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7"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8"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9"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0"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1"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2"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3"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4"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5"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6"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7"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8"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9"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0"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1"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2"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3"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4"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5"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6"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7"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8"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9"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0"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1"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2"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3"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4"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5"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6"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7"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8"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9"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0"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1"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2"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3"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4"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5"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6"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7"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8"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9"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0"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1"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2"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3"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4"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5"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6"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7"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8"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9"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0"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1"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2"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3"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4"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5"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6"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7"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8"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9"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0"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1"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2"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3"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4"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5"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6"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7"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8"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9"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0"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1"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2"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3"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4"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5"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6"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7"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8"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9"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0"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1"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2"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3"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4"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5"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6"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7"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8"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9"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0"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1"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2"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3"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4"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0665" name="Group 185"/>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sp>
        <p:nvSpPr>
          <p:cNvPr id="20667"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0668" name="Picture 188"/>
          <p:cNvPicPr>
            <a:picLocks noChangeAspect="1" noChangeArrowheads="1"/>
          </p:cNvPicPr>
          <p:nvPr/>
        </p:nvPicPr>
        <p:blipFill>
          <a:blip r:embed="rId3"/>
          <a:srcRect/>
          <a:stretch>
            <a:fillRect/>
          </a:stretch>
        </p:blipFill>
        <p:spPr bwMode="auto">
          <a:xfrm>
            <a:off x="2698750" y="384651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5800" y="115888"/>
            <a:ext cx="7772400" cy="80327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smtClean="0">
                <a:solidFill>
                  <a:schemeClr val="accent2"/>
                </a:solidFill>
              </a:rPr>
              <a:t>Etudes – recherche - publication</a:t>
            </a:r>
          </a:p>
        </p:txBody>
      </p:sp>
      <p:sp>
        <p:nvSpPr>
          <p:cNvPr id="21506" name="Rectangle 2"/>
          <p:cNvSpPr>
            <a:spLocks noGrp="1" noChangeArrowheads="1"/>
          </p:cNvSpPr>
          <p:nvPr>
            <p:ph type="body" idx="1"/>
          </p:nvPr>
        </p:nvSpPr>
        <p:spPr>
          <a:xfrm>
            <a:off x="684213" y="1052513"/>
            <a:ext cx="8208962" cy="4608512"/>
          </a:xfrm>
          <a:extLst>
            <a:ext uri="{91240B29-F687-4f45-9708-019B960494DF}">
              <a14:hiddenLine xmlns:a14="http://schemas.microsoft.com/office/drawing/2010/main" w="9525" cap="flat">
                <a:solidFill>
                  <a:srgbClr val="808080"/>
                </a:solidFill>
                <a:round/>
                <a:headEnd/>
                <a:tailEnd/>
              </a14:hiddenLine>
            </a:ext>
          </a:extLst>
        </p:spPr>
        <p:txBody>
          <a:bodyPr/>
          <a:lstStyle/>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r>
              <a:rPr lang="en-US" altLang="fr-FR" sz="1800" dirty="0" smtClean="0"/>
              <a:t>	</a:t>
            </a:r>
            <a:r>
              <a:rPr lang="fr-FR" altLang="fr-FR" sz="2000" b="1" u="sng" dirty="0" smtClean="0">
                <a:solidFill>
                  <a:schemeClr val="tx1"/>
                </a:solidFill>
                <a:cs typeface="Arial" pitchFamily="34" charset="0"/>
              </a:rPr>
              <a:t>Etudes en cours</a:t>
            </a:r>
            <a:endParaRPr lang="fr-FR" altLang="fr-FR" sz="2000" dirty="0" smtClean="0">
              <a:solidFill>
                <a:schemeClr val="tx1"/>
              </a:solidFill>
              <a:cs typeface="Arial" pitchFamily="34" charset="0"/>
            </a:endParaRP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Etude randomisée contrôlée contre placébo visant à examiner l'efficacité et l'innocuité du </a:t>
            </a:r>
            <a:r>
              <a:rPr lang="fr-FR" altLang="fr-FR" sz="1600" dirty="0" err="1" smtClean="0">
                <a:solidFill>
                  <a:schemeClr val="tx1"/>
                </a:solidFill>
                <a:cs typeface="Arial" pitchFamily="34" charset="0"/>
              </a:rPr>
              <a:t>Circadin</a:t>
            </a:r>
            <a:r>
              <a:rPr lang="fr-FR" altLang="fr-FR" sz="1600" dirty="0" smtClean="0">
                <a:solidFill>
                  <a:schemeClr val="tx1"/>
                </a:solidFill>
                <a:cs typeface="Arial" pitchFamily="34" charset="0"/>
              </a:rPr>
              <a:t> pour soulager les troubles du sommeil chez les enfants présentant des troubles </a:t>
            </a:r>
            <a:r>
              <a:rPr lang="fr-FR" altLang="fr-FR" sz="1600" dirty="0" err="1" smtClean="0">
                <a:solidFill>
                  <a:schemeClr val="tx1"/>
                </a:solidFill>
                <a:cs typeface="Arial" pitchFamily="34" charset="0"/>
              </a:rPr>
              <a:t>neurodéveloppementaux</a:t>
            </a:r>
            <a:r>
              <a:rPr lang="fr-FR" altLang="fr-FR" sz="1600" dirty="0" smtClean="0">
                <a:solidFill>
                  <a:schemeClr val="tx1"/>
                </a:solidFill>
                <a:cs typeface="Arial" pitchFamily="34" charset="0"/>
              </a:rPr>
              <a:t>. Etude multicentrique internationale, NEURIM</a:t>
            </a: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Fédération Hospitalo-Universitaire (FHU) NEUROGENΨCS : </a:t>
            </a:r>
            <a:r>
              <a:rPr lang="fr-FR" altLang="fr-FR" sz="1600" dirty="0" err="1" smtClean="0">
                <a:solidFill>
                  <a:schemeClr val="tx1"/>
                </a:solidFill>
                <a:cs typeface="Arial" pitchFamily="34" charset="0"/>
              </a:rPr>
              <a:t>co</a:t>
            </a:r>
            <a:r>
              <a:rPr lang="fr-FR" altLang="fr-FR" sz="1600" dirty="0" smtClean="0">
                <a:solidFill>
                  <a:schemeClr val="tx1"/>
                </a:solidFill>
                <a:cs typeface="Arial" pitchFamily="34" charset="0"/>
              </a:rPr>
              <a:t>-coordination avec l'IGBMC (Amélie Piton) du </a:t>
            </a:r>
            <a:r>
              <a:rPr lang="fr-FR" altLang="fr-FR" sz="1600" dirty="0" err="1" smtClean="0">
                <a:solidFill>
                  <a:schemeClr val="tx1"/>
                </a:solidFill>
                <a:cs typeface="Arial" pitchFamily="34" charset="0"/>
              </a:rPr>
              <a:t>workpackage</a:t>
            </a:r>
            <a:r>
              <a:rPr lang="fr-FR" altLang="fr-FR" sz="1600" dirty="0" smtClean="0">
                <a:solidFill>
                  <a:schemeClr val="tx1"/>
                </a:solidFill>
                <a:cs typeface="Arial" pitchFamily="34" charset="0"/>
              </a:rPr>
              <a:t> "Autisme et Déficience Intellectuelle« </a:t>
            </a: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Autisme, sensorialité et aménagement de l’espace</a:t>
            </a: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Cohorte ELENA</a:t>
            </a: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Etude de trajectoire évolutive des enfants accueillis en UEMA dans les 2 départements</a:t>
            </a:r>
          </a:p>
          <a:p>
            <a:pPr marL="609600" indent="-609600" algn="just">
              <a:lnSpc>
                <a:spcPct val="90000"/>
              </a:lnSpc>
              <a:buFont typeface="Arial" pitchFamily="34" charset="0"/>
              <a:buAutoNum type="arabicPeriod"/>
            </a:pPr>
            <a:r>
              <a:rPr lang="fr-FR" altLang="fr-FR" sz="1600" dirty="0" smtClean="0">
                <a:solidFill>
                  <a:schemeClr val="tx1"/>
                </a:solidFill>
                <a:cs typeface="Arial" pitchFamily="34" charset="0"/>
              </a:rPr>
              <a:t>Traduction du PDD-MRS et validation auprès d’adultes avec DI</a:t>
            </a:r>
          </a:p>
          <a:p>
            <a:pPr marL="609600" indent="-609600" algn="just">
              <a:lnSpc>
                <a:spcPct val="90000"/>
              </a:lnSpc>
              <a:buFont typeface="Arial" pitchFamily="34" charset="0"/>
              <a:buChar char="•"/>
            </a:pPr>
            <a:endParaRPr lang="en-US" altLang="fr-FR" sz="1600" dirty="0" smtClean="0"/>
          </a:p>
          <a:p>
            <a:pPr marL="609600" indent="-609600">
              <a:lnSpc>
                <a:spcPct val="90000"/>
              </a:lnSpc>
              <a:buFont typeface="Arial" pitchFamily="34" charset="0"/>
              <a:buChar char="•"/>
            </a:pPr>
            <a:endParaRPr lang="en-US" altLang="fr-FR" sz="1800" dirty="0" smtClean="0"/>
          </a:p>
          <a:p>
            <a:pPr marL="609600" indent="-609600">
              <a:lnSpc>
                <a:spcPct val="90000"/>
              </a:lnSpc>
            </a:pPr>
            <a:r>
              <a:rPr lang="en-US" altLang="fr-FR" sz="1800" dirty="0" smtClean="0"/>
              <a:t>	</a:t>
            </a:r>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dirty="0" smtClean="0"/>
          </a:p>
          <a:p>
            <a:pPr marL="609600" indent="-609600" eaLnBrk="1" hangingPunct="1">
              <a:lnSpc>
                <a:spcPct val="110000"/>
              </a:lnSpc>
              <a:spcBef>
                <a:spcPts val="500"/>
              </a:spcBef>
              <a:buClr>
                <a:srgbClr val="333399"/>
              </a:buClr>
            </a:pPr>
            <a:endParaRPr lang="fr-FR" altLang="fr-FR" sz="1800" dirty="0" smtClean="0">
              <a:solidFill>
                <a:srgbClr val="33339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685800" y="404813"/>
            <a:ext cx="7199313" cy="576262"/>
          </a:xfrm>
        </p:spPr>
        <p:txBody>
          <a:bodyPr/>
          <a:lstStyle/>
          <a:p>
            <a:pPr>
              <a:buFont typeface="Times New Roman" charset="0"/>
              <a:buNone/>
              <a:defRPr/>
            </a:pPr>
            <a:r>
              <a:rPr lang="fr-FR" sz="2400" b="1" dirty="0" smtClean="0">
                <a:solidFill>
                  <a:schemeClr val="accent2"/>
                </a:solidFill>
              </a:rPr>
              <a:t>RECHERCHE</a:t>
            </a:r>
            <a:endParaRPr lang="fr-FR" sz="2400" b="1" dirty="0">
              <a:solidFill>
                <a:schemeClr val="accent2"/>
              </a:solidFill>
            </a:endParaRPr>
          </a:p>
        </p:txBody>
      </p:sp>
      <p:sp>
        <p:nvSpPr>
          <p:cNvPr id="3" name="Espace réservé du contenu 2"/>
          <p:cNvSpPr>
            <a:spLocks noGrp="1"/>
          </p:cNvSpPr>
          <p:nvPr>
            <p:ph idx="1"/>
          </p:nvPr>
        </p:nvSpPr>
        <p:spPr>
          <a:xfrm>
            <a:off x="684213" y="1052513"/>
            <a:ext cx="7769225" cy="5040312"/>
          </a:xfrm>
        </p:spPr>
        <p:txBody>
          <a:bodyPr/>
          <a:lstStyle/>
          <a:p>
            <a:pPr marL="609600" indent="-609600"/>
            <a:r>
              <a:rPr lang="en-US" altLang="fr-FR" sz="2000" b="1" u="sng" dirty="0" err="1" smtClean="0"/>
              <a:t>Recherches</a:t>
            </a:r>
            <a:r>
              <a:rPr lang="en-US" altLang="fr-FR" sz="2000" b="1" u="sng" dirty="0" smtClean="0"/>
              <a:t> </a:t>
            </a:r>
            <a:r>
              <a:rPr lang="en-US" altLang="fr-FR" sz="2000" b="1" u="sng" dirty="0" err="1" smtClean="0"/>
              <a:t>terminées</a:t>
            </a:r>
            <a:r>
              <a:rPr lang="en-US" altLang="fr-FR" sz="2000" b="1" u="sng" dirty="0" smtClean="0"/>
              <a:t> :</a:t>
            </a:r>
          </a:p>
          <a:p>
            <a:pPr marL="609600" indent="-609600"/>
            <a:endParaRPr lang="en-US" altLang="fr-FR" sz="2000" b="1" u="sng" dirty="0"/>
          </a:p>
          <a:p>
            <a:pPr marL="609600" indent="-609600"/>
            <a:endParaRPr lang="en-US" altLang="fr-FR" sz="2000" b="1" u="sng" dirty="0" smtClean="0"/>
          </a:p>
          <a:p>
            <a:pPr marL="0" indent="0"/>
            <a:r>
              <a:rPr lang="en-US" altLang="fr-FR" sz="1600" dirty="0" smtClean="0"/>
              <a:t>Les </a:t>
            </a:r>
            <a:r>
              <a:rPr lang="en-US" altLang="fr-FR" sz="1600" dirty="0" err="1" smtClean="0"/>
              <a:t>spécificités</a:t>
            </a:r>
            <a:r>
              <a:rPr lang="en-US" altLang="fr-FR" sz="1600" dirty="0" smtClean="0"/>
              <a:t> du self </a:t>
            </a:r>
            <a:r>
              <a:rPr lang="en-US" altLang="fr-FR" sz="1600" dirty="0" err="1" smtClean="0"/>
              <a:t>à</a:t>
            </a:r>
            <a:r>
              <a:rPr lang="en-US" altLang="fr-FR" sz="1600" dirty="0" smtClean="0"/>
              <a:t> </a:t>
            </a:r>
            <a:r>
              <a:rPr lang="en-US" altLang="fr-FR" sz="1600" dirty="0" err="1" smtClean="0"/>
              <a:t>l’âge</a:t>
            </a:r>
            <a:r>
              <a:rPr lang="en-US" altLang="fr-FR" sz="1600" dirty="0" smtClean="0"/>
              <a:t> </a:t>
            </a:r>
            <a:r>
              <a:rPr lang="en-US" altLang="fr-FR" sz="1600" dirty="0" err="1" smtClean="0"/>
              <a:t>adulte</a:t>
            </a:r>
            <a:r>
              <a:rPr lang="en-US" altLang="fr-FR" sz="1600" dirty="0" smtClean="0"/>
              <a:t> </a:t>
            </a:r>
            <a:r>
              <a:rPr lang="en-US" altLang="fr-FR" sz="1600" dirty="0" err="1" smtClean="0"/>
              <a:t>dans</a:t>
            </a:r>
            <a:r>
              <a:rPr lang="en-US" altLang="fr-FR" sz="1600" dirty="0" smtClean="0"/>
              <a:t> les TSA sans DI (</a:t>
            </a:r>
            <a:r>
              <a:rPr lang="en-US" altLang="fr-FR" sz="1600" dirty="0" err="1" smtClean="0"/>
              <a:t>thèse</a:t>
            </a:r>
            <a:r>
              <a:rPr lang="en-US" altLang="fr-FR" sz="1600" dirty="0" smtClean="0"/>
              <a:t> de science R. </a:t>
            </a:r>
            <a:r>
              <a:rPr lang="en-US" altLang="fr-FR" sz="1600" dirty="0" err="1" smtClean="0"/>
              <a:t>Coutelle</a:t>
            </a:r>
            <a:r>
              <a:rPr lang="en-US" altLang="fr-FR" sz="1600" dirty="0" smtClean="0"/>
              <a:t>)</a:t>
            </a:r>
          </a:p>
        </p:txBody>
      </p:sp>
    </p:spTree>
    <p:extLst>
      <p:ext uri="{BB962C8B-B14F-4D97-AF65-F5344CB8AC3E}">
        <p14:creationId xmlns:p14="http://schemas.microsoft.com/office/powerpoint/2010/main" val="150858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685800" y="404813"/>
            <a:ext cx="7199313" cy="576262"/>
          </a:xfrm>
        </p:spPr>
        <p:txBody>
          <a:bodyPr/>
          <a:lstStyle/>
          <a:p>
            <a:pPr>
              <a:buFont typeface="Times New Roman" charset="0"/>
              <a:buNone/>
              <a:defRPr/>
            </a:pPr>
            <a:r>
              <a:rPr lang="fr-FR" sz="2400" b="1" dirty="0" smtClean="0">
                <a:solidFill>
                  <a:schemeClr val="accent2"/>
                </a:solidFill>
              </a:rPr>
              <a:t>RECHERCHE</a:t>
            </a:r>
            <a:endParaRPr lang="fr-FR" sz="2400" b="1" dirty="0">
              <a:solidFill>
                <a:schemeClr val="accent2"/>
              </a:solidFill>
            </a:endParaRPr>
          </a:p>
        </p:txBody>
      </p:sp>
      <p:sp>
        <p:nvSpPr>
          <p:cNvPr id="3" name="Espace réservé du contenu 2"/>
          <p:cNvSpPr>
            <a:spLocks noGrp="1"/>
          </p:cNvSpPr>
          <p:nvPr>
            <p:ph idx="1"/>
          </p:nvPr>
        </p:nvSpPr>
        <p:spPr>
          <a:xfrm>
            <a:off x="684213" y="1052513"/>
            <a:ext cx="7769225" cy="5040312"/>
          </a:xfrm>
        </p:spPr>
        <p:txBody>
          <a:bodyPr/>
          <a:lstStyle/>
          <a:p>
            <a:pPr marL="609600" indent="-609600"/>
            <a:r>
              <a:rPr lang="en-US" altLang="fr-FR" sz="2000" b="1" u="sng" dirty="0" err="1" smtClean="0"/>
              <a:t>Recherches</a:t>
            </a:r>
            <a:r>
              <a:rPr lang="en-US" altLang="fr-FR" sz="2000" b="1" u="sng" dirty="0" smtClean="0"/>
              <a:t> en </a:t>
            </a:r>
            <a:r>
              <a:rPr lang="en-US" altLang="fr-FR" sz="2000" b="1" u="sng" dirty="0" err="1" smtClean="0"/>
              <a:t>cours</a:t>
            </a:r>
            <a:endParaRPr lang="en-US" altLang="fr-FR" sz="2000" b="1" u="sng" dirty="0" smtClean="0"/>
          </a:p>
          <a:p>
            <a:pPr marL="609600" indent="-609600"/>
            <a:endParaRPr lang="en-US" altLang="fr-FR" sz="2000" b="1" u="sng" dirty="0"/>
          </a:p>
          <a:p>
            <a:pPr marL="609600" indent="-609600"/>
            <a:endParaRPr lang="en-US" altLang="fr-FR" sz="2000" b="1" u="sng" dirty="0" smtClean="0"/>
          </a:p>
          <a:p>
            <a:pPr marL="609600" indent="-609600">
              <a:buFont typeface="Times New Roman" pitchFamily="18" charset="0"/>
              <a:buAutoNum type="arabicPeriod"/>
            </a:pPr>
            <a:r>
              <a:rPr lang="en-US" altLang="fr-FR" sz="1600" dirty="0" err="1" smtClean="0"/>
              <a:t>Cohorte</a:t>
            </a:r>
            <a:r>
              <a:rPr lang="en-US" altLang="fr-FR" sz="1600" dirty="0" smtClean="0"/>
              <a:t> ELENA : Etude des </a:t>
            </a:r>
            <a:r>
              <a:rPr lang="en-US" altLang="fr-FR" sz="1600" dirty="0" err="1" smtClean="0"/>
              <a:t>déterminants</a:t>
            </a:r>
            <a:r>
              <a:rPr lang="en-US" altLang="fr-FR" sz="1600" dirty="0" smtClean="0"/>
              <a:t> de </a:t>
            </a:r>
            <a:r>
              <a:rPr lang="en-US" altLang="fr-FR" sz="1600" dirty="0" err="1" smtClean="0"/>
              <a:t>l'évolution</a:t>
            </a:r>
            <a:r>
              <a:rPr lang="en-US" altLang="fr-FR" sz="1600" dirty="0" smtClean="0"/>
              <a:t> </a:t>
            </a:r>
            <a:r>
              <a:rPr lang="en-US" altLang="fr-FR" sz="1600" dirty="0" err="1" smtClean="0"/>
              <a:t>dans</a:t>
            </a:r>
            <a:r>
              <a:rPr lang="en-US" altLang="fr-FR" sz="1600" dirty="0" smtClean="0"/>
              <a:t> </a:t>
            </a:r>
            <a:r>
              <a:rPr lang="en-US" altLang="fr-FR" sz="1600" dirty="0" err="1" smtClean="0"/>
              <a:t>une</a:t>
            </a:r>
            <a:r>
              <a:rPr lang="en-US" altLang="fr-FR" sz="1600" dirty="0" smtClean="0"/>
              <a:t> </a:t>
            </a:r>
            <a:r>
              <a:rPr lang="en-US" altLang="fr-FR" sz="1600" dirty="0" err="1" smtClean="0"/>
              <a:t>cohorte</a:t>
            </a:r>
            <a:r>
              <a:rPr lang="en-US" altLang="fr-FR" sz="1600" dirty="0" smtClean="0"/>
              <a:t> </a:t>
            </a:r>
            <a:r>
              <a:rPr lang="en-US" altLang="fr-FR" sz="1600" dirty="0" err="1" smtClean="0"/>
              <a:t>d'enfants</a:t>
            </a:r>
            <a:r>
              <a:rPr lang="en-US" altLang="fr-FR" sz="1600" dirty="0" smtClean="0"/>
              <a:t> et adolescents avec troubles du </a:t>
            </a:r>
            <a:r>
              <a:rPr lang="en-US" altLang="fr-FR" sz="1600" dirty="0" err="1" smtClean="0"/>
              <a:t>spectre</a:t>
            </a:r>
            <a:r>
              <a:rPr lang="en-US" altLang="fr-FR" sz="1600" dirty="0" smtClean="0"/>
              <a:t> </a:t>
            </a:r>
            <a:r>
              <a:rPr lang="en-US" altLang="fr-FR" sz="1600" dirty="0" err="1" smtClean="0"/>
              <a:t>autistique</a:t>
            </a:r>
            <a:r>
              <a:rPr lang="en-US" altLang="fr-FR" sz="1600" dirty="0" smtClean="0"/>
              <a:t>. PHRC national.</a:t>
            </a:r>
          </a:p>
          <a:p>
            <a:pPr marL="609600" indent="-609600">
              <a:buFont typeface="Times New Roman" pitchFamily="18" charset="0"/>
              <a:buAutoNum type="arabicPeriod"/>
            </a:pPr>
            <a:endParaRPr lang="en-US" altLang="fr-FR" sz="1600" dirty="0" smtClean="0"/>
          </a:p>
          <a:p>
            <a:pPr marL="609600" indent="-609600">
              <a:buFont typeface="Times New Roman" pitchFamily="18" charset="0"/>
              <a:buAutoNum type="arabicPeriod"/>
            </a:pPr>
            <a:r>
              <a:rPr lang="en-US" altLang="fr-FR" sz="1600" dirty="0" err="1" smtClean="0"/>
              <a:t>Programme</a:t>
            </a:r>
            <a:r>
              <a:rPr lang="en-US" altLang="fr-FR" sz="1600" dirty="0" smtClean="0"/>
              <a:t> de </a:t>
            </a:r>
            <a:r>
              <a:rPr lang="en-US" altLang="fr-FR" sz="1600" dirty="0" err="1" smtClean="0"/>
              <a:t>psychoéducation</a:t>
            </a:r>
            <a:r>
              <a:rPr lang="en-US" altLang="fr-FR" sz="1600" dirty="0" smtClean="0"/>
              <a:t> pour les </a:t>
            </a:r>
            <a:r>
              <a:rPr lang="en-US" altLang="fr-FR" sz="1600" dirty="0" err="1" smtClean="0"/>
              <a:t>personnes</a:t>
            </a:r>
            <a:r>
              <a:rPr lang="en-US" altLang="fr-FR" sz="1600" dirty="0" smtClean="0"/>
              <a:t> avec </a:t>
            </a:r>
            <a:r>
              <a:rPr lang="en-US" altLang="fr-FR" sz="1600" dirty="0" err="1" smtClean="0"/>
              <a:t>autisme</a:t>
            </a:r>
            <a:r>
              <a:rPr lang="en-US" altLang="fr-FR" sz="1600" dirty="0" smtClean="0"/>
              <a:t> sans DI</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4813"/>
            <a:ext cx="7769225" cy="647700"/>
          </a:xfrm>
        </p:spPr>
        <p:txBody>
          <a:bodyPr/>
          <a:lstStyle/>
          <a:p>
            <a:pPr>
              <a:buFont typeface="Times New Roman" charset="0"/>
              <a:buNone/>
              <a:defRPr/>
            </a:pPr>
            <a:r>
              <a:rPr lang="fr-FR" sz="2400" b="1" dirty="0" smtClean="0">
                <a:solidFill>
                  <a:schemeClr val="accent2"/>
                </a:solidFill>
              </a:rPr>
              <a:t>PUBLICATIONS</a:t>
            </a:r>
            <a:endParaRPr lang="fr-FR" sz="2400" b="1" dirty="0">
              <a:solidFill>
                <a:schemeClr val="accent2"/>
              </a:solidFill>
            </a:endParaRPr>
          </a:p>
        </p:txBody>
      </p:sp>
      <p:sp>
        <p:nvSpPr>
          <p:cNvPr id="3" name="Espace réservé du contenu 2"/>
          <p:cNvSpPr>
            <a:spLocks noGrp="1"/>
          </p:cNvSpPr>
          <p:nvPr>
            <p:ph idx="1"/>
          </p:nvPr>
        </p:nvSpPr>
        <p:spPr>
          <a:xfrm>
            <a:off x="685800" y="1125538"/>
            <a:ext cx="7769225" cy="4967287"/>
          </a:xfrm>
        </p:spPr>
        <p:txBody>
          <a:bodyPr/>
          <a:lstStyle/>
          <a:p>
            <a:pPr>
              <a:defRPr/>
            </a:pPr>
            <a:endParaRPr lang="en-US" altLang="fr-FR" sz="1800" b="1" dirty="0" smtClean="0"/>
          </a:p>
          <a:p>
            <a:pPr>
              <a:defRPr/>
            </a:pPr>
            <a:endParaRPr lang="fr-FR" altLang="fr-FR" sz="1800" dirty="0" smtClean="0"/>
          </a:p>
        </p:txBody>
      </p:sp>
      <p:graphicFrame>
        <p:nvGraphicFramePr>
          <p:cNvPr id="26708" name="Group 84"/>
          <p:cNvGraphicFramePr>
            <a:graphicFrameLocks noGrp="1"/>
          </p:cNvGraphicFramePr>
          <p:nvPr>
            <p:extLst>
              <p:ext uri="{D42A27DB-BD31-4B8C-83A1-F6EECF244321}">
                <p14:modId xmlns:p14="http://schemas.microsoft.com/office/powerpoint/2010/main" val="3825665896"/>
              </p:ext>
            </p:extLst>
          </p:nvPr>
        </p:nvGraphicFramePr>
        <p:xfrm>
          <a:off x="323527" y="1438957"/>
          <a:ext cx="8606409" cy="5283042"/>
        </p:xfrm>
        <a:graphic>
          <a:graphicData uri="http://schemas.openxmlformats.org/drawingml/2006/table">
            <a:tbl>
              <a:tblPr/>
              <a:tblGrid>
                <a:gridCol w="2868803"/>
                <a:gridCol w="2868803"/>
                <a:gridCol w="2868803"/>
              </a:tblGrid>
              <a:tr h="2815010">
                <a:tc gridSpan="3">
                  <a:txBody>
                    <a:bodyPr/>
                    <a:lstStyle/>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smtClean="0">
                          <a:ln>
                            <a:noFill/>
                          </a:ln>
                          <a:solidFill>
                            <a:srgbClr val="000000"/>
                          </a:solidFill>
                          <a:effectLst/>
                          <a:latin typeface="Arial" pitchFamily="34" charset="0"/>
                          <a:ea typeface="MS PGothic" pitchFamily="34" charset="-128"/>
                        </a:rPr>
                        <a:t>La mémoire autobiographique et le self dans les troubles du spectre autistique sans déficience intellectuelle (TSASDI) à l’âge adulte, Romain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Coutelle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Fabrice Berna et Jean-Marie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Danion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Annales Médico-psychologiques, Volume 175, Issue 7,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September</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2017, pages 630-635</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Autobiographical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memory</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and self-</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disorders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in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schizophrenia</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Berna F,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Potheegadoo</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J, Allé MC,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Coutelle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R,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Danion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JM.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Encephale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2017 Feb;43(1):47-54.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doi</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10.1016/j.encep.2016.04.003.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Epub</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2016 May 20.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Review</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French</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smtClean="0">
                          <a:ln>
                            <a:noFill/>
                          </a:ln>
                          <a:solidFill>
                            <a:srgbClr val="000000"/>
                          </a:solidFill>
                          <a:effectLst/>
                          <a:latin typeface="Arial" pitchFamily="34" charset="0"/>
                          <a:ea typeface="MS PGothic" pitchFamily="34" charset="-128"/>
                        </a:rPr>
                        <a:t>Les troubles de la mémoire autobiographique chez les adultes avec TSA : pistes d’interventions, Romain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Coutelle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Fabrice Berna, Chapitre d’ouvrage à paraitre chez De Boeck sous la direction d’Éric Bizet et de Patrice Gillet, pages 277-293 (à paraître)</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Wearable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Cameras Are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Useful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Tools to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Investigate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and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Remediate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Autobiographical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Memory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Impairment</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Systematic</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PRISMA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Review</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Allé MC, Manning L,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Potheegadoo</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J,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Coutelle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R,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Danion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JM, Berna F.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Neuropsychol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Rev</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2017 Mar;27(1):81-99.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doi</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10.1007/s11065-016-9337-x.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Epub</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2017 Jan 9.</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Characteristics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of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memories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of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delusion-like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experiences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within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the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psychosis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continuum: Pilot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studies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providing</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new insight on the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relationship</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between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self and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delusions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Berna F, Evrard R,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Coutelle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R,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Kobayashi</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H,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Laprévote</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V,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Danion</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JM. J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Behav</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Ther</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Exp</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Psychiatry</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2017 Sep;56:33-41.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doi</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10.1016/j.jbtep.2016.07.001.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Epub</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2016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Jul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7.</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Procedural</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learning</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in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adults</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withautism</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spectrum</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disorder</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easier</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initial adaptation but over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dependent</a:t>
                      </a:r>
                      <a:r>
                        <a:rPr kumimoji="0" lang="fr-FR" sz="1000" b="0" i="0" u="none" strike="noStrike" cap="none" normalizeH="0" baseline="0" dirty="0" smtClean="0">
                          <a:ln>
                            <a:noFill/>
                          </a:ln>
                          <a:solidFill>
                            <a:srgbClr val="000000"/>
                          </a:solidFill>
                          <a:effectLst/>
                          <a:latin typeface="Arial" pitchFamily="34" charset="0"/>
                          <a:ea typeface="MS PGothic" pitchFamily="34" charset="-128"/>
                        </a:rPr>
                        <a:t> on explicits </a:t>
                      </a:r>
                      <a:r>
                        <a:rPr kumimoji="0" lang="fr-FR" sz="1000" b="0" i="0" u="none" strike="noStrike" cap="none" normalizeH="0" baseline="0" dirty="0" err="1" smtClean="0">
                          <a:ln>
                            <a:noFill/>
                          </a:ln>
                          <a:solidFill>
                            <a:srgbClr val="000000"/>
                          </a:solidFill>
                          <a:effectLst/>
                          <a:latin typeface="Arial" pitchFamily="34" charset="0"/>
                          <a:ea typeface="MS PGothic" pitchFamily="34" charset="-128"/>
                        </a:rPr>
                        <a:t>processes</a:t>
                      </a: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r>
                        <a:rPr kumimoji="0" lang="fr-FR" sz="1000" b="0" i="0" u="none" strike="noStrike" cap="none" normalizeH="0" baseline="0" dirty="0" smtClean="0">
                          <a:ln>
                            <a:noFill/>
                          </a:ln>
                          <a:solidFill>
                            <a:srgbClr val="000000"/>
                          </a:solidFill>
                          <a:effectLst/>
                          <a:latin typeface="Arial" pitchFamily="34" charset="0"/>
                          <a:ea typeface="MS PGothic" pitchFamily="34" charset="-128"/>
                        </a:rPr>
                        <a:t>Autisme : Ce qu'il faut savoir après le diagnostic. Livret d'informations à destination des adultes et des familles</a:t>
                      </a: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p>
                      <a:pPr marL="533400" marR="0" lvl="0" indent="-533400" algn="l" defTabSz="457200" rtl="0" eaLnBrk="1" fontAlgn="ctr" latinLnBrk="0" hangingPunct="1">
                        <a:lnSpc>
                          <a:spcPct val="100000"/>
                        </a:lnSpc>
                        <a:spcBef>
                          <a:spcPct val="0"/>
                        </a:spcBef>
                        <a:spcAft>
                          <a:spcPct val="0"/>
                        </a:spcAft>
                        <a:buClrTx/>
                        <a:buSzTx/>
                        <a:buFontTx/>
                        <a:buAutoNum type="arabicPeriod"/>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83022"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fr-FR"/>
                    </a:p>
                  </a:txBody>
                  <a:tcPr/>
                </a:tc>
                <a:tc hMerge="1">
                  <a:txBody>
                    <a:bodyPr/>
                    <a:lstStyle/>
                    <a:p>
                      <a:endParaRPr lang="fr-FR"/>
                    </a:p>
                  </a:txBody>
                  <a:tcPr/>
                </a:tc>
              </a:tr>
              <a:tr h="119126">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9225"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0000"/>
                        </a:solidFill>
                        <a:effectLst/>
                        <a:latin typeface="Arial" pitchFamily="34" charset="0"/>
                        <a:ea typeface="MS PGothic" pitchFamily="34" charset="-128"/>
                      </a:endParaRPr>
                    </a:p>
                  </a:txBody>
                  <a:tcPr marL="9225"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000000"/>
                        </a:solidFill>
                        <a:effectLst/>
                        <a:latin typeface="Arial" pitchFamily="34" charset="0"/>
                        <a:ea typeface="MS PGothic" pitchFamily="34" charset="-128"/>
                      </a:endParaRPr>
                    </a:p>
                  </a:txBody>
                  <a:tcPr marL="9225" marR="9225" marT="92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331913" y="2130425"/>
            <a:ext cx="71262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000" b="1" smtClean="0"/>
              <a:t/>
            </a:r>
            <a:br>
              <a:rPr lang="fr-FR" altLang="fr-FR" sz="2000" b="1" smtClean="0"/>
            </a:br>
            <a:r>
              <a:rPr lang="fr-FR" altLang="fr-FR" sz="2400" b="1" smtClean="0"/>
              <a:t/>
            </a:r>
            <a:br>
              <a:rPr lang="fr-FR" altLang="fr-FR" sz="2400" b="1" smtClean="0"/>
            </a:br>
            <a:r>
              <a:rPr lang="fr-FR" altLang="fr-FR" sz="2400" b="1" smtClean="0"/>
              <a:t>SUIVI DE L’ACTIVITÉ DES CENTRES DE DOCUMENTATION</a:t>
            </a:r>
            <a:br>
              <a:rPr lang="fr-FR" altLang="fr-FR" sz="2400" b="1" smtClean="0"/>
            </a:br>
            <a:endParaRPr lang="fr-FR" altLang="fr-FR" sz="2400" b="1" smtClean="0"/>
          </a:p>
        </p:txBody>
      </p:sp>
      <p:graphicFrame>
        <p:nvGraphicFramePr>
          <p:cNvPr id="24578" name="Group 2"/>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graphicFrame>
        <p:nvGraphicFramePr>
          <p:cNvPr id="24580" name="Group 4"/>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pic>
        <p:nvPicPr>
          <p:cNvPr id="24582" name="Picture 6"/>
          <p:cNvPicPr>
            <a:picLocks noChangeAspect="1" noChangeArrowheads="1"/>
          </p:cNvPicPr>
          <p:nvPr/>
        </p:nvPicPr>
        <p:blipFill>
          <a:blip r:embed="rId3"/>
          <a:srcRect/>
          <a:stretch>
            <a:fillRect/>
          </a:stretch>
        </p:blipFill>
        <p:spPr bwMode="auto">
          <a:xfrm>
            <a:off x="2698750" y="3886200"/>
            <a:ext cx="3854450" cy="140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60960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000" smtClean="0"/>
              <a:t>Nombre de demandes par catégorie d'usagers</a:t>
            </a:r>
          </a:p>
        </p:txBody>
      </p:sp>
      <p:graphicFrame>
        <p:nvGraphicFramePr>
          <p:cNvPr id="225280" name="Object 2"/>
          <p:cNvGraphicFramePr>
            <a:graphicFrameLocks noChangeAspect="1"/>
          </p:cNvGraphicFramePr>
          <p:nvPr/>
        </p:nvGraphicFramePr>
        <p:xfrm>
          <a:off x="533400" y="1844675"/>
          <a:ext cx="8266113" cy="3617913"/>
        </p:xfrm>
        <a:graphic>
          <a:graphicData uri="http://schemas.openxmlformats.org/presentationml/2006/ole">
            <mc:AlternateContent xmlns:mc="http://schemas.openxmlformats.org/markup-compatibility/2006">
              <mc:Choice xmlns:v="urn:schemas-microsoft-com:vml" Requires="v">
                <p:oleObj spid="_x0000_s225310" name="Worksheet" r:id="rId5" imgW="7610622" imgH="2924141" progId="Excel.Sheet.8">
                  <p:embed/>
                </p:oleObj>
              </mc:Choice>
              <mc:Fallback>
                <p:oleObj name="Worksheet" r:id="rId5" imgW="7610622" imgH="2924141"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844675"/>
                        <a:ext cx="8266113" cy="361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333375"/>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mtClean="0"/>
              <a:t>Thématique des demandes </a:t>
            </a:r>
          </a:p>
        </p:txBody>
      </p:sp>
      <p:graphicFrame>
        <p:nvGraphicFramePr>
          <p:cNvPr id="226304" name="Graphique 3"/>
          <p:cNvGraphicFramePr>
            <a:graphicFrameLocks/>
          </p:cNvGraphicFramePr>
          <p:nvPr/>
        </p:nvGraphicFramePr>
        <p:xfrm>
          <a:off x="1127125" y="1409700"/>
          <a:ext cx="7032625" cy="3830638"/>
        </p:xfrm>
        <a:graphic>
          <a:graphicData uri="http://schemas.openxmlformats.org/presentationml/2006/ole">
            <mc:AlternateContent xmlns:mc="http://schemas.openxmlformats.org/markup-compatibility/2006">
              <mc:Choice xmlns:v="urn:schemas-microsoft-com:vml" Requires="v">
                <p:oleObj spid="_x0000_s226334" name="Worksheet" r:id="rId5" imgW="7058006" imgH="3752918" progId="Excel.Sheet.8">
                  <p:embed/>
                </p:oleObj>
              </mc:Choice>
              <mc:Fallback>
                <p:oleObj name="Worksheet" r:id="rId5" imgW="7058006" imgH="3752918" progId="Excel.Sheet.8">
                  <p:embed/>
                  <p:pic>
                    <p:nvPicPr>
                      <p:cNvPr id="0" name="Graphiqu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5" y="1409700"/>
                        <a:ext cx="7032625" cy="383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685800" y="60960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000" smtClean="0"/>
              <a:t>Nombre de documents prêtés au cours de l'année</a:t>
            </a:r>
          </a:p>
        </p:txBody>
      </p:sp>
      <p:graphicFrame>
        <p:nvGraphicFramePr>
          <p:cNvPr id="227328" name="Object 2"/>
          <p:cNvGraphicFramePr>
            <a:graphicFrameLocks noChangeAspect="1"/>
          </p:cNvGraphicFramePr>
          <p:nvPr/>
        </p:nvGraphicFramePr>
        <p:xfrm>
          <a:off x="1508125" y="2009775"/>
          <a:ext cx="6126163" cy="3551238"/>
        </p:xfrm>
        <a:graphic>
          <a:graphicData uri="http://schemas.openxmlformats.org/presentationml/2006/ole">
            <mc:AlternateContent xmlns:mc="http://schemas.openxmlformats.org/markup-compatibility/2006">
              <mc:Choice xmlns:v="urn:schemas-microsoft-com:vml" Requires="v">
                <p:oleObj spid="_x0000_s227358" name="Graphique" r:id="rId4" imgW="6124645" imgH="3552689" progId="MSGraph.Chart.8">
                  <p:embed/>
                </p:oleObj>
              </mc:Choice>
              <mc:Fallback>
                <p:oleObj name="Graphique" r:id="rId4" imgW="6124645" imgH="3552689"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 y="2009775"/>
                        <a:ext cx="6126163" cy="35512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188913"/>
            <a:ext cx="7769225" cy="792162"/>
          </a:xfrm>
        </p:spPr>
        <p:txBody>
          <a:bodyPr/>
          <a:lstStyle/>
          <a:p>
            <a:pPr>
              <a:defRPr/>
            </a:pPr>
            <a:r>
              <a:rPr lang="fr-FR" altLang="fr-FR" smtClean="0"/>
              <a:t>Tableau harmonisé</a:t>
            </a:r>
          </a:p>
        </p:txBody>
      </p:sp>
      <p:sp>
        <p:nvSpPr>
          <p:cNvPr id="6" name="Espace réservé du contenu 5"/>
          <p:cNvSpPr>
            <a:spLocks noGrp="1"/>
          </p:cNvSpPr>
          <p:nvPr>
            <p:ph sz="half" idx="2"/>
          </p:nvPr>
        </p:nvSpPr>
        <p:spPr>
          <a:xfrm>
            <a:off x="468313" y="1052513"/>
            <a:ext cx="7986712" cy="5616575"/>
          </a:xfrm>
        </p:spPr>
        <p:txBody>
          <a:bodyPr/>
          <a:lstStyle/>
          <a:p>
            <a:pPr marL="0" indent="0"/>
            <a:endParaRPr lang="fr-FR" altLang="fr-FR" sz="1600" b="1" smtClean="0"/>
          </a:p>
          <a:p>
            <a:pPr marL="0" indent="0"/>
            <a:r>
              <a:rPr lang="fr-FR" altLang="fr-FR" sz="1600" b="1" smtClean="0"/>
              <a:t>Le suivi par mission depuis 2014 :</a:t>
            </a:r>
          </a:p>
          <a:p>
            <a:pPr marL="0" indent="0"/>
            <a:endParaRPr lang="fr-FR" altLang="fr-FR" sz="1600" smtClean="0"/>
          </a:p>
          <a:p>
            <a:pPr marL="0" indent="0">
              <a:buFont typeface="Times New Roman" pitchFamily="18" charset="0"/>
              <a:buAutoNum type="alphaUcPeriod"/>
            </a:pPr>
            <a:r>
              <a:rPr lang="fr-FR" altLang="fr-FR" sz="1600" smtClean="0"/>
              <a:t> Informations et conseils pour toutes personnes concernées par l’autisme et les TED</a:t>
            </a:r>
          </a:p>
          <a:p>
            <a:pPr marL="0" indent="0"/>
            <a:r>
              <a:rPr lang="fr-FR" altLang="fr-FR" sz="1600" smtClean="0"/>
              <a:t>A bis. Suivi de l’activité des centres de documentation</a:t>
            </a:r>
          </a:p>
          <a:p>
            <a:pPr marL="0" indent="0"/>
            <a:r>
              <a:rPr lang="fr-FR" altLang="fr-FR" sz="1600" smtClean="0"/>
              <a:t>B. Appui à la réalisation de diagnostics et évaluations</a:t>
            </a:r>
          </a:p>
          <a:p>
            <a:pPr marL="0" indent="0"/>
            <a:r>
              <a:rPr lang="fr-FR" altLang="fr-FR" sz="1600" smtClean="0"/>
              <a:t>C. Sensibilisations et formations pour toutes personnes concernées par l’autisme et les TED</a:t>
            </a:r>
          </a:p>
          <a:p>
            <a:pPr marL="0" indent="0"/>
            <a:r>
              <a:rPr lang="fr-FR" altLang="fr-FR" sz="1600" smtClean="0"/>
              <a:t>D. Expertises </a:t>
            </a:r>
          </a:p>
          <a:p>
            <a:pPr marL="0" indent="0"/>
            <a:r>
              <a:rPr lang="fr-FR" altLang="fr-FR" sz="1600" smtClean="0"/>
              <a:t>E. Etudes, recherches, publications</a:t>
            </a:r>
          </a:p>
          <a:p>
            <a:pPr marL="0" indent="0"/>
            <a:r>
              <a:rPr lang="fr-FR" altLang="fr-FR" sz="1600" smtClean="0"/>
              <a:t>F. Inscription des CRA dans les réseaux régionaux et nationaux</a:t>
            </a:r>
          </a:p>
          <a:p>
            <a:pPr marL="0" indent="0"/>
            <a:r>
              <a:rPr lang="fr-FR" altLang="fr-FR" sz="1600" smtClean="0"/>
              <a:t>G. Démarche qualité</a:t>
            </a:r>
          </a:p>
          <a:p>
            <a:pPr marL="0" indent="0"/>
            <a:r>
              <a:rPr lang="fr-FR" altLang="fr-FR" sz="1600" smtClean="0"/>
              <a:t>H. Formations suivies par l’équipe du CRA</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smtClean="0"/>
              <a:t>DÉMARCHE QUALITÉ</a:t>
            </a:r>
          </a:p>
        </p:txBody>
      </p:sp>
      <p:graphicFrame>
        <p:nvGraphicFramePr>
          <p:cNvPr id="22530" name="Group 2"/>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bl>
          </a:graphicData>
        </a:graphic>
      </p:graphicFrame>
      <p:grpSp>
        <p:nvGrpSpPr>
          <p:cNvPr id="122885" name="Group 4"/>
          <p:cNvGrpSpPr>
            <a:grpSpLocks/>
          </p:cNvGrpSpPr>
          <p:nvPr/>
        </p:nvGrpSpPr>
        <p:grpSpPr bwMode="auto">
          <a:xfrm>
            <a:off x="9828213" y="-1746250"/>
            <a:ext cx="1943100" cy="10414000"/>
            <a:chOff x="6191" y="-1100"/>
            <a:chExt cx="1224" cy="6560"/>
          </a:xfrm>
        </p:grpSpPr>
        <p:sp>
          <p:nvSpPr>
            <p:cNvPr id="22533"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4"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5"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6"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7"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8"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9"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0"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1"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2"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3"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4"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5"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6"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7"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8"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9"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0"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1"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2"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3"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4"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5"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6"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7"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8"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9"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0"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1"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2"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3"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4"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5"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6"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7"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8"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9"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0"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1"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2"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3"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4"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5"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6"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7"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8"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9"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0"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1"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2"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3"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4"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5"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6"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7"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8"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9"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0"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1"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2"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3"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4"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5"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6"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7"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8"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9"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0"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1"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2"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3"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4"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5"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6"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7"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8"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9"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0"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1"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2"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3"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4"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5"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6"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7"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8"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9"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0"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1"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2"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3"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4"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5"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6"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7"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8"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9"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0"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1"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2"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3"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4"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5"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6"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7"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8"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9"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0"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1"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2"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3"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4"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5"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6"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7"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8"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9"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0"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1"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2"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3"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4"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5"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6"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7"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8"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9"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0"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1"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2"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3"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4"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5"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6"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7"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8"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9"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0"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1"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2"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3"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4"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5"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6"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7"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8"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9"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0"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1"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2"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3"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4"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5"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6"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7"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8"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9"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0"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1"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2"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3"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4"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5"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6"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7"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8"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9"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0"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1"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2"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3"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4"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5"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6"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7"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8"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9"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0"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1"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2"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2713" name="Group 185"/>
          <p:cNvGraphicFramePr>
            <a:graphicFrameLocks noGrp="1"/>
          </p:cNvGraphicFramePr>
          <p:nvPr/>
        </p:nvGraphicFramePr>
        <p:xfrm>
          <a:off x="1905000" y="-1736725"/>
          <a:ext cx="765175" cy="535001"/>
        </p:xfrm>
        <a:graphic>
          <a:graphicData uri="http://schemas.openxmlformats.org/drawingml/2006/table">
            <a:tbl>
              <a:tblPr/>
              <a:tblGrid>
                <a:gridCol w="765175">
                  <a:extLst>
                    <a:ext uri="{9D8B030D-6E8A-4147-A177-3AD203B41FA5}">
                      <a16:colId xmlns=""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22715"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2716" name="Picture 188"/>
          <p:cNvPicPr>
            <a:picLocks noChangeAspect="1" noChangeArrowheads="1"/>
          </p:cNvPicPr>
          <p:nvPr/>
        </p:nvPicPr>
        <p:blipFill>
          <a:blip r:embed="rId3"/>
          <a:srcRect/>
          <a:stretch>
            <a:fillRect/>
          </a:stretch>
        </p:blipFill>
        <p:spPr bwMode="auto">
          <a:xfrm>
            <a:off x="2470150" y="36576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smtClean="0">
                <a:solidFill>
                  <a:schemeClr val="accent2"/>
                </a:solidFill>
              </a:rPr>
              <a:t>DÉMARCHE QUALITÉ</a:t>
            </a:r>
          </a:p>
        </p:txBody>
      </p:sp>
      <p:sp>
        <p:nvSpPr>
          <p:cNvPr id="3" name="Espace réservé du contenu 2"/>
          <p:cNvSpPr>
            <a:spLocks noGrp="1"/>
          </p:cNvSpPr>
          <p:nvPr>
            <p:ph idx="4294967295"/>
          </p:nvPr>
        </p:nvSpPr>
        <p:spPr>
          <a:xfrm>
            <a:off x="685800" y="908050"/>
            <a:ext cx="7769225" cy="5545138"/>
          </a:xfrm>
        </p:spPr>
        <p:txBody>
          <a:bodyPr/>
          <a:lstStyle/>
          <a:p>
            <a:endParaRPr lang="fr-FR" altLang="fr-FR" sz="1800" b="1" smtClean="0"/>
          </a:p>
          <a:p>
            <a:endParaRPr lang="fr-FR" altLang="fr-FR" sz="1800" b="1" smtClean="0"/>
          </a:p>
          <a:p>
            <a:r>
              <a:rPr lang="fr-FR" altLang="fr-FR" sz="1800" b="1" smtClean="0"/>
              <a:t>DEMARCHE QUALITE :</a:t>
            </a:r>
          </a:p>
          <a:p>
            <a:r>
              <a:rPr lang="fr-FR" altLang="fr-FR" sz="1800" smtClean="0"/>
              <a:t>	Elle est élaborée et suivie par les deux référents qualité identifiés par le CRA et les représentants des services qualité des établissements de rattachement.</a:t>
            </a:r>
          </a:p>
          <a:p>
            <a:r>
              <a:rPr lang="fr-FR" altLang="fr-FR" sz="1800" smtClean="0"/>
              <a:t>	L’analyse et les actions d’amélioration sont organisées à partir des résultats des évaluations interne et externe. Un groupe de travail multipôles avec un représentant de chaque site est chargé de mettre en œuvre certaines actions du plan d’amélioration.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dirty="0" smtClean="0">
                <a:solidFill>
                  <a:schemeClr val="accent2"/>
                </a:solidFill>
              </a:rPr>
              <a:t>DÉMARCHE QUALITÉ</a:t>
            </a:r>
          </a:p>
        </p:txBody>
      </p:sp>
      <p:sp>
        <p:nvSpPr>
          <p:cNvPr id="3" name="Espace réservé du contenu 2"/>
          <p:cNvSpPr>
            <a:spLocks noGrp="1"/>
          </p:cNvSpPr>
          <p:nvPr>
            <p:ph idx="4294967295"/>
          </p:nvPr>
        </p:nvSpPr>
        <p:spPr>
          <a:xfrm>
            <a:off x="685800" y="908050"/>
            <a:ext cx="7769225" cy="5545138"/>
          </a:xfrm>
        </p:spPr>
        <p:txBody>
          <a:bodyPr/>
          <a:lstStyle/>
          <a:p>
            <a:pPr>
              <a:buFont typeface="Arial" panose="020B0604020202020204" pitchFamily="34" charset="0"/>
              <a:buChar char="•"/>
              <a:defRPr/>
            </a:pPr>
            <a:endParaRPr lang="fr-FR" altLang="fr-FR" sz="1600" dirty="0" smtClean="0"/>
          </a:p>
          <a:p>
            <a:pPr>
              <a:buFont typeface="Arial" panose="020B0604020202020204" pitchFamily="34" charset="0"/>
              <a:buChar char="•"/>
              <a:defRPr/>
            </a:pPr>
            <a:endParaRPr lang="fr-FR" altLang="fr-FR" sz="1600" dirty="0"/>
          </a:p>
          <a:p>
            <a:pPr>
              <a:buFont typeface="Arial" panose="020B0604020202020204" pitchFamily="34" charset="0"/>
              <a:buChar char="•"/>
              <a:defRPr/>
            </a:pPr>
            <a:r>
              <a:rPr lang="fr-FR" altLang="fr-FR" sz="1600" dirty="0" smtClean="0"/>
              <a:t>Nombre de réunions des référents et des qualiticiens des hôpitaux de rattachement : 0</a:t>
            </a:r>
          </a:p>
          <a:p>
            <a:pPr>
              <a:buFont typeface="Arial" panose="020B0604020202020204" pitchFamily="34" charset="0"/>
              <a:buChar char="•"/>
              <a:defRPr/>
            </a:pPr>
            <a:r>
              <a:rPr lang="fr-FR" altLang="fr-FR" sz="1600" dirty="0" smtClean="0"/>
              <a:t>Nombre de réunions du groupe multipôle : 2</a:t>
            </a:r>
            <a:endParaRPr lang="fr-FR" altLang="fr-FR" sz="1800" dirty="0" smtClean="0"/>
          </a:p>
          <a:p>
            <a:pPr>
              <a:defRPr/>
            </a:pPr>
            <a:r>
              <a:rPr lang="fr-FR" altLang="fr-FR" sz="1800" b="1" dirty="0" smtClean="0"/>
              <a:t>	</a:t>
            </a:r>
          </a:p>
          <a:p>
            <a:pPr>
              <a:defRPr/>
            </a:pPr>
            <a:r>
              <a:rPr lang="fr-FR" altLang="fr-FR" sz="1600" b="1" dirty="0" smtClean="0"/>
              <a:t>	Actions :</a:t>
            </a:r>
          </a:p>
          <a:p>
            <a:pPr>
              <a:buFont typeface="Arial" panose="020B0604020202020204" pitchFamily="34" charset="0"/>
              <a:buChar char="•"/>
              <a:defRPr/>
            </a:pPr>
            <a:r>
              <a:rPr lang="fr-FR" altLang="fr-FR" sz="1600" dirty="0" smtClean="0"/>
              <a:t>Actualisation du plan action : 63 actions traitées sur 87  </a:t>
            </a:r>
          </a:p>
          <a:p>
            <a:pPr>
              <a:buFont typeface="Arial" panose="020B0604020202020204" pitchFamily="34" charset="0"/>
              <a:buChar char="•"/>
              <a:defRPr/>
            </a:pPr>
            <a:r>
              <a:rPr lang="fr-FR" altLang="fr-FR" sz="1600" dirty="0" smtClean="0"/>
              <a:t>Mise en œuvre de la procédure de traitement des questionnaires de satisfaction</a:t>
            </a:r>
          </a:p>
          <a:p>
            <a:pPr>
              <a:buFont typeface="Arial" panose="020B0604020202020204" pitchFamily="34" charset="0"/>
              <a:buChar char="•"/>
              <a:defRPr/>
            </a:pPr>
            <a:r>
              <a:rPr lang="fr-FR" altLang="fr-FR" sz="1600" dirty="0" smtClean="0"/>
              <a:t>Adoption du règlement de fonctionnement en comité directeur</a:t>
            </a:r>
          </a:p>
          <a:p>
            <a:pPr>
              <a:buFont typeface="Arial" panose="020B0604020202020204" pitchFamily="34" charset="0"/>
              <a:buChar char="•"/>
              <a:defRPr/>
            </a:pPr>
            <a:r>
              <a:rPr lang="fr-FR" altLang="fr-FR" sz="1600" dirty="0" smtClean="0"/>
              <a:t>En cours : livrets d’accueil, charte en FAL</a:t>
            </a:r>
          </a:p>
          <a:p>
            <a:pPr lvl="4">
              <a:buFont typeface="Arial" panose="020B0604020202020204" pitchFamily="34" charset="0"/>
              <a:buChar char="•"/>
              <a:defRPr/>
            </a:pPr>
            <a:endParaRPr lang="fr-FR" altLang="fr-FR" sz="400" dirty="0" smtClean="0"/>
          </a:p>
          <a:p>
            <a:pPr marL="0" indent="0">
              <a:defRPr/>
            </a:pPr>
            <a:r>
              <a:rPr lang="fr-FR" altLang="fr-FR" sz="1600" b="1" dirty="0"/>
              <a:t>	</a:t>
            </a:r>
            <a:endParaRPr lang="fr-FR" alt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idx="4294967295"/>
          </p:nvPr>
        </p:nvSpPr>
        <p:spPr>
          <a:xfrm>
            <a:off x="611188" y="2130425"/>
            <a:ext cx="7847012"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smtClean="0"/>
              <a:t>           </a:t>
            </a:r>
            <a:br>
              <a:rPr lang="fr-FR" sz="3200" b="1" dirty="0" smtClean="0"/>
            </a:br>
            <a:r>
              <a:rPr lang="fr-FR" sz="3200" b="1" dirty="0" smtClean="0"/>
              <a:t>QUESTIONNAIRES de SATISFACTION</a:t>
            </a:r>
            <a:br>
              <a:rPr lang="fr-FR" sz="3200" b="1" dirty="0" smtClean="0"/>
            </a:br>
            <a:r>
              <a:rPr lang="fr-FR" sz="3200" b="1" dirty="0" smtClean="0"/>
              <a:t>CRA Alsace</a:t>
            </a:r>
            <a:br>
              <a:rPr lang="fr-FR" sz="3200" b="1" dirty="0" smtClean="0"/>
            </a:br>
            <a:r>
              <a:rPr lang="fr-FR" sz="3200" b="1" dirty="0" smtClean="0"/>
              <a:t>2017</a:t>
            </a:r>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572000"/>
            <a:ext cx="1081088"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437063"/>
            <a:ext cx="12557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175" y="4591050"/>
            <a:ext cx="15843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398463"/>
            <a:ext cx="2963863"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85800" y="188913"/>
            <a:ext cx="7769225" cy="792162"/>
          </a:xfrm>
        </p:spPr>
        <p:txBody>
          <a:bodyPr/>
          <a:lstStyle/>
          <a:p>
            <a:r>
              <a:rPr lang="fr-FR" sz="3200" dirty="0" smtClean="0"/>
              <a:t>Questionnaires de satisfaction 2017</a:t>
            </a:r>
          </a:p>
        </p:txBody>
      </p:sp>
      <p:sp>
        <p:nvSpPr>
          <p:cNvPr id="6" name="Espace réservé du contenu 5"/>
          <p:cNvSpPr>
            <a:spLocks noGrp="1"/>
          </p:cNvSpPr>
          <p:nvPr>
            <p:ph sz="half" idx="4294967295"/>
          </p:nvPr>
        </p:nvSpPr>
        <p:spPr>
          <a:xfrm>
            <a:off x="611560" y="980728"/>
            <a:ext cx="7986712" cy="4392612"/>
          </a:xfrm>
        </p:spPr>
        <p:txBody>
          <a:bodyPr/>
          <a:lstStyle/>
          <a:p>
            <a:pPr marL="0" indent="0"/>
            <a:r>
              <a:rPr lang="fr-FR" sz="2400" b="1" dirty="0" smtClean="0"/>
              <a:t>L</a:t>
            </a:r>
            <a:r>
              <a:rPr lang="fr-FR" altLang="fr-FR" sz="2400" b="1" dirty="0" smtClean="0"/>
              <a:t>’</a:t>
            </a:r>
            <a:r>
              <a:rPr lang="fr-FR" sz="2400" b="1" dirty="0" smtClean="0"/>
              <a:t>analyse est faite sur un total de </a:t>
            </a:r>
            <a:r>
              <a:rPr lang="fr-FR" sz="2400" b="1" dirty="0" smtClean="0">
                <a:solidFill>
                  <a:schemeClr val="accent2"/>
                </a:solidFill>
              </a:rPr>
              <a:t>893</a:t>
            </a:r>
            <a:r>
              <a:rPr lang="fr-FR" sz="2400" b="1" dirty="0" smtClean="0"/>
              <a:t> questionnaires remplis en 2017 :</a:t>
            </a:r>
          </a:p>
          <a:p>
            <a:pPr marL="0" indent="0"/>
            <a:r>
              <a:rPr lang="fr-FR" sz="1600" b="1" dirty="0" smtClean="0"/>
              <a:t>Provenance des questionnaires :</a:t>
            </a:r>
          </a:p>
          <a:p>
            <a:pPr marL="0" indent="0"/>
            <a:r>
              <a:rPr lang="fr-FR" sz="1600" dirty="0" smtClean="0"/>
              <a:t>Pôle enfants de Rouffach : </a:t>
            </a:r>
            <a:r>
              <a:rPr lang="fr-FR" sz="1600" dirty="0" smtClean="0">
                <a:solidFill>
                  <a:schemeClr val="accent2"/>
                </a:solidFill>
              </a:rPr>
              <a:t>177</a:t>
            </a:r>
          </a:p>
          <a:p>
            <a:pPr marL="0" indent="0"/>
            <a:r>
              <a:rPr lang="fr-FR" sz="1600" dirty="0" smtClean="0"/>
              <a:t>Pôle 67 adultes : </a:t>
            </a:r>
            <a:r>
              <a:rPr lang="fr-FR" sz="1600" dirty="0" smtClean="0">
                <a:solidFill>
                  <a:schemeClr val="accent2"/>
                </a:solidFill>
              </a:rPr>
              <a:t>370</a:t>
            </a:r>
          </a:p>
          <a:p>
            <a:pPr marL="0" indent="0"/>
            <a:r>
              <a:rPr lang="fr-FR" sz="1600" dirty="0" smtClean="0"/>
              <a:t>Pôle 68 adultes : </a:t>
            </a:r>
            <a:r>
              <a:rPr lang="fr-FR" sz="1600" dirty="0" smtClean="0">
                <a:solidFill>
                  <a:schemeClr val="accent2"/>
                </a:solidFill>
              </a:rPr>
              <a:t>72</a:t>
            </a:r>
          </a:p>
          <a:p>
            <a:pPr marL="0" indent="0"/>
            <a:r>
              <a:rPr lang="fr-FR" sz="1600" dirty="0" smtClean="0">
                <a:solidFill>
                  <a:schemeClr val="tx1"/>
                </a:solidFill>
              </a:rPr>
              <a:t>Pôle enfants Strasbourg : </a:t>
            </a:r>
            <a:r>
              <a:rPr lang="fr-FR" sz="1600" dirty="0" smtClean="0">
                <a:solidFill>
                  <a:schemeClr val="accent2"/>
                </a:solidFill>
              </a:rPr>
              <a:t>274</a:t>
            </a:r>
          </a:p>
          <a:p>
            <a:pPr marL="0" indent="0"/>
            <a:endParaRPr lang="fr-FR" sz="1600" dirty="0" smtClean="0"/>
          </a:p>
          <a:p>
            <a:pPr marL="0" indent="0"/>
            <a:r>
              <a:rPr lang="fr-FR" sz="1600" b="1" dirty="0" smtClean="0"/>
              <a:t>Types de questionnaires :</a:t>
            </a:r>
          </a:p>
          <a:p>
            <a:pPr marL="0" indent="0"/>
            <a:r>
              <a:rPr lang="fr-FR" sz="1600" dirty="0" smtClean="0"/>
              <a:t>Rencontres réseaux : </a:t>
            </a:r>
            <a:r>
              <a:rPr lang="fr-FR" sz="1600" dirty="0" smtClean="0">
                <a:solidFill>
                  <a:schemeClr val="accent2"/>
                </a:solidFill>
              </a:rPr>
              <a:t>183</a:t>
            </a:r>
            <a:r>
              <a:rPr lang="fr-FR" sz="1600" dirty="0" smtClean="0"/>
              <a:t>  (44 Enfants 68; 76 Adultes 67; 63 Enfants 67)</a:t>
            </a:r>
          </a:p>
          <a:p>
            <a:pPr marL="0" indent="0"/>
            <a:r>
              <a:rPr lang="fr-FR" sz="1600" dirty="0" smtClean="0"/>
              <a:t>Evaluation diagnostique : </a:t>
            </a:r>
            <a:r>
              <a:rPr lang="fr-FR" sz="1600" dirty="0" smtClean="0">
                <a:solidFill>
                  <a:schemeClr val="accent2"/>
                </a:solidFill>
              </a:rPr>
              <a:t>64</a:t>
            </a:r>
            <a:r>
              <a:rPr lang="fr-FR" sz="1600" dirty="0" smtClean="0"/>
              <a:t>  (23 Enfants 68; 26 Adultes 67; 7 Adultes 68; 8 Enfants 67)</a:t>
            </a:r>
          </a:p>
          <a:p>
            <a:pPr marL="0" indent="0"/>
            <a:r>
              <a:rPr lang="fr-FR" sz="1600" dirty="0" err="1" smtClean="0"/>
              <a:t>Sensib</a:t>
            </a:r>
            <a:r>
              <a:rPr lang="fr-FR" sz="1600" dirty="0" smtClean="0"/>
              <a:t>./Formation : </a:t>
            </a:r>
            <a:r>
              <a:rPr lang="fr-FR" sz="1600" dirty="0" smtClean="0">
                <a:solidFill>
                  <a:schemeClr val="accent2"/>
                </a:solidFill>
              </a:rPr>
              <a:t>646</a:t>
            </a:r>
            <a:r>
              <a:rPr lang="fr-FR" sz="1600" dirty="0" smtClean="0"/>
              <a:t>  (110 Enfants 68; 268 Adultes 67; 65 Adultes 68; 203 Enfants 67)</a:t>
            </a:r>
          </a:p>
          <a:p>
            <a:pPr marL="0" indent="0"/>
            <a:endParaRPr lang="fr-FR" sz="1600" b="1"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219200" y="914400"/>
            <a:ext cx="683895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smtClean="0"/>
              <a:t/>
            </a:r>
            <a:br>
              <a:rPr lang="fr-FR" sz="2400" b="1" smtClean="0"/>
            </a:br>
            <a:r>
              <a:rPr lang="fr-FR" sz="2400" b="1" smtClean="0"/>
              <a:t/>
            </a:r>
            <a:br>
              <a:rPr lang="fr-FR" sz="2400" b="1" smtClean="0"/>
            </a:br>
            <a:r>
              <a:rPr lang="fr-FR" sz="2400" b="1" smtClean="0"/>
              <a:t/>
            </a:r>
            <a:br>
              <a:rPr lang="fr-FR" sz="2400" b="1" smtClean="0"/>
            </a:br>
            <a:r>
              <a:rPr lang="fr-FR" sz="3600" b="1" smtClean="0"/>
              <a:t>RÉSULTATS PAR TYPE DE QUESTIONNAIRE POUR LE CRA ALSACE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3429000"/>
            <a:ext cx="3625850" cy="13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smtClean="0"/>
              <a:t>RENCONTRES RESEAUX : </a:t>
            </a:r>
            <a:br>
              <a:rPr lang="fr-FR" sz="2400" smtClean="0"/>
            </a:br>
            <a:r>
              <a:rPr lang="fr-FR" sz="2400" smtClean="0">
                <a:solidFill>
                  <a:schemeClr val="accent2"/>
                </a:solidFill>
              </a:rPr>
              <a:t>Public concerné</a:t>
            </a:r>
          </a:p>
        </p:txBody>
      </p:sp>
      <p:sp>
        <p:nvSpPr>
          <p:cNvPr id="190467"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extLst>
              <p:ext uri="{D42A27DB-BD31-4B8C-83A1-F6EECF244321}">
                <p14:modId xmlns:p14="http://schemas.microsoft.com/office/powerpoint/2010/main" val="973289664"/>
              </p:ext>
            </p:extLst>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685800" y="404813"/>
            <a:ext cx="7772400" cy="10795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a:t>RENCONTRES RESEAUX : </a:t>
            </a:r>
            <a:br>
              <a:rPr lang="fr-FR" sz="2400" dirty="0"/>
            </a:br>
            <a:endParaRPr lang="fr-FR" sz="2400" dirty="0"/>
          </a:p>
        </p:txBody>
      </p:sp>
      <p:graphicFrame>
        <p:nvGraphicFramePr>
          <p:cNvPr id="4" name="Graphique 3"/>
          <p:cNvGraphicFramePr>
            <a:graphicFrameLocks/>
          </p:cNvGraphicFramePr>
          <p:nvPr>
            <p:extLst>
              <p:ext uri="{D42A27DB-BD31-4B8C-83A1-F6EECF244321}">
                <p14:modId xmlns:p14="http://schemas.microsoft.com/office/powerpoint/2010/main" val="3367063095"/>
              </p:ext>
            </p:extLst>
          </p:nvPr>
        </p:nvGraphicFramePr>
        <p:xfrm>
          <a:off x="755576" y="836712"/>
          <a:ext cx="7442274" cy="5184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t>RENCONTRES RESEAUX : </a:t>
            </a:r>
            <a:br>
              <a:rPr lang="fr-FR" sz="2400" dirty="0" smtClean="0"/>
            </a:br>
            <a:endParaRPr lang="fr-FR" sz="2400" dirty="0"/>
          </a:p>
        </p:txBody>
      </p:sp>
      <p:sp>
        <p:nvSpPr>
          <p:cNvPr id="194563"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4017039925"/>
              </p:ext>
            </p:extLst>
          </p:nvPr>
        </p:nvGraphicFramePr>
        <p:xfrm>
          <a:off x="971600" y="1196752"/>
          <a:ext cx="7488832"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smtClean="0"/>
              <a:t>EVALUATION DIAGNOSTIQUE: </a:t>
            </a:r>
            <a:br>
              <a:rPr lang="fr-FR" sz="2400" smtClean="0"/>
            </a:br>
            <a:r>
              <a:rPr lang="fr-FR" sz="2400" smtClean="0">
                <a:solidFill>
                  <a:schemeClr val="accent2"/>
                </a:solidFill>
              </a:rPr>
              <a:t>Public concerné</a:t>
            </a:r>
          </a:p>
        </p:txBody>
      </p:sp>
      <p:sp>
        <p:nvSpPr>
          <p:cNvPr id="196611"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1868448802"/>
              </p:ext>
            </p:extLst>
          </p:nvPr>
        </p:nvGraphicFramePr>
        <p:xfrm>
          <a:off x="1331640" y="1340768"/>
          <a:ext cx="6696744" cy="41044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219200" y="914400"/>
            <a:ext cx="683895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
            </a:r>
            <a:br>
              <a:rPr lang="fr-FR" altLang="fr-FR" sz="2400" b="1" smtClean="0"/>
            </a:br>
            <a:r>
              <a:rPr lang="fr-FR" altLang="fr-FR" sz="2400" b="1" smtClean="0"/>
              <a:t/>
            </a:r>
            <a:br>
              <a:rPr lang="fr-FR" altLang="fr-FR" sz="2400" b="1" smtClean="0"/>
            </a:br>
            <a:r>
              <a:rPr lang="fr-FR" altLang="fr-FR" sz="2400" b="1" smtClean="0"/>
              <a:t/>
            </a:r>
            <a:br>
              <a:rPr lang="fr-FR" altLang="fr-FR" sz="2400" b="1" smtClean="0"/>
            </a:br>
            <a:r>
              <a:rPr lang="fr-FR" altLang="fr-FR" sz="2400" b="1" smtClean="0"/>
              <a:t>INFORMATION ET CONSEIL POUR TOUTES PERSONNES CONCERNÉES PAR L’AUTISME ET LES TED (HORS CENTRE DE DOCUMENTATION)</a:t>
            </a:r>
            <a:br>
              <a:rPr lang="fr-FR" altLang="fr-FR" sz="2400" b="1" smtClean="0"/>
            </a:br>
            <a:endParaRPr lang="fr-FR" altLang="fr-FR" sz="2400" b="1" smtClean="0"/>
          </a:p>
        </p:txBody>
      </p:sp>
      <p:pic>
        <p:nvPicPr>
          <p:cNvPr id="6146" name="Picture 2"/>
          <p:cNvPicPr>
            <a:picLocks noChangeAspect="1" noChangeArrowheads="1"/>
          </p:cNvPicPr>
          <p:nvPr/>
        </p:nvPicPr>
        <p:blipFill>
          <a:blip r:embed="rId3"/>
          <a:srcRect/>
          <a:stretch>
            <a:fillRect/>
          </a:stretch>
        </p:blipFill>
        <p:spPr bwMode="auto">
          <a:xfrm>
            <a:off x="2622550" y="3429000"/>
            <a:ext cx="3625850" cy="13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t>EVALUATION DIAGNOSTIQUE: </a:t>
            </a:r>
            <a:br>
              <a:rPr lang="fr-FR" sz="2400" dirty="0" smtClean="0"/>
            </a:br>
            <a:endParaRPr lang="fr-FR" sz="2400" dirty="0"/>
          </a:p>
        </p:txBody>
      </p:sp>
      <p:sp>
        <p:nvSpPr>
          <p:cNvPr id="198659"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2507920177"/>
              </p:ext>
            </p:extLst>
          </p:nvPr>
        </p:nvGraphicFramePr>
        <p:xfrm>
          <a:off x="899592" y="692696"/>
          <a:ext cx="7361758" cy="54005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t>EVALUATION DIAGNOSTIQUE: </a:t>
            </a:r>
            <a:br>
              <a:rPr lang="fr-FR" sz="2400" dirty="0" smtClean="0"/>
            </a:br>
            <a:endParaRPr lang="fr-FR" sz="2400" dirty="0"/>
          </a:p>
        </p:txBody>
      </p:sp>
      <p:sp>
        <p:nvSpPr>
          <p:cNvPr id="200707"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3340847433"/>
              </p:ext>
            </p:extLst>
          </p:nvPr>
        </p:nvGraphicFramePr>
        <p:xfrm>
          <a:off x="899592" y="620688"/>
          <a:ext cx="7476182" cy="56166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t>EVALUATION DIAGNOSTIQUE: </a:t>
            </a:r>
            <a:br>
              <a:rPr lang="fr-FR" sz="2400" dirty="0" smtClean="0"/>
            </a:br>
            <a:endParaRPr lang="fr-FR" sz="2400" dirty="0"/>
          </a:p>
        </p:txBody>
      </p:sp>
      <p:sp>
        <p:nvSpPr>
          <p:cNvPr id="202755"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1672012365"/>
              </p:ext>
            </p:extLst>
          </p:nvPr>
        </p:nvGraphicFramePr>
        <p:xfrm>
          <a:off x="395536" y="620688"/>
          <a:ext cx="8183314" cy="561662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smtClean="0"/>
              <a:t>SENSIBILISATION FORMATION: </a:t>
            </a:r>
            <a:br>
              <a:rPr lang="fr-FR" sz="2400" smtClean="0"/>
            </a:br>
            <a:r>
              <a:rPr lang="fr-FR" sz="2400" smtClean="0">
                <a:solidFill>
                  <a:schemeClr val="accent2"/>
                </a:solidFill>
              </a:rPr>
              <a:t>Public concerné</a:t>
            </a:r>
          </a:p>
        </p:txBody>
      </p:sp>
      <p:sp>
        <p:nvSpPr>
          <p:cNvPr id="204803"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2375884530"/>
              </p:ext>
            </p:extLst>
          </p:nvPr>
        </p:nvGraphicFramePr>
        <p:xfrm>
          <a:off x="971600" y="1196752"/>
          <a:ext cx="7344816"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0080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t>SENSIBILISATION FORMATION: </a:t>
            </a:r>
            <a:br>
              <a:rPr lang="fr-FR" sz="2400" dirty="0" smtClean="0"/>
            </a:br>
            <a:endParaRPr lang="fr-FR" sz="2400" dirty="0"/>
          </a:p>
        </p:txBody>
      </p:sp>
      <p:sp>
        <p:nvSpPr>
          <p:cNvPr id="206851" name="Espace réservé du contenu 5"/>
          <p:cNvSpPr txBox="1">
            <a:spLocks/>
          </p:cNvSpPr>
          <p:nvPr/>
        </p:nvSpPr>
        <p:spPr bwMode="auto">
          <a:xfrm>
            <a:off x="468313" y="1484313"/>
            <a:ext cx="7986712" cy="4392612"/>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endParaRPr lang="fr-FR" sz="1600">
              <a:solidFill>
                <a:srgbClr val="000000"/>
              </a:solidFill>
            </a:endParaRPr>
          </a:p>
        </p:txBody>
      </p:sp>
      <p:graphicFrame>
        <p:nvGraphicFramePr>
          <p:cNvPr id="5" name="Graphique 4"/>
          <p:cNvGraphicFramePr>
            <a:graphicFrameLocks/>
          </p:cNvGraphicFramePr>
          <p:nvPr/>
        </p:nvGraphicFramePr>
        <p:xfrm>
          <a:off x="1763688" y="1628800"/>
          <a:ext cx="6102424" cy="3675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2276767807"/>
              </p:ext>
            </p:extLst>
          </p:nvPr>
        </p:nvGraphicFramePr>
        <p:xfrm>
          <a:off x="622300" y="650875"/>
          <a:ext cx="7899400" cy="5556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188913"/>
            <a:ext cx="7772400" cy="1223962"/>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smtClean="0"/>
              <a:t>Taux de satisfactions globaux par Type de questionnaire</a:t>
            </a:r>
            <a:br>
              <a:rPr lang="fr-FR" sz="3600" smtClean="0"/>
            </a:br>
            <a:endParaRPr lang="fr-FR" sz="3600" smtClean="0"/>
          </a:p>
        </p:txBody>
      </p:sp>
      <p:sp>
        <p:nvSpPr>
          <p:cNvPr id="208899" name="Espace réservé du contenu 5"/>
          <p:cNvSpPr txBox="1">
            <a:spLocks/>
          </p:cNvSpPr>
          <p:nvPr/>
        </p:nvSpPr>
        <p:spPr bwMode="auto">
          <a:xfrm>
            <a:off x="1187450" y="1989138"/>
            <a:ext cx="7267575" cy="3887787"/>
          </a:xfrm>
          <a:prstGeom prst="rect">
            <a:avLst/>
          </a:prstGeom>
          <a:noFill/>
          <a:ln w="9525">
            <a:noFill/>
            <a:miter lim="800000"/>
            <a:headEnd/>
            <a:tailEnd/>
          </a:ln>
        </p:spPr>
        <p:txBody>
          <a:bodyPr/>
          <a:lstStyle/>
          <a:p>
            <a:pPr algn="l" eaLnBrk="0" hangingPunct="0">
              <a:spcBef>
                <a:spcPts val="800"/>
              </a:spcBef>
              <a:buClr>
                <a:srgbClr val="000000"/>
              </a:buClr>
              <a:buFont typeface="Times New Roman" pitchFamily="18" charset="0"/>
              <a:buNone/>
            </a:pPr>
            <a:r>
              <a:rPr lang="fr-FR" sz="2800" dirty="0">
                <a:solidFill>
                  <a:srgbClr val="000000"/>
                </a:solidFill>
              </a:rPr>
              <a:t>Rencontre réseaux :  </a:t>
            </a:r>
            <a:r>
              <a:rPr lang="fr-FR" sz="2800" dirty="0" smtClean="0">
                <a:solidFill>
                  <a:schemeClr val="accent2"/>
                </a:solidFill>
              </a:rPr>
              <a:t>97</a:t>
            </a:r>
            <a:r>
              <a:rPr lang="fr-FR" sz="2800" dirty="0" smtClean="0">
                <a:solidFill>
                  <a:srgbClr val="000000"/>
                </a:solidFill>
              </a:rPr>
              <a:t> </a:t>
            </a:r>
            <a:r>
              <a:rPr lang="fr-FR" sz="2800" dirty="0">
                <a:solidFill>
                  <a:srgbClr val="000000"/>
                </a:solidFill>
              </a:rPr>
              <a:t>%</a:t>
            </a:r>
          </a:p>
          <a:p>
            <a:pPr algn="l" eaLnBrk="0" hangingPunct="0">
              <a:spcBef>
                <a:spcPts val="800"/>
              </a:spcBef>
              <a:buClr>
                <a:srgbClr val="000000"/>
              </a:buClr>
              <a:buFont typeface="Times New Roman" pitchFamily="18" charset="0"/>
              <a:buNone/>
            </a:pPr>
            <a:endParaRPr lang="fr-FR" sz="2800" dirty="0">
              <a:solidFill>
                <a:srgbClr val="000000"/>
              </a:solidFill>
            </a:endParaRPr>
          </a:p>
          <a:p>
            <a:pPr algn="l" eaLnBrk="0" hangingPunct="0">
              <a:spcBef>
                <a:spcPts val="800"/>
              </a:spcBef>
              <a:buClr>
                <a:srgbClr val="000000"/>
              </a:buClr>
              <a:buFont typeface="Times New Roman" pitchFamily="18" charset="0"/>
              <a:buNone/>
            </a:pPr>
            <a:r>
              <a:rPr lang="fr-FR" sz="2800" dirty="0">
                <a:solidFill>
                  <a:srgbClr val="000000"/>
                </a:solidFill>
              </a:rPr>
              <a:t>Evaluation diagnostique : </a:t>
            </a:r>
            <a:r>
              <a:rPr lang="fr-FR" sz="2800" dirty="0" smtClean="0">
                <a:solidFill>
                  <a:schemeClr val="accent2"/>
                </a:solidFill>
              </a:rPr>
              <a:t>92,8</a:t>
            </a:r>
            <a:r>
              <a:rPr lang="fr-FR" sz="2800" dirty="0" smtClean="0">
                <a:solidFill>
                  <a:srgbClr val="000000"/>
                </a:solidFill>
              </a:rPr>
              <a:t> </a:t>
            </a:r>
            <a:r>
              <a:rPr lang="fr-FR" sz="2800" dirty="0">
                <a:solidFill>
                  <a:srgbClr val="000000"/>
                </a:solidFill>
              </a:rPr>
              <a:t>%</a:t>
            </a:r>
          </a:p>
          <a:p>
            <a:pPr algn="l" eaLnBrk="0" hangingPunct="0">
              <a:spcBef>
                <a:spcPts val="800"/>
              </a:spcBef>
              <a:buClr>
                <a:srgbClr val="000000"/>
              </a:buClr>
              <a:buFont typeface="Times New Roman" pitchFamily="18" charset="0"/>
              <a:buNone/>
            </a:pPr>
            <a:endParaRPr lang="fr-FR" sz="2800" dirty="0">
              <a:solidFill>
                <a:srgbClr val="000000"/>
              </a:solidFill>
            </a:endParaRPr>
          </a:p>
          <a:p>
            <a:pPr algn="l" eaLnBrk="0" hangingPunct="0">
              <a:spcBef>
                <a:spcPts val="800"/>
              </a:spcBef>
              <a:buClr>
                <a:srgbClr val="000000"/>
              </a:buClr>
              <a:buFont typeface="Times New Roman" pitchFamily="18" charset="0"/>
              <a:buNone/>
            </a:pPr>
            <a:r>
              <a:rPr lang="fr-FR" sz="2800" dirty="0">
                <a:solidFill>
                  <a:srgbClr val="000000"/>
                </a:solidFill>
              </a:rPr>
              <a:t>Sensibilisation formation : </a:t>
            </a:r>
            <a:r>
              <a:rPr lang="fr-FR" sz="2800" dirty="0" smtClean="0">
                <a:solidFill>
                  <a:schemeClr val="accent2"/>
                </a:solidFill>
              </a:rPr>
              <a:t>95,4</a:t>
            </a:r>
            <a:r>
              <a:rPr lang="fr-FR" sz="2800" dirty="0" smtClean="0">
                <a:solidFill>
                  <a:srgbClr val="000000"/>
                </a:solidFill>
              </a:rPr>
              <a:t> </a:t>
            </a:r>
            <a:r>
              <a:rPr lang="fr-FR" sz="2800" dirty="0">
                <a:solidFill>
                  <a:srgbClr val="000000"/>
                </a:solidFill>
              </a:rPr>
              <a:t>%</a:t>
            </a:r>
          </a:p>
          <a:p>
            <a:pPr eaLnBrk="0" hangingPunct="0">
              <a:spcBef>
                <a:spcPts val="800"/>
              </a:spcBef>
              <a:buClr>
                <a:srgbClr val="000000"/>
              </a:buClr>
              <a:buFont typeface="Times New Roman" pitchFamily="18" charset="0"/>
              <a:buNone/>
            </a:pPr>
            <a:endParaRPr lang="fr-FR" sz="16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PROJET D’ETABLISSEMENT</a:t>
            </a:r>
            <a:br>
              <a:rPr lang="fr-FR" sz="3200" b="1" dirty="0" smtClean="0"/>
            </a:br>
            <a:r>
              <a:rPr lang="fr-FR" sz="3200" b="1" dirty="0" smtClean="0"/>
              <a:t>INDICATEURS DE SUIVI</a:t>
            </a:r>
          </a:p>
        </p:txBody>
      </p:sp>
      <p:pic>
        <p:nvPicPr>
          <p:cNvPr id="29698" name="Picture 2"/>
          <p:cNvPicPr>
            <a:picLocks noChangeAspect="1" noChangeArrowheads="1"/>
          </p:cNvPicPr>
          <p:nvPr/>
        </p:nvPicPr>
        <p:blipFill>
          <a:blip r:embed="rId3"/>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84213" y="0"/>
            <a:ext cx="8229600" cy="692150"/>
          </a:xfrm>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dirty="0" smtClean="0">
                <a:solidFill>
                  <a:schemeClr val="accent4"/>
                </a:solidFill>
              </a:rPr>
              <a:t>INDICATEURS DE SUIVI 2017</a:t>
            </a:r>
            <a:endParaRPr lang="fr-FR" altLang="fr-FR" sz="2800" dirty="0">
              <a:solidFill>
                <a:schemeClr val="accent4"/>
              </a:solidFill>
            </a:endParaRPr>
          </a:p>
        </p:txBody>
      </p:sp>
      <p:sp>
        <p:nvSpPr>
          <p:cNvPr id="30722" name="Rectangle 2"/>
          <p:cNvSpPr>
            <a:spLocks noGrp="1" noChangeArrowheads="1"/>
          </p:cNvSpPr>
          <p:nvPr>
            <p:ph type="body" idx="4294967295"/>
          </p:nvPr>
        </p:nvSpPr>
        <p:spPr>
          <a:xfrm>
            <a:off x="228600" y="914400"/>
            <a:ext cx="8591550" cy="4572000"/>
          </a:xfrm>
          <a:extLst>
            <a:ext uri="{91240B29-F687-4f45-9708-019B960494DF}">
              <a14:hiddenLine xmlns:a14="http://schemas.microsoft.com/office/drawing/2010/main" w="9525" cap="flat">
                <a:solidFill>
                  <a:srgbClr val="808080"/>
                </a:solidFill>
                <a:round/>
                <a:headEnd/>
                <a:tailEnd/>
              </a14:hiddenLine>
            </a:ext>
          </a:extLst>
        </p:spPr>
        <p:txBody>
          <a:bodyPr/>
          <a:lstStyle/>
          <a:p>
            <a:pPr algn="just"/>
            <a:r>
              <a:rPr lang="fr-FR" sz="1400" b="1" dirty="0" smtClean="0">
                <a:cs typeface="Times New Roman" pitchFamily="18" charset="0"/>
              </a:rPr>
              <a:t>Evaluations diagnostiques, évaluation du transfert aux équipes de première ligne</a:t>
            </a:r>
            <a:endParaRPr lang="fr-FR" sz="1400" b="1" dirty="0" smtClean="0">
              <a:latin typeface="Times New Roman" pitchFamily="18" charset="0"/>
              <a:cs typeface="Times New Roman" pitchFamily="18" charset="0"/>
            </a:endParaRPr>
          </a:p>
          <a:p>
            <a:pPr lvl="1" algn="just">
              <a:buFont typeface="Arial" pitchFamily="34" charset="0"/>
              <a:buChar char="-"/>
            </a:pPr>
            <a:r>
              <a:rPr lang="fr-FR" sz="1400" dirty="0" smtClean="0">
                <a:cs typeface="Times New Roman" pitchFamily="18" charset="0"/>
              </a:rPr>
              <a:t>délai entre la demande et la restitution des évaluations diagnostiques : </a:t>
            </a:r>
            <a:r>
              <a:rPr lang="fr-FR" sz="1400" dirty="0" smtClean="0">
                <a:solidFill>
                  <a:srgbClr val="3366FF"/>
                </a:solidFill>
                <a:cs typeface="Times New Roman" pitchFamily="18" charset="0"/>
              </a:rPr>
              <a:t>460 jours</a:t>
            </a:r>
            <a:endParaRPr lang="fr-FR" sz="1400" dirty="0" smtClean="0">
              <a:solidFill>
                <a:srgbClr val="3366FF"/>
              </a:solidFill>
              <a:latin typeface="Times New Roman" pitchFamily="18" charset="0"/>
              <a:cs typeface="Times New Roman" pitchFamily="18" charset="0"/>
            </a:endParaRPr>
          </a:p>
          <a:p>
            <a:pPr lvl="1" algn="just">
              <a:buFont typeface="Arial" pitchFamily="34" charset="0"/>
              <a:buChar char="-"/>
            </a:pPr>
            <a:r>
              <a:rPr lang="fr-FR" sz="1400" dirty="0" smtClean="0">
                <a:cs typeface="Times New Roman" pitchFamily="18" charset="0"/>
              </a:rPr>
              <a:t>nombre de demandes d’évaluation diagnostiques : </a:t>
            </a:r>
            <a:r>
              <a:rPr lang="fr-FR" sz="1400" dirty="0" smtClean="0">
                <a:solidFill>
                  <a:srgbClr val="3366FF"/>
                </a:solidFill>
                <a:cs typeface="Times New Roman" pitchFamily="18" charset="0"/>
              </a:rPr>
              <a:t>236</a:t>
            </a:r>
          </a:p>
          <a:p>
            <a:pPr lvl="1" algn="just">
              <a:buFont typeface="Arial" pitchFamily="34" charset="0"/>
              <a:buChar char="-"/>
            </a:pPr>
            <a:r>
              <a:rPr lang="fr-FR" sz="1400" dirty="0" smtClean="0">
                <a:cs typeface="Times New Roman" pitchFamily="18" charset="0"/>
              </a:rPr>
              <a:t>nombre d’équipes de première ligne formées :</a:t>
            </a:r>
          </a:p>
          <a:p>
            <a:pPr marL="457200" lvl="1" indent="0" algn="just"/>
            <a:r>
              <a:rPr lang="fr-FR" sz="1400" dirty="0">
                <a:cs typeface="Times New Roman" pitchFamily="18" charset="0"/>
              </a:rPr>
              <a:t> </a:t>
            </a:r>
            <a:r>
              <a:rPr lang="fr-FR" sz="1400" dirty="0" smtClean="0">
                <a:cs typeface="Times New Roman" pitchFamily="18" charset="0"/>
              </a:rPr>
              <a:t>     adultes 68 : </a:t>
            </a:r>
            <a:r>
              <a:rPr lang="fr-FR" sz="1400" dirty="0" smtClean="0">
                <a:solidFill>
                  <a:srgbClr val="3366FF"/>
                </a:solidFill>
                <a:cs typeface="Times New Roman" pitchFamily="18" charset="0"/>
              </a:rPr>
              <a:t>2 équipes médico sociales</a:t>
            </a:r>
          </a:p>
          <a:p>
            <a:pPr marL="457200" lvl="1" indent="0" algn="just"/>
            <a:r>
              <a:rPr lang="fr-FR" sz="1400" dirty="0">
                <a:cs typeface="Times New Roman" pitchFamily="18" charset="0"/>
              </a:rPr>
              <a:t> </a:t>
            </a:r>
            <a:r>
              <a:rPr lang="fr-FR" sz="1400" dirty="0" smtClean="0">
                <a:cs typeface="Times New Roman" pitchFamily="18" charset="0"/>
              </a:rPr>
              <a:t>     antenne enfants 68 </a:t>
            </a:r>
            <a:r>
              <a:rPr lang="fr-FR" sz="1400" dirty="0" smtClean="0">
                <a:solidFill>
                  <a:srgbClr val="3366FF"/>
                </a:solidFill>
                <a:cs typeface="Times New Roman" pitchFamily="18" charset="0"/>
              </a:rPr>
              <a:t>: 2 équipes de 1</a:t>
            </a:r>
            <a:r>
              <a:rPr lang="fr-FR" sz="1400" baseline="30000" dirty="0" smtClean="0">
                <a:solidFill>
                  <a:srgbClr val="3366FF"/>
                </a:solidFill>
                <a:cs typeface="Times New Roman" pitchFamily="18" charset="0"/>
              </a:rPr>
              <a:t>ère</a:t>
            </a:r>
            <a:r>
              <a:rPr lang="fr-FR" sz="1400" dirty="0" smtClean="0">
                <a:solidFill>
                  <a:srgbClr val="3366FF"/>
                </a:solidFill>
                <a:cs typeface="Times New Roman" pitchFamily="18" charset="0"/>
              </a:rPr>
              <a:t> ligne  </a:t>
            </a:r>
          </a:p>
          <a:p>
            <a:pPr marL="457200" lvl="1" indent="0" algn="just"/>
            <a:r>
              <a:rPr lang="fr-FR" sz="1400" dirty="0">
                <a:cs typeface="Times New Roman" pitchFamily="18" charset="0"/>
              </a:rPr>
              <a:t> </a:t>
            </a:r>
            <a:r>
              <a:rPr lang="fr-FR" sz="1400" dirty="0" smtClean="0">
                <a:cs typeface="Times New Roman" pitchFamily="18" charset="0"/>
              </a:rPr>
              <a:t>     enfants 67 : </a:t>
            </a:r>
            <a:r>
              <a:rPr lang="fr-FR" sz="1400" dirty="0" smtClean="0">
                <a:solidFill>
                  <a:srgbClr val="3366FF"/>
                </a:solidFill>
                <a:cs typeface="Times New Roman" pitchFamily="18" charset="0"/>
              </a:rPr>
              <a:t>1 équipe de 1</a:t>
            </a:r>
            <a:r>
              <a:rPr lang="fr-FR" sz="1400" baseline="30000" dirty="0" smtClean="0">
                <a:solidFill>
                  <a:srgbClr val="3366FF"/>
                </a:solidFill>
                <a:cs typeface="Times New Roman" pitchFamily="18" charset="0"/>
              </a:rPr>
              <a:t>ère</a:t>
            </a:r>
            <a:r>
              <a:rPr lang="fr-FR" sz="1400" dirty="0" smtClean="0">
                <a:solidFill>
                  <a:srgbClr val="3366FF"/>
                </a:solidFill>
                <a:cs typeface="Times New Roman" pitchFamily="18" charset="0"/>
              </a:rPr>
              <a:t> ligne</a:t>
            </a:r>
          </a:p>
          <a:p>
            <a:pPr lvl="1" algn="just">
              <a:buFont typeface="Arial" pitchFamily="34" charset="0"/>
              <a:buChar char="-"/>
            </a:pPr>
            <a:endParaRPr lang="fr-FR" sz="1000" b="1" dirty="0" smtClean="0">
              <a:cs typeface="Times New Roman" pitchFamily="18" charset="0"/>
            </a:endParaRPr>
          </a:p>
          <a:p>
            <a:pPr algn="just"/>
            <a:r>
              <a:rPr lang="fr-FR" sz="1400" b="1" dirty="0" smtClean="0">
                <a:cs typeface="Times New Roman" pitchFamily="18" charset="0"/>
              </a:rPr>
              <a:t>Développement de la formation des aidants    </a:t>
            </a:r>
            <a:endParaRPr lang="fr-FR" sz="1400" b="1" dirty="0" smtClean="0">
              <a:latin typeface="Times New Roman" pitchFamily="18" charset="0"/>
              <a:cs typeface="Times New Roman" pitchFamily="18" charset="0"/>
            </a:endParaRPr>
          </a:p>
          <a:p>
            <a:pPr lvl="1" algn="just">
              <a:buFont typeface="Arial" pitchFamily="34" charset="0"/>
              <a:buChar char="-"/>
            </a:pPr>
            <a:r>
              <a:rPr lang="fr-FR" sz="1400" dirty="0" smtClean="0">
                <a:cs typeface="Times New Roman" pitchFamily="18" charset="0"/>
              </a:rPr>
              <a:t>nombre de participants aux programmes de formation destinés aux aidants familiaux :  </a:t>
            </a:r>
          </a:p>
          <a:p>
            <a:pPr marL="457200" lvl="1" indent="0" algn="just"/>
            <a:r>
              <a:rPr lang="fr-FR" sz="1400" b="1" dirty="0" smtClean="0">
                <a:cs typeface="Times New Roman" pitchFamily="18" charset="0"/>
              </a:rPr>
              <a:t>     </a:t>
            </a:r>
            <a:r>
              <a:rPr lang="fr-FR" sz="1400" dirty="0" smtClean="0">
                <a:cs typeface="Times New Roman" pitchFamily="18" charset="0"/>
              </a:rPr>
              <a:t> enfants 67 : </a:t>
            </a:r>
            <a:r>
              <a:rPr lang="fr-FR" sz="1400" dirty="0" smtClean="0">
                <a:solidFill>
                  <a:srgbClr val="3366FF"/>
                </a:solidFill>
                <a:cs typeface="Times New Roman" pitchFamily="18" charset="0"/>
              </a:rPr>
              <a:t>32 personnes</a:t>
            </a:r>
            <a:r>
              <a:rPr lang="fr-FR" sz="1400" dirty="0" smtClean="0">
                <a:cs typeface="Times New Roman" pitchFamily="18" charset="0"/>
              </a:rPr>
              <a:t>, </a:t>
            </a:r>
            <a:r>
              <a:rPr lang="fr-FR" sz="1400" dirty="0" smtClean="0">
                <a:solidFill>
                  <a:srgbClr val="3366FF"/>
                </a:solidFill>
                <a:cs typeface="Times New Roman" pitchFamily="18" charset="0"/>
              </a:rPr>
              <a:t>2 actions en 2017</a:t>
            </a:r>
          </a:p>
          <a:p>
            <a:pPr marL="457200" lvl="1" indent="0" algn="just"/>
            <a:r>
              <a:rPr lang="fr-FR" sz="1400" dirty="0">
                <a:cs typeface="Times New Roman" pitchFamily="18" charset="0"/>
              </a:rPr>
              <a:t> </a:t>
            </a:r>
            <a:r>
              <a:rPr lang="fr-FR" sz="1400" dirty="0" smtClean="0">
                <a:cs typeface="Times New Roman" pitchFamily="18" charset="0"/>
              </a:rPr>
              <a:t>     adultes 68 : </a:t>
            </a:r>
            <a:r>
              <a:rPr lang="fr-FR" sz="1400" dirty="0" smtClean="0">
                <a:solidFill>
                  <a:srgbClr val="3366FF"/>
                </a:solidFill>
                <a:cs typeface="Times New Roman" pitchFamily="18" charset="0"/>
              </a:rPr>
              <a:t>19 personnes</a:t>
            </a:r>
            <a:r>
              <a:rPr lang="fr-FR" sz="1400" dirty="0" smtClean="0">
                <a:cs typeface="Times New Roman" pitchFamily="18" charset="0"/>
              </a:rPr>
              <a:t>, </a:t>
            </a:r>
            <a:r>
              <a:rPr lang="fr-FR" sz="1400" dirty="0" smtClean="0">
                <a:solidFill>
                  <a:srgbClr val="3366FF"/>
                </a:solidFill>
                <a:cs typeface="Times New Roman" pitchFamily="18" charset="0"/>
              </a:rPr>
              <a:t>1 action en 2017</a:t>
            </a:r>
          </a:p>
          <a:p>
            <a:pPr algn="just"/>
            <a:r>
              <a:rPr lang="fr-FR" sz="1400" b="1" dirty="0" smtClean="0">
                <a:cs typeface="Times New Roman" pitchFamily="18" charset="0"/>
              </a:rPr>
              <a:t>Diffusion des recommandations de bonnes pratiques professionnelles</a:t>
            </a:r>
            <a:r>
              <a:rPr lang="fr-FR" sz="1400" dirty="0" smtClean="0">
                <a:cs typeface="Times New Roman" pitchFamily="18" charset="0"/>
              </a:rPr>
              <a:t>  </a:t>
            </a:r>
            <a:endParaRPr lang="fr-FR" sz="1400" dirty="0" smtClean="0">
              <a:latin typeface="Times New Roman" pitchFamily="18" charset="0"/>
              <a:cs typeface="Times New Roman" pitchFamily="18" charset="0"/>
            </a:endParaRPr>
          </a:p>
          <a:p>
            <a:pPr lvl="1" algn="just">
              <a:buFont typeface="Arial" pitchFamily="34" charset="0"/>
              <a:buChar char="-"/>
            </a:pPr>
            <a:r>
              <a:rPr lang="fr-FR" sz="1400" dirty="0" smtClean="0">
                <a:cs typeface="Times New Roman" pitchFamily="18" charset="0"/>
              </a:rPr>
              <a:t>nombre d’actions de sensibilisation ou nombre d’actions où elles sont intégrées dans les sensibilisations: toutes</a:t>
            </a:r>
            <a:endParaRPr lang="fr-FR" sz="1400" dirty="0" smtClean="0">
              <a:latin typeface="Times New Roman" pitchFamily="18" charset="0"/>
              <a:cs typeface="Times New Roman" pitchFamily="18" charset="0"/>
            </a:endParaRPr>
          </a:p>
          <a:p>
            <a:pPr algn="just"/>
            <a:r>
              <a:rPr lang="fr-FR" dirty="0" smtClean="0">
                <a:cs typeface="Times New Roman" pitchFamily="18" charset="0"/>
              </a:rPr>
              <a:t> </a:t>
            </a:r>
            <a:endParaRPr lang="fr-FR" dirty="0" smtClean="0">
              <a:latin typeface="Times New Roman" pitchFamily="18" charset="0"/>
              <a:cs typeface="Times New Roman" pitchFamily="18" charset="0"/>
            </a:endParaRPr>
          </a:p>
          <a:p>
            <a:pPr>
              <a:spcBef>
                <a:spcPts val="500"/>
              </a:spcBef>
              <a:buFont typeface="Wingdings" pitchFamily="2" charset="2"/>
              <a:buNone/>
            </a:pPr>
            <a:endParaRPr lang="fr-FR" altLang="fr-FR" sz="2000" dirty="0" smtClean="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84213" y="0"/>
            <a:ext cx="8229600" cy="692150"/>
          </a:xfrm>
          <a:extLst>
            <a:ext uri="{91240B29-F687-4f45-9708-019B960494DF}">
              <a14:hiddenLine xmlns:a14="http://schemas.microsoft.com/office/drawing/2010/main" w="9525" cap="flat">
                <a:solidFill>
                  <a:srgbClr val="808080"/>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dirty="0" smtClean="0">
                <a:solidFill>
                  <a:schemeClr val="accent4"/>
                </a:solidFill>
              </a:rPr>
              <a:t>INDICATEURS DE SUIVI 2017</a:t>
            </a:r>
            <a:endParaRPr lang="fr-FR" altLang="fr-FR" sz="2800" dirty="0">
              <a:solidFill>
                <a:schemeClr val="accent4"/>
              </a:solidFill>
            </a:endParaRPr>
          </a:p>
        </p:txBody>
      </p:sp>
      <p:sp>
        <p:nvSpPr>
          <p:cNvPr id="30722" name="Rectangle 2"/>
          <p:cNvSpPr>
            <a:spLocks noGrp="1" noChangeArrowheads="1"/>
          </p:cNvSpPr>
          <p:nvPr>
            <p:ph type="body" idx="4294967295"/>
          </p:nvPr>
        </p:nvSpPr>
        <p:spPr>
          <a:xfrm>
            <a:off x="228600" y="914400"/>
            <a:ext cx="8591550" cy="4572000"/>
          </a:xfrm>
          <a:extLst>
            <a:ext uri="{91240B29-F687-4f45-9708-019B960494DF}">
              <a14:hiddenLine xmlns:a14="http://schemas.microsoft.com/office/drawing/2010/main" w="9525" cap="flat">
                <a:solidFill>
                  <a:srgbClr val="808080"/>
                </a:solidFill>
                <a:round/>
                <a:headEnd/>
                <a:tailEnd/>
              </a14:hiddenLine>
            </a:ext>
          </a:extLst>
        </p:spPr>
        <p:txBody>
          <a:bodyPr/>
          <a:lstStyle/>
          <a:p>
            <a:pPr algn="just">
              <a:lnSpc>
                <a:spcPct val="90000"/>
              </a:lnSpc>
            </a:pPr>
            <a:r>
              <a:rPr lang="fr-FR" altLang="fr-FR" sz="1400" b="1" dirty="0" smtClean="0">
                <a:cs typeface="Times New Roman" pitchFamily="18" charset="0"/>
              </a:rPr>
              <a:t>Démarche qualité</a:t>
            </a:r>
            <a:r>
              <a:rPr lang="fr-FR" altLang="fr-FR" sz="1400" dirty="0" smtClean="0">
                <a:cs typeface="Times New Roman" pitchFamily="18" charset="0"/>
              </a:rPr>
              <a:t> </a:t>
            </a:r>
            <a:endParaRPr lang="fr-FR" altLang="fr-FR" sz="1400"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réunions des référents qualité : 0</a:t>
            </a:r>
            <a:endParaRPr lang="fr-FR" altLang="fr-FR" sz="1400"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réunions des référents qualité et des qualiticiens des établissements de rattachement </a:t>
            </a:r>
            <a:r>
              <a:rPr lang="fr-FR" altLang="fr-FR" sz="1400" dirty="0">
                <a:cs typeface="Times New Roman" pitchFamily="18" charset="0"/>
              </a:rPr>
              <a:t>0</a:t>
            </a:r>
            <a:endParaRPr lang="fr-FR" altLang="fr-FR" sz="1400"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réunions du groupe multipôle : 2</a:t>
            </a:r>
            <a:endParaRPr lang="fr-FR" altLang="fr-FR" sz="800" b="1" dirty="0" smtClean="0">
              <a:cs typeface="Times New Roman" pitchFamily="18" charset="0"/>
            </a:endParaRPr>
          </a:p>
          <a:p>
            <a:pPr algn="just">
              <a:lnSpc>
                <a:spcPct val="90000"/>
              </a:lnSpc>
            </a:pPr>
            <a:r>
              <a:rPr lang="fr-FR" altLang="fr-FR" sz="1400" b="1" dirty="0" smtClean="0">
                <a:cs typeface="Times New Roman" pitchFamily="18" charset="0"/>
              </a:rPr>
              <a:t>Formation des professionnels du CRA :</a:t>
            </a:r>
            <a:endParaRPr lang="fr-FR" altLang="fr-FR" sz="1400" b="1"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formations : 9 + colloques</a:t>
            </a:r>
          </a:p>
          <a:p>
            <a:pPr algn="just">
              <a:lnSpc>
                <a:spcPct val="90000"/>
              </a:lnSpc>
            </a:pPr>
            <a:r>
              <a:rPr lang="fr-FR" altLang="fr-FR" sz="1400" b="1" dirty="0" smtClean="0">
                <a:cs typeface="Times New Roman" pitchFamily="18" charset="0"/>
              </a:rPr>
              <a:t>Optimisation des ressources et répartition des tâches :</a:t>
            </a:r>
            <a:endParaRPr lang="fr-FR" altLang="fr-FR" sz="1400" b="1"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fiches de postes réactualisées après l’évaluation externe</a:t>
            </a:r>
            <a:endParaRPr lang="fr-FR" altLang="fr-FR" sz="1400"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réalisation et suivi d’un inventaire général permettant de relever les compétences et formations de chaque professionnel du CRA Alsace : (en cours)</a:t>
            </a:r>
            <a:endParaRPr lang="fr-FR" altLang="fr-FR" sz="1400"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nombre de réunions d’équipes consacrées à la répartition du travail dans chaque pôle </a:t>
            </a:r>
            <a:endParaRPr lang="fr-FR" altLang="fr-FR" sz="800" dirty="0" smtClean="0">
              <a:latin typeface="Times New Roman" pitchFamily="18" charset="0"/>
              <a:cs typeface="Times New Roman" pitchFamily="18" charset="0"/>
            </a:endParaRPr>
          </a:p>
          <a:p>
            <a:pPr algn="just">
              <a:lnSpc>
                <a:spcPct val="90000"/>
              </a:lnSpc>
            </a:pPr>
            <a:r>
              <a:rPr lang="fr-FR" altLang="fr-FR" sz="1400" b="1" dirty="0" smtClean="0">
                <a:cs typeface="Times New Roman" pitchFamily="18" charset="0"/>
              </a:rPr>
              <a:t>Recherche</a:t>
            </a:r>
            <a:endParaRPr lang="fr-FR" altLang="fr-FR" sz="1400" b="1" dirty="0" smtClean="0">
              <a:latin typeface="Times New Roman" pitchFamily="18" charset="0"/>
              <a:cs typeface="Times New Roman" pitchFamily="18" charset="0"/>
            </a:endParaRPr>
          </a:p>
          <a:p>
            <a:pPr lvl="1" algn="just">
              <a:lnSpc>
                <a:spcPct val="90000"/>
              </a:lnSpc>
              <a:buFont typeface="Arial" pitchFamily="34" charset="0"/>
              <a:buChar char="-"/>
            </a:pPr>
            <a:r>
              <a:rPr lang="fr-FR" altLang="fr-FR" sz="1400" dirty="0" smtClean="0">
                <a:cs typeface="Times New Roman" pitchFamily="18" charset="0"/>
              </a:rPr>
              <a:t>formalisation d’une organisation concernant la mission de recherche </a:t>
            </a:r>
            <a:endParaRPr lang="fr-FR" altLang="fr-FR" sz="1400" dirty="0" smtClean="0">
              <a:latin typeface="Times New Roman" pitchFamily="18" charset="0"/>
              <a:cs typeface="Times New Roman" pitchFamily="18" charset="0"/>
            </a:endParaRPr>
          </a:p>
          <a:p>
            <a:pPr algn="just">
              <a:lnSpc>
                <a:spcPct val="90000"/>
              </a:lnSpc>
            </a:pPr>
            <a:r>
              <a:rPr lang="fr-FR" altLang="fr-FR" dirty="0" smtClean="0">
                <a:cs typeface="Times New Roman" pitchFamily="18" charset="0"/>
              </a:rPr>
              <a:t> </a:t>
            </a:r>
            <a:endParaRPr lang="fr-FR" altLang="fr-FR" dirty="0" smtClean="0">
              <a:latin typeface="Times New Roman" pitchFamily="18" charset="0"/>
              <a:cs typeface="Times New Roman" pitchFamily="18" charset="0"/>
            </a:endParaRPr>
          </a:p>
          <a:p>
            <a:pPr algn="just">
              <a:lnSpc>
                <a:spcPct val="90000"/>
              </a:lnSpc>
            </a:pPr>
            <a:r>
              <a:rPr lang="fr-FR" altLang="fr-FR" dirty="0" smtClean="0">
                <a:latin typeface="Times New Roman" pitchFamily="18" charset="0"/>
                <a:cs typeface="Times New Roman" pitchFamily="18" charset="0"/>
              </a:rPr>
              <a:t> </a:t>
            </a:r>
          </a:p>
          <a:p>
            <a:pPr algn="just">
              <a:lnSpc>
                <a:spcPct val="90000"/>
              </a:lnSpc>
            </a:pPr>
            <a:endParaRPr lang="fr-FR" altLang="fr-FR" dirty="0" smtClean="0">
              <a:latin typeface="Times New Roman" pitchFamily="18" charset="0"/>
              <a:cs typeface="Times New Roman" pitchFamily="18" charset="0"/>
            </a:endParaRPr>
          </a:p>
          <a:p>
            <a:pPr>
              <a:lnSpc>
                <a:spcPct val="90000"/>
              </a:lnSpc>
              <a:spcBef>
                <a:spcPts val="500"/>
              </a:spcBef>
              <a:buFont typeface="Wingdings" pitchFamily="2" charset="2"/>
              <a:buNone/>
            </a:pPr>
            <a:endParaRPr lang="fr-FR" altLang="fr-FR" sz="2000" dirty="0" smtClean="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FORMATIONS DES PROFESSIONNELS DU CRA ALSACE</a:t>
            </a:r>
          </a:p>
        </p:txBody>
      </p:sp>
      <p:graphicFrame>
        <p:nvGraphicFramePr>
          <p:cNvPr id="22530" name="Group 2"/>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grpSp>
        <p:nvGrpSpPr>
          <p:cNvPr id="132101" name="Group 4"/>
          <p:cNvGrpSpPr>
            <a:grpSpLocks/>
          </p:cNvGrpSpPr>
          <p:nvPr/>
        </p:nvGrpSpPr>
        <p:grpSpPr bwMode="auto">
          <a:xfrm>
            <a:off x="9828213" y="-1746250"/>
            <a:ext cx="1943100" cy="10414000"/>
            <a:chOff x="6191" y="-1100"/>
            <a:chExt cx="1224" cy="6560"/>
          </a:xfrm>
        </p:grpSpPr>
        <p:sp>
          <p:nvSpPr>
            <p:cNvPr id="22533"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4"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5"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6"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7"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8"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9"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0"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1"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2"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3"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4"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5"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6"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7"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8"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9"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0"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1"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2"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3"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4"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5"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6"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7"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8"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9"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0"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1"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2"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3"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4"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5"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6"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7"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8"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9"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0"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1"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2"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3"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4"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5"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6"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7"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8"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9"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0"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1"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2"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3"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4"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5"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6"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7"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8"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9"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0"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1"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2"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3"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4"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5"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6"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7"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8"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9"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0"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1"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2"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3"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4"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5"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6"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7"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8"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9"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0"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1"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2"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3"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4"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5"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6"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7"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8"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9"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0"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1"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2"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3"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4"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5"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6"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7"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8"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9"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0"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1"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2"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3"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4"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5"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6"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7"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8"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9"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0"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1"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2"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3"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4"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5"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6"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7"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8"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9"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0"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1"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2"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3"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4"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5"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6"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7"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8"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9"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0"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1"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2"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3"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4"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5"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6"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7"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8"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9"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0"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1"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2"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3"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4"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5"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6"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7"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8"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9"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0"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1"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2"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3"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4"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5"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6"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7"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8"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9"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0"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1"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2"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3"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4"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5"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6"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7"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8"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9"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0"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1"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2"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3"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4"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5"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6"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7"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8"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9"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0"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1"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2"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2713" name="Group 185"/>
          <p:cNvGraphicFramePr>
            <a:graphicFrameLocks noGrp="1"/>
          </p:cNvGraphicFramePr>
          <p:nvPr/>
        </p:nvGraphicFramePr>
        <p:xfrm>
          <a:off x="1905000" y="-1736725"/>
          <a:ext cx="765175" cy="535001"/>
        </p:xfrm>
        <a:graphic>
          <a:graphicData uri="http://schemas.openxmlformats.org/drawingml/2006/table">
            <a:tbl>
              <a:tblPr/>
              <a:tblGrid>
                <a:gridCol w="765175"/>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tr>
            </a:tbl>
          </a:graphicData>
        </a:graphic>
      </p:graphicFrame>
      <p:sp>
        <p:nvSpPr>
          <p:cNvPr id="22715"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2716" name="Picture 188"/>
          <p:cNvPicPr>
            <a:picLocks noChangeAspect="1" noChangeArrowheads="1"/>
          </p:cNvPicPr>
          <p:nvPr/>
        </p:nvPicPr>
        <p:blipFill>
          <a:blip r:embed="rId3"/>
          <a:srcRect/>
          <a:stretch>
            <a:fillRect/>
          </a:stretch>
        </p:blipFill>
        <p:spPr bwMode="auto">
          <a:xfrm>
            <a:off x="2470150" y="36576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noFill/>
        </p:spPr>
        <p:txBody>
          <a:bodyPr/>
          <a:lstStyle/>
          <a:p>
            <a:r>
              <a:rPr lang="fr-FR" altLang="fr-FR" sz="2800" dirty="0" smtClean="0"/>
              <a:t>Nb des demandes d’informations et de conseils par catégorie de demandeurs </a:t>
            </a:r>
            <a:endParaRPr lang="fr-FR" sz="2800" dirty="0" smtClean="0"/>
          </a:p>
        </p:txBody>
      </p:sp>
      <p:graphicFrame>
        <p:nvGraphicFramePr>
          <p:cNvPr id="218112" name="Graphique 1"/>
          <p:cNvGraphicFramePr>
            <a:graphicFrameLocks noGrp="1"/>
          </p:cNvGraphicFramePr>
          <p:nvPr>
            <p:ph type="body" idx="1"/>
          </p:nvPr>
        </p:nvGraphicFramePr>
        <p:xfrm>
          <a:off x="971600" y="1844824"/>
          <a:ext cx="6786563" cy="3554412"/>
        </p:xfrm>
        <a:graphic>
          <a:graphicData uri="http://schemas.openxmlformats.org/presentationml/2006/ole">
            <mc:AlternateContent xmlns:mc="http://schemas.openxmlformats.org/markup-compatibility/2006">
              <mc:Choice xmlns:v="urn:schemas-microsoft-com:vml" Requires="v">
                <p:oleObj spid="_x0000_s218142" name="Worksheet" r:id="rId4" imgW="7019778" imgH="3676684" progId="Excel.Sheet.8">
                  <p:embed/>
                </p:oleObj>
              </mc:Choice>
              <mc:Fallback>
                <p:oleObj name="Worksheet" r:id="rId4" imgW="7019778" imgH="3676684" progId="Excel.Sheet.8">
                  <p:embed/>
                  <p:pic>
                    <p:nvPicPr>
                      <p:cNvPr id="0" name="Graphiqu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844824"/>
                        <a:ext cx="6786563" cy="355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dirty="0" smtClean="0">
                <a:solidFill>
                  <a:schemeClr val="accent2"/>
                </a:solidFill>
              </a:rPr>
              <a:t>FORMATION DES PROFESSIONNELS DU CRA</a:t>
            </a:r>
          </a:p>
        </p:txBody>
      </p:sp>
      <p:sp>
        <p:nvSpPr>
          <p:cNvPr id="3" name="Espace réservé du contenu 2"/>
          <p:cNvSpPr>
            <a:spLocks noGrp="1"/>
          </p:cNvSpPr>
          <p:nvPr>
            <p:ph idx="4294967295"/>
          </p:nvPr>
        </p:nvSpPr>
        <p:spPr>
          <a:xfrm>
            <a:off x="914400" y="914400"/>
            <a:ext cx="7315200" cy="4419600"/>
          </a:xfrm>
        </p:spPr>
        <p:txBody>
          <a:bodyPr/>
          <a:lstStyle/>
          <a:p>
            <a:endParaRPr lang="fr-FR" sz="1400" dirty="0" smtClean="0"/>
          </a:p>
          <a:p>
            <a:endParaRPr lang="fr-FR" sz="1400" dirty="0" smtClean="0"/>
          </a:p>
          <a:p>
            <a:r>
              <a:rPr lang="fr-FR" sz="1800" b="1" dirty="0" smtClean="0"/>
              <a:t>Formations</a:t>
            </a:r>
          </a:p>
          <a:p>
            <a:r>
              <a:rPr lang="fr-FR" sz="1800" dirty="0" smtClean="0"/>
              <a:t>Psychoéducation</a:t>
            </a:r>
          </a:p>
          <a:p>
            <a:r>
              <a:rPr lang="fr-FR" sz="1800" dirty="0" smtClean="0"/>
              <a:t>Les émotions</a:t>
            </a:r>
          </a:p>
          <a:p>
            <a:r>
              <a:rPr lang="fr-FR" sz="1800" dirty="0" smtClean="0"/>
              <a:t>Fratrie</a:t>
            </a:r>
          </a:p>
          <a:p>
            <a:r>
              <a:rPr lang="fr-FR" sz="1800" dirty="0" smtClean="0"/>
              <a:t>Les habiletés sociales</a:t>
            </a:r>
          </a:p>
          <a:p>
            <a:r>
              <a:rPr lang="fr-FR" sz="1800" dirty="0" smtClean="0"/>
              <a:t>La dyspraxie</a:t>
            </a:r>
          </a:p>
          <a:p>
            <a:r>
              <a:rPr lang="fr-FR" sz="1800" dirty="0" smtClean="0"/>
              <a:t>EXCEL</a:t>
            </a:r>
          </a:p>
          <a:p>
            <a:r>
              <a:rPr lang="fr-FR" sz="1800" dirty="0" smtClean="0"/>
              <a:t>Ergo coaching</a:t>
            </a:r>
          </a:p>
          <a:p>
            <a:r>
              <a:rPr lang="fr-FR" sz="1800" dirty="0" smtClean="0"/>
              <a:t>CCC</a:t>
            </a:r>
          </a:p>
          <a:p>
            <a:r>
              <a:rPr lang="fr-FR" sz="1800" dirty="0" smtClean="0"/>
              <a:t>Troubles psychiatrique chez l’adulte TSA</a:t>
            </a:r>
          </a:p>
          <a:p>
            <a:endParaRPr lang="fr-FR" sz="1800" dirty="0" smtClean="0"/>
          </a:p>
          <a:p>
            <a:endParaRPr lang="fr-FR" sz="1800" dirty="0" smtClean="0"/>
          </a:p>
          <a:p>
            <a:endParaRPr lang="fr-FR" sz="800" dirty="0" smtClean="0"/>
          </a:p>
          <a:p>
            <a:endParaRPr lang="fr-FR" sz="800" dirty="0" smtClean="0"/>
          </a:p>
          <a:p>
            <a:endParaRPr lang="fr-FR" sz="800" dirty="0" smtClean="0"/>
          </a:p>
          <a:p>
            <a:endParaRPr lang="fr-FR" sz="1800" dirty="0" smtClean="0"/>
          </a:p>
          <a:p>
            <a:endParaRPr lang="fr-FR" sz="1800" dirty="0" smtClean="0"/>
          </a:p>
          <a:p>
            <a:endParaRPr lang="fr-FR" sz="1800" dirty="0" smtClean="0"/>
          </a:p>
          <a:p>
            <a:endParaRPr lang="fr-FR" sz="1800" dirty="0" smtClean="0"/>
          </a:p>
          <a:p>
            <a:endParaRPr lang="fr-FR" altLang="fr-FR" sz="1800" dirty="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dirty="0" smtClean="0">
                <a:solidFill>
                  <a:schemeClr val="accent2"/>
                </a:solidFill>
              </a:rPr>
              <a:t>FORMATION DES PROFESSIONNELS DU CRA</a:t>
            </a:r>
          </a:p>
        </p:txBody>
      </p:sp>
      <p:sp>
        <p:nvSpPr>
          <p:cNvPr id="3" name="Espace réservé du contenu 2"/>
          <p:cNvSpPr>
            <a:spLocks noGrp="1"/>
          </p:cNvSpPr>
          <p:nvPr>
            <p:ph idx="4294967295"/>
          </p:nvPr>
        </p:nvSpPr>
        <p:spPr>
          <a:xfrm>
            <a:off x="685800" y="908050"/>
            <a:ext cx="7769225" cy="5545138"/>
          </a:xfrm>
        </p:spPr>
        <p:txBody>
          <a:bodyPr/>
          <a:lstStyle/>
          <a:p>
            <a:r>
              <a:rPr lang="fr-FR" sz="1800" b="1" dirty="0" smtClean="0"/>
              <a:t>Colloques</a:t>
            </a:r>
          </a:p>
          <a:p>
            <a:pPr>
              <a:buFont typeface="Arial" pitchFamily="34" charset="0"/>
              <a:buChar char="•"/>
            </a:pPr>
            <a:r>
              <a:rPr lang="fr-FR" sz="1400" dirty="0" smtClean="0"/>
              <a:t>JNCRA adultes et CST</a:t>
            </a:r>
          </a:p>
          <a:p>
            <a:pPr>
              <a:buFont typeface="Arial" pitchFamily="34" charset="0"/>
              <a:buChar char="•"/>
            </a:pPr>
            <a:r>
              <a:rPr lang="fr-FR" sz="1400" dirty="0" smtClean="0"/>
              <a:t>Séminaire de pédiatrie</a:t>
            </a:r>
          </a:p>
          <a:p>
            <a:pPr>
              <a:buFont typeface="Arial" pitchFamily="34" charset="0"/>
              <a:buChar char="•"/>
            </a:pPr>
            <a:r>
              <a:rPr lang="fr-FR" sz="1400" dirty="0" smtClean="0"/>
              <a:t>Journées nationales de l’API</a:t>
            </a:r>
          </a:p>
          <a:p>
            <a:pPr>
              <a:buFont typeface="Arial" pitchFamily="34" charset="0"/>
              <a:buChar char="•"/>
            </a:pPr>
            <a:r>
              <a:rPr lang="fr-FR" sz="1400" dirty="0" smtClean="0"/>
              <a:t>ARAPI</a:t>
            </a:r>
          </a:p>
          <a:p>
            <a:pPr>
              <a:buFont typeface="Arial" pitchFamily="34" charset="0"/>
              <a:buChar char="•"/>
            </a:pPr>
            <a:r>
              <a:rPr lang="fr-FR" sz="1400" dirty="0" smtClean="0"/>
              <a:t>Journées des DYS</a:t>
            </a:r>
          </a:p>
          <a:p>
            <a:pPr>
              <a:buFont typeface="Arial" pitchFamily="34" charset="0"/>
              <a:buChar char="•"/>
            </a:pPr>
            <a:r>
              <a:rPr lang="fr-FR" sz="1400" dirty="0" smtClean="0"/>
              <a:t>Stras autisme</a:t>
            </a:r>
          </a:p>
          <a:p>
            <a:pPr>
              <a:buFont typeface="Arial" pitchFamily="34" charset="0"/>
              <a:buChar char="•"/>
            </a:pPr>
            <a:r>
              <a:rPr lang="fr-FR" sz="1400" dirty="0" smtClean="0"/>
              <a:t>Initiatives et actualités des recherches en cours</a:t>
            </a:r>
          </a:p>
          <a:p>
            <a:pPr>
              <a:buFont typeface="Arial" pitchFamily="34" charset="0"/>
              <a:buChar char="•"/>
            </a:pPr>
            <a:r>
              <a:rPr lang="fr-FR" sz="1400" dirty="0" smtClean="0"/>
              <a:t>Autisme et scolarisation</a:t>
            </a:r>
          </a:p>
          <a:p>
            <a:pPr>
              <a:buFont typeface="Arial" pitchFamily="34" charset="0"/>
              <a:buChar char="•"/>
            </a:pPr>
            <a:r>
              <a:rPr lang="fr-FR" sz="1400" dirty="0" smtClean="0"/>
              <a:t>AFTS</a:t>
            </a:r>
          </a:p>
          <a:p>
            <a:pPr>
              <a:buFont typeface="Arial" pitchFamily="34" charset="0"/>
              <a:buChar char="•"/>
            </a:pPr>
            <a:r>
              <a:rPr lang="fr-FR" sz="1400" dirty="0" smtClean="0"/>
              <a:t>Le développement à l’adolescence</a:t>
            </a:r>
          </a:p>
          <a:p>
            <a:pPr>
              <a:buFont typeface="Arial" pitchFamily="34" charset="0"/>
              <a:buChar char="•"/>
            </a:pPr>
            <a:r>
              <a:rPr lang="fr-FR" sz="1400" dirty="0" smtClean="0"/>
              <a:t>Les comorbidités</a:t>
            </a:r>
          </a:p>
          <a:p>
            <a:pPr>
              <a:buFont typeface="Arial" pitchFamily="34" charset="0"/>
              <a:buChar char="•"/>
            </a:pPr>
            <a:r>
              <a:rPr lang="fr-FR" sz="1400" dirty="0" smtClean="0"/>
              <a:t>La radicalisation</a:t>
            </a:r>
          </a:p>
          <a:p>
            <a:pPr>
              <a:buFont typeface="Arial" pitchFamily="34" charset="0"/>
              <a:buChar char="•"/>
            </a:pPr>
            <a:r>
              <a:rPr lang="fr-FR" sz="1400" dirty="0" smtClean="0"/>
              <a:t>Troubles des apprentissages</a:t>
            </a:r>
          </a:p>
          <a:p>
            <a:pPr>
              <a:buFont typeface="Arial" pitchFamily="34" charset="0"/>
              <a:buChar char="•"/>
            </a:pPr>
            <a:r>
              <a:rPr lang="fr-FR" sz="1400" dirty="0" smtClean="0"/>
              <a:t>Insertion pro</a:t>
            </a:r>
          </a:p>
          <a:p>
            <a:pPr>
              <a:buFont typeface="Arial" pitchFamily="34" charset="0"/>
              <a:buChar char="•"/>
            </a:pPr>
            <a:r>
              <a:rPr lang="fr-FR" sz="1400" dirty="0" smtClean="0"/>
              <a:t>ASPIE </a:t>
            </a:r>
            <a:r>
              <a:rPr lang="fr-FR" sz="1400" dirty="0" err="1" smtClean="0"/>
              <a:t>days</a:t>
            </a:r>
            <a:r>
              <a:rPr lang="fr-FR" sz="1400" dirty="0" smtClean="0"/>
              <a:t> Lilles</a:t>
            </a:r>
          </a:p>
          <a:p>
            <a:pPr>
              <a:buFont typeface="Arial" pitchFamily="34" charset="0"/>
              <a:buChar char="•"/>
            </a:pPr>
            <a:endParaRPr lang="fr-FR" sz="1400" dirty="0" smtClean="0"/>
          </a:p>
          <a:p>
            <a:endParaRPr lang="fr-FR" sz="800" dirty="0" smtClean="0"/>
          </a:p>
          <a:p>
            <a:endParaRPr lang="fr-FR" sz="800" dirty="0" smtClean="0"/>
          </a:p>
          <a:p>
            <a:endParaRPr lang="fr-FR" sz="800" dirty="0" smtClean="0"/>
          </a:p>
          <a:p>
            <a:endParaRPr lang="fr-FR" sz="1800" dirty="0" smtClean="0"/>
          </a:p>
          <a:p>
            <a:endParaRPr lang="fr-FR" sz="1800" dirty="0" smtClean="0"/>
          </a:p>
          <a:p>
            <a:endParaRPr lang="fr-FR" sz="1800" dirty="0" smtClean="0"/>
          </a:p>
          <a:p>
            <a:endParaRPr lang="fr-FR" sz="1800" dirty="0" smtClean="0"/>
          </a:p>
          <a:p>
            <a:endParaRPr lang="fr-FR" altLang="fr-FR" sz="1800"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a:t>
            </a:r>
          </a:p>
        </p:txBody>
      </p:sp>
      <p:pic>
        <p:nvPicPr>
          <p:cNvPr id="29698" name="Picture 2"/>
          <p:cNvPicPr>
            <a:picLocks noChangeAspect="1" noChangeArrowheads="1"/>
          </p:cNvPicPr>
          <p:nvPr/>
        </p:nvPicPr>
        <p:blipFill>
          <a:blip r:embed="rId3"/>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2018</a:t>
            </a:r>
            <a:br>
              <a:rPr lang="fr-FR" sz="3200" b="1" dirty="0" smtClean="0"/>
            </a:br>
            <a:r>
              <a:rPr lang="fr-FR" sz="3200" b="1" dirty="0" smtClean="0"/>
              <a:t>pôle enfants adolescents 67</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491387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762000"/>
            <a:ext cx="8534400" cy="51816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a:latin typeface="Arial" charset="0"/>
                <a:ea typeface="MS PGothic" charset="0"/>
                <a:cs typeface="Arial" charset="0"/>
              </a:rPr>
              <a:t>Poursuite des évaluations diagnostiques et fonctionnelles complexes et en partenariat avec les équipes du champ sanitaire et du médico-social</a:t>
            </a:r>
          </a:p>
          <a:p>
            <a:pPr marL="339725" indent="-339725">
              <a:lnSpc>
                <a:spcPct val="90000"/>
              </a:lnSpc>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b="1">
              <a:latin typeface="Arial" charset="0"/>
              <a:ea typeface="MS PGothic" charset="0"/>
              <a:cs typeface="Arial" charset="0"/>
            </a:endParaRPr>
          </a:p>
          <a:p>
            <a:pPr marL="339725" indent="-339725">
              <a:lnSpc>
                <a:spcPct val="90000"/>
              </a:lnSpc>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a:latin typeface="Arial" charset="0"/>
                <a:ea typeface="MS PGothic" charset="0"/>
                <a:cs typeface="Arial" charset="0"/>
              </a:rPr>
              <a:t>Travail de réseau</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MS PGothic" charset="0"/>
                <a:cs typeface="Arial" charset="0"/>
              </a:rPr>
              <a:t>Poursuite du travail avec les </a:t>
            </a:r>
            <a:r>
              <a:rPr lang="fr-FR" sz="1600" b="1">
                <a:latin typeface="Arial" charset="0"/>
                <a:ea typeface="MS PGothic" charset="0"/>
                <a:cs typeface="Arial" charset="0"/>
              </a:rPr>
              <a:t>pédiatres, </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MS PGothic" charset="0"/>
                <a:cs typeface="Arial" charset="0"/>
              </a:rPr>
              <a:t>Construction d’un </a:t>
            </a:r>
            <a:r>
              <a:rPr lang="fr-FR" sz="1600" b="1">
                <a:latin typeface="Arial" charset="0"/>
                <a:ea typeface="MS PGothic" charset="0"/>
                <a:cs typeface="Arial" charset="0"/>
              </a:rPr>
              <a:t>projet de structuration de l’offre de soins somatiques </a:t>
            </a:r>
            <a:r>
              <a:rPr lang="fr-FR" sz="1600">
                <a:latin typeface="Arial" charset="0"/>
                <a:ea typeface="MS PGothic" charset="0"/>
                <a:cs typeface="Arial" charset="0"/>
              </a:rPr>
              <a:t>pour les personnes handicapées avec l’association Ariane Handicap et Handidents</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MS PGothic" charset="0"/>
                <a:cs typeface="Arial" charset="0"/>
              </a:rPr>
              <a:t>Poursuite du développement du réseau de </a:t>
            </a:r>
            <a:r>
              <a:rPr lang="fr-FR" sz="1600" b="1">
                <a:latin typeface="Arial" charset="0"/>
                <a:ea typeface="MS PGothic" charset="0"/>
                <a:cs typeface="Arial" charset="0"/>
              </a:rPr>
              <a:t>l’Education Nationale </a:t>
            </a:r>
            <a:r>
              <a:rPr lang="fr-FR" sz="1600">
                <a:latin typeface="Arial" charset="0"/>
                <a:ea typeface="MS PGothic" charset="0"/>
                <a:cs typeface="Arial" charset="0"/>
              </a:rPr>
              <a:t>(enseignants référents, psychologues scolaires, enseignants, AESHI) avec établissement de conventions</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MS PGothic" charset="0"/>
                <a:cs typeface="Arial" charset="0"/>
              </a:rPr>
              <a:t>Poursuite des </a:t>
            </a:r>
            <a:r>
              <a:rPr lang="fr-FR" sz="1600" b="1">
                <a:latin typeface="Arial" charset="0"/>
                <a:ea typeface="MS PGothic" charset="0"/>
                <a:cs typeface="Arial" charset="0"/>
              </a:rPr>
              <a:t>autres réseaux (parents, fratrie, inter-établissement, inter-professionnel, psychologues et psychomotriciens</a:t>
            </a:r>
            <a:r>
              <a:rPr lang="fr-FR" sz="1600">
                <a:latin typeface="Arial" charset="0"/>
                <a:ea typeface="MS PGothic" charset="0"/>
                <a:cs typeface="Arial" charset="0"/>
              </a:rPr>
              <a:t>)</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MS PGothic" charset="0"/>
                <a:cs typeface="Arial" charset="0"/>
              </a:rPr>
              <a:t>Poursuite du soutien (sensibilisation à outils diagnostiques et d’accompagnement et  analyses fonctionnelles) aux professionnels des </a:t>
            </a:r>
            <a:r>
              <a:rPr lang="fr-FR" sz="1600" b="1">
                <a:latin typeface="Arial" charset="0"/>
                <a:ea typeface="MS PGothic" charset="0"/>
                <a:cs typeface="Arial" charset="0"/>
              </a:rPr>
              <a:t>structures médico-sociales  et sanitaires </a:t>
            </a:r>
            <a:endParaRPr lang="fr-FR" sz="2000" b="1">
              <a:latin typeface="Arial" charset="0"/>
              <a:ea typeface="Osaka" charset="0"/>
              <a:cs typeface="Osaka" charset="0"/>
            </a:endParaRPr>
          </a:p>
        </p:txBody>
      </p:sp>
    </p:spTree>
    <p:extLst>
      <p:ext uri="{BB962C8B-B14F-4D97-AF65-F5344CB8AC3E}">
        <p14:creationId xmlns:p14="http://schemas.microsoft.com/office/powerpoint/2010/main" val="1980104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88913"/>
            <a:ext cx="8664575" cy="5616575"/>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600" b="1">
              <a:latin typeface="Arial" charset="0"/>
              <a:ea typeface="MS PGothic" charset="0"/>
              <a:cs typeface="Arial" charset="0"/>
            </a:endParaRPr>
          </a:p>
          <a:p>
            <a:pPr marL="339725" indent="-339725">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600" b="1">
              <a:latin typeface="Arial" charset="0"/>
              <a:ea typeface="MS PGothic" charset="0"/>
              <a:cs typeface="Arial" charset="0"/>
            </a:endParaRPr>
          </a:p>
          <a:p>
            <a:pPr marL="339725" indent="-339725">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b="1">
                <a:latin typeface="Arial" charset="0"/>
                <a:ea typeface="MS PGothic" charset="0"/>
                <a:cs typeface="Arial" charset="0"/>
              </a:rPr>
              <a:t>Sensibilisations, formations, actualisation des connaissances</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Auprès des </a:t>
            </a:r>
            <a:r>
              <a:rPr lang="fr-FR" sz="1400" b="1">
                <a:latin typeface="Arial" charset="0"/>
                <a:ea typeface="ＭＳ Ｐゴシック" charset="0"/>
              </a:rPr>
              <a:t>professionnels de la petite enfance </a:t>
            </a:r>
            <a:r>
              <a:rPr lang="fr-FR" sz="1400">
                <a:latin typeface="Arial" charset="0"/>
                <a:ea typeface="ＭＳ Ｐゴシック" charset="0"/>
              </a:rPr>
              <a:t>de tout le département ( EJE, Educateurs, PMI,…) : 2 jours prévus en novembre 2018 à Strasbourg</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Auprès des </a:t>
            </a:r>
            <a:r>
              <a:rPr lang="fr-FR" sz="1400" b="1">
                <a:latin typeface="Arial" charset="0"/>
                <a:ea typeface="ＭＳ Ｐゴシック" charset="0"/>
              </a:rPr>
              <a:t>médecins et directeurs de crêches </a:t>
            </a:r>
            <a:r>
              <a:rPr lang="fr-FR" sz="1400">
                <a:latin typeface="Arial" charset="0"/>
                <a:ea typeface="ＭＳ Ｐゴシック" charset="0"/>
              </a:rPr>
              <a:t>en juillet 2018 avec EDIPA</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De </a:t>
            </a:r>
            <a:r>
              <a:rPr lang="fr-FR" sz="1400" b="1">
                <a:latin typeface="Arial" charset="0"/>
                <a:ea typeface="ＭＳ Ｐゴシック" charset="0"/>
              </a:rPr>
              <a:t>l’Education Nationale </a:t>
            </a:r>
            <a:r>
              <a:rPr lang="fr-FR" sz="1400">
                <a:latin typeface="Arial" charset="0"/>
                <a:ea typeface="ＭＳ Ｐゴシック" charset="0"/>
              </a:rPr>
              <a:t>(AESH, enseignants cycle 1 et 2, psychologues scolaires): intervention dans la formation continue , organisation de soirées à thème ( 2 en 2018) et préparation d’une journée début 2019</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Des </a:t>
            </a:r>
            <a:r>
              <a:rPr lang="fr-FR" sz="1400" b="1">
                <a:latin typeface="Arial" charset="0"/>
                <a:ea typeface="ＭＳ Ｐゴシック" charset="0"/>
              </a:rPr>
              <a:t>aidants familiaux </a:t>
            </a:r>
            <a:r>
              <a:rPr lang="fr-FR" sz="1400">
                <a:latin typeface="Arial" charset="0"/>
                <a:ea typeface="ＭＳ Ｐゴシック" charset="0"/>
              </a:rPr>
              <a:t>: 2 sessions de 3 jours et une session de 11 séances</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Des </a:t>
            </a:r>
            <a:r>
              <a:rPr lang="fr-FR" sz="1400" b="1">
                <a:latin typeface="Arial" charset="0"/>
                <a:ea typeface="ＭＳ Ｐゴシック" charset="0"/>
              </a:rPr>
              <a:t>étudiants</a:t>
            </a:r>
            <a:r>
              <a:rPr lang="fr-FR" sz="1400">
                <a:latin typeface="Arial" charset="0"/>
                <a:ea typeface="ＭＳ Ｐゴシック" charset="0"/>
              </a:rPr>
              <a:t> en orthophonie, sage-femmes, école de puériculture, psychologie (L3 et master), médecine (internes et externes)</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Auprès de la </a:t>
            </a:r>
            <a:r>
              <a:rPr lang="fr-FR" sz="1400" b="1">
                <a:latin typeface="Arial" charset="0"/>
                <a:ea typeface="ＭＳ Ｐゴシック" charset="0"/>
              </a:rPr>
              <a:t>MDPH</a:t>
            </a:r>
            <a:r>
              <a:rPr lang="fr-FR" sz="1400">
                <a:latin typeface="Arial" charset="0"/>
                <a:ea typeface="ＭＳ Ｐゴシック" charset="0"/>
              </a:rPr>
              <a:t> ( formation en construction)</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Participation à l’organisation d’une journée sur l’accueil en </a:t>
            </a:r>
            <a:r>
              <a:rPr lang="fr-FR" sz="1400" b="1">
                <a:latin typeface="Arial" charset="0"/>
                <a:ea typeface="ＭＳ Ｐゴシック" charset="0"/>
              </a:rPr>
              <a:t>centre de loisirs </a:t>
            </a:r>
            <a:r>
              <a:rPr lang="fr-FR" sz="1400">
                <a:latin typeface="Arial" charset="0"/>
                <a:ea typeface="ＭＳ Ｐゴシック" charset="0"/>
              </a:rPr>
              <a:t>à destination des animateurs et des familles en partenariat avec JPA/ Enfance et Handicap en juin 2018</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Auprès des </a:t>
            </a:r>
            <a:r>
              <a:rPr lang="fr-FR" sz="1400" b="1">
                <a:latin typeface="Arial" charset="0"/>
                <a:ea typeface="ＭＳ Ｐゴシック" charset="0"/>
              </a:rPr>
              <a:t>équipes de centres de loisirs et périscolaires </a:t>
            </a:r>
            <a:r>
              <a:rPr lang="fr-FR" sz="1400">
                <a:latin typeface="Arial" charset="0"/>
                <a:ea typeface="ＭＳ Ｐゴシック" charset="0"/>
              </a:rPr>
              <a:t>(formation en construction)</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Auprès des équipes de </a:t>
            </a:r>
            <a:r>
              <a:rPr lang="fr-FR" sz="1400" b="1">
                <a:latin typeface="Arial" charset="0"/>
                <a:ea typeface="ＭＳ Ｐゴシック" charset="0"/>
              </a:rPr>
              <a:t>RAM et des structures de petite enfance </a:t>
            </a:r>
            <a:r>
              <a:rPr lang="fr-FR" sz="1400">
                <a:latin typeface="Arial" charset="0"/>
                <a:ea typeface="ＭＳ Ｐゴシック" charset="0"/>
              </a:rPr>
              <a:t>avec le CRPE</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2 sessions de 1 journée sur les TSA à destination des </a:t>
            </a:r>
            <a:r>
              <a:rPr lang="fr-FR" sz="1400" b="1">
                <a:latin typeface="Arial" charset="0"/>
                <a:ea typeface="ＭＳ Ｐゴシック" charset="0"/>
              </a:rPr>
              <a:t>professionnels des soins somatiques </a:t>
            </a:r>
            <a:r>
              <a:rPr lang="fr-FR" sz="1400">
                <a:latin typeface="Arial" charset="0"/>
                <a:ea typeface="ＭＳ Ｐゴシック" charset="0"/>
              </a:rPr>
              <a:t>en février et novembre 2018</a:t>
            </a:r>
          </a:p>
          <a:p>
            <a:pPr marL="571500" lvl="1" indent="-171450">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400">
                <a:latin typeface="Arial" charset="0"/>
                <a:ea typeface="ＭＳ Ｐゴシック" charset="0"/>
              </a:rPr>
              <a:t>Sensibilisation (parcours ABC) pour l’équipe du </a:t>
            </a:r>
            <a:r>
              <a:rPr lang="fr-FR" sz="1400" b="1">
                <a:latin typeface="Arial" charset="0"/>
                <a:ea typeface="ＭＳ Ｐゴシック" charset="0"/>
              </a:rPr>
              <a:t>SESSAD du Tremplin </a:t>
            </a:r>
          </a:p>
          <a:p>
            <a:pPr marL="339725" indent="-339725">
              <a:lnSpc>
                <a:spcPct val="90000"/>
              </a:lnSpc>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400" b="1">
              <a:latin typeface="Arial" charset="0"/>
              <a:ea typeface="MS PGothic" charset="0"/>
              <a:cs typeface="Arial" charset="0"/>
            </a:endParaRPr>
          </a:p>
          <a:p>
            <a:pPr marL="571500" lvl="1" indent="-171450">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60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83604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04800" y="914400"/>
            <a:ext cx="8370888" cy="48006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a:lnSpc>
                <a:spcPct val="90000"/>
              </a:lnSpc>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a:latin typeface="Arial" charset="0"/>
                <a:ea typeface="MS PGothic" charset="0"/>
                <a:cs typeface="Arial" charset="0"/>
              </a:rPr>
              <a:t>Autres</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Poursuite de l’accompagnement de </a:t>
            </a:r>
            <a:r>
              <a:rPr lang="fr-FR" sz="1600" b="1">
                <a:latin typeface="Arial" charset="0"/>
                <a:ea typeface="Osaka" charset="0"/>
                <a:cs typeface="Osaka" charset="0"/>
              </a:rPr>
              <a:t>l’Unité Maternelle d’Enseignement </a:t>
            </a:r>
            <a:r>
              <a:rPr lang="fr-FR" sz="1600">
                <a:latin typeface="Arial" charset="0"/>
                <a:ea typeface="Osaka" charset="0"/>
                <a:cs typeface="Osaka" charset="0"/>
              </a:rPr>
              <a:t>(par mise à disposition du Dr Chabaux et la réalisation de bilans fonctionnels (ADOS et bilans cognitifs) et présentation de l’expérience alsacienne à Lyon fin 2018</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Participation aux </a:t>
            </a:r>
            <a:r>
              <a:rPr lang="fr-FR" sz="1600" b="1">
                <a:latin typeface="Arial" charset="0"/>
                <a:ea typeface="Osaka" charset="0"/>
                <a:cs typeface="Osaka" charset="0"/>
              </a:rPr>
              <a:t>réunions de fonctionnement du CRA Alsace et du GNCRA</a:t>
            </a:r>
            <a:r>
              <a:rPr lang="fr-FR" sz="1600">
                <a:latin typeface="Arial" charset="0"/>
                <a:ea typeface="Osaka" charset="0"/>
                <a:cs typeface="Osaka" charset="0"/>
              </a:rPr>
              <a:t> ( Coordonnateurs et Conseil des professionnels)</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Soutien à </a:t>
            </a:r>
            <a:r>
              <a:rPr lang="fr-FR" sz="1600" b="1">
                <a:latin typeface="Arial" charset="0"/>
                <a:ea typeface="Osaka" charset="0"/>
                <a:cs typeface="Osaka" charset="0"/>
              </a:rPr>
              <a:t>l’accompagnement (psycho-éducatif</a:t>
            </a:r>
            <a:r>
              <a:rPr lang="fr-FR" sz="1600">
                <a:latin typeface="Arial" charset="0"/>
                <a:ea typeface="Osaka" charset="0"/>
                <a:cs typeface="Osaka" charset="0"/>
              </a:rPr>
              <a:t>) des familles d’enfants </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Poursuite de l’implication dans des projets de </a:t>
            </a:r>
            <a:r>
              <a:rPr lang="fr-FR" sz="1600" b="1">
                <a:latin typeface="Arial" charset="0"/>
                <a:ea typeface="Osaka" charset="0"/>
                <a:cs typeface="Osaka" charset="0"/>
              </a:rPr>
              <a:t>recherche</a:t>
            </a:r>
            <a:r>
              <a:rPr lang="fr-FR" sz="1600">
                <a:latin typeface="Arial" charset="0"/>
                <a:ea typeface="Osaka" charset="0"/>
                <a:cs typeface="Osaka" charset="0"/>
              </a:rPr>
              <a:t> (génétique et sommeil et cohorte ELENA) et participation au réseau STRASautisme</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Réunions de réflexion avec </a:t>
            </a:r>
            <a:r>
              <a:rPr lang="fr-FR" sz="1600" b="1">
                <a:latin typeface="Arial" charset="0"/>
                <a:ea typeface="Osaka" charset="0"/>
                <a:cs typeface="Osaka" charset="0"/>
              </a:rPr>
              <a:t>EDIPA 4 et EDIPA </a:t>
            </a:r>
            <a:r>
              <a:rPr lang="fr-FR" sz="1600">
                <a:latin typeface="Arial" charset="0"/>
                <a:ea typeface="Osaka" charset="0"/>
                <a:cs typeface="Osaka" charset="0"/>
              </a:rPr>
              <a:t>5</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Participation à la </a:t>
            </a:r>
            <a:r>
              <a:rPr lang="fr-FR" sz="1600" b="1">
                <a:latin typeface="Arial" charset="0"/>
                <a:ea typeface="Osaka" charset="0"/>
                <a:cs typeface="Osaka" charset="0"/>
              </a:rPr>
              <a:t>CDCA</a:t>
            </a:r>
            <a:r>
              <a:rPr lang="fr-FR" sz="1600">
                <a:latin typeface="Arial" charset="0"/>
                <a:ea typeface="Osaka" charset="0"/>
                <a:cs typeface="Osaka" charset="0"/>
              </a:rPr>
              <a:t> ( vice présidente commission personnes handicapées) et aux journées techniques sur le RAPT et les GOS</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Participation aux </a:t>
            </a:r>
            <a:r>
              <a:rPr lang="fr-FR" sz="1600" b="1">
                <a:latin typeface="Arial" charset="0"/>
                <a:ea typeface="Osaka" charset="0"/>
                <a:cs typeface="Osaka" charset="0"/>
              </a:rPr>
              <a:t>échanges inter CRA Grand Est </a:t>
            </a:r>
            <a:r>
              <a:rPr lang="fr-FR" sz="1600">
                <a:latin typeface="Arial" charset="0"/>
                <a:ea typeface="Osaka" charset="0"/>
                <a:cs typeface="Osaka" charset="0"/>
              </a:rPr>
              <a:t>avec organisation d’une journée inter CRA prévue en 2019</a:t>
            </a:r>
          </a:p>
          <a:p>
            <a:pPr marL="339725" indent="-339725">
              <a:lnSpc>
                <a:spcPct val="90000"/>
              </a:lnSpc>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a:latin typeface="Arial" charset="0"/>
                <a:ea typeface="Osaka" charset="0"/>
                <a:cs typeface="Osaka" charset="0"/>
              </a:rPr>
              <a:t>Participation aux </a:t>
            </a:r>
            <a:r>
              <a:rPr lang="fr-FR" sz="1600" b="1">
                <a:latin typeface="Arial" charset="0"/>
                <a:ea typeface="Osaka" charset="0"/>
                <a:cs typeface="Osaka" charset="0"/>
              </a:rPr>
              <a:t>réunions de concertation sur les TND avec l’ARS</a:t>
            </a:r>
          </a:p>
          <a:p>
            <a:pPr marL="339725" indent="-339725">
              <a:lnSpc>
                <a:spcPct val="90000"/>
              </a:lnSpc>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a:latin typeface="Arial" charset="0"/>
              <a:ea typeface="Osaka" charset="0"/>
              <a:cs typeface="Osaka" charset="0"/>
            </a:endParaRPr>
          </a:p>
        </p:txBody>
      </p:sp>
    </p:spTree>
    <p:extLst>
      <p:ext uri="{BB962C8B-B14F-4D97-AF65-F5344CB8AC3E}">
        <p14:creationId xmlns:p14="http://schemas.microsoft.com/office/powerpoint/2010/main" val="3591239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323850" y="1196975"/>
            <a:ext cx="8351838" cy="4518025"/>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b="1">
                <a:latin typeface="Arial" charset="0"/>
                <a:ea typeface="MS PGothic" charset="0"/>
                <a:cs typeface="Arial" charset="0"/>
              </a:rPr>
              <a:t>Formation du personnel</a:t>
            </a:r>
          </a:p>
          <a:p>
            <a:pPr marL="339725" indent="-339725">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a:latin typeface="Arial" charset="0"/>
                <a:ea typeface="MS PGothic" charset="0"/>
                <a:cs typeface="Arial" charset="0"/>
              </a:rPr>
              <a:t>Journée de l’ANCRA à Paris</a:t>
            </a:r>
          </a:p>
          <a:p>
            <a:pPr marL="339725" indent="-339725">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a:latin typeface="Arial" charset="0"/>
                <a:ea typeface="MS PGothic" charset="0"/>
                <a:cs typeface="Arial" charset="0"/>
              </a:rPr>
              <a:t>Journée de neuropsychologie et autisme à Tours</a:t>
            </a:r>
          </a:p>
          <a:p>
            <a:pPr marL="339725" indent="-339725">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a:latin typeface="Arial" charset="0"/>
                <a:ea typeface="MS PGothic" charset="0"/>
                <a:cs typeface="Arial" charset="0"/>
              </a:rPr>
              <a:t>Parcours ABC par l’équipe du pôle adulte 67</a:t>
            </a:r>
          </a:p>
          <a:p>
            <a:pPr marL="339725" indent="-339725">
              <a:spcBef>
                <a:spcPts val="500"/>
              </a:spcBef>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600" b="1">
              <a:latin typeface="Arial" charset="0"/>
              <a:ea typeface="MS PGothic" charset="0"/>
              <a:cs typeface="Arial" charset="0"/>
            </a:endParaRPr>
          </a:p>
          <a:p>
            <a:pPr marL="339725" indent="-339725">
              <a:spcBef>
                <a:spcPts val="500"/>
              </a:spcBef>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b="1">
                <a:latin typeface="Arial" charset="0"/>
                <a:ea typeface="MS PGothic" charset="0"/>
                <a:cs typeface="Arial" charset="0"/>
              </a:rPr>
              <a:t>Informations </a:t>
            </a:r>
          </a:p>
          <a:p>
            <a:pPr marL="339725" indent="-339725">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1600">
                <a:latin typeface="Arial" charset="0"/>
                <a:ea typeface="MS PGothic" charset="0"/>
                <a:cs typeface="Arial" charset="0"/>
              </a:rPr>
              <a:t>Départs à la retraite des 2 infirmiers sans remplaçant actuellement</a:t>
            </a:r>
          </a:p>
          <a:p>
            <a:pPr marL="339725" indent="-339725">
              <a:spcBef>
                <a:spcPts val="500"/>
              </a:spcBef>
              <a:buFont typeface="Wingdings" charset="0"/>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sz="1600">
              <a:latin typeface="Arial" charset="0"/>
              <a:ea typeface="MS PGothic" charset="0"/>
              <a:cs typeface="Arial" charset="0"/>
            </a:endParaRPr>
          </a:p>
        </p:txBody>
      </p:sp>
    </p:spTree>
    <p:extLst>
      <p:ext uri="{BB962C8B-B14F-4D97-AF65-F5344CB8AC3E}">
        <p14:creationId xmlns:p14="http://schemas.microsoft.com/office/powerpoint/2010/main" val="893549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2018</a:t>
            </a:r>
            <a:br>
              <a:rPr lang="fr-FR" sz="3200" b="1" dirty="0" smtClean="0"/>
            </a:br>
            <a:r>
              <a:rPr lang="fr-FR" sz="3200" b="1" dirty="0" smtClean="0"/>
              <a:t>pôle enfants adolescents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683568" y="620688"/>
            <a:ext cx="7769225" cy="5611408"/>
          </a:xfrm>
          <a:prstGeom prst="rect">
            <a:avLst/>
          </a:prstGeom>
          <a:noFill/>
        </p:spPr>
        <p:txBody>
          <a:bodyPr wrap="square" rtlCol="0">
            <a:spAutoFit/>
          </a:bodyPr>
          <a:lstStyle/>
          <a:p>
            <a:pPr marL="3543300" lvl="8" indent="0"/>
            <a:r>
              <a:rPr lang="fr-FR" sz="1200" b="1" dirty="0" smtClean="0"/>
              <a:t> </a:t>
            </a:r>
          </a:p>
          <a:p>
            <a:pPr marL="285750" indent="-285750">
              <a:buFont typeface="Wingdings" charset="2"/>
              <a:buChar char="§"/>
            </a:pPr>
            <a:r>
              <a:rPr lang="fr-FR" sz="1200" b="1" dirty="0" smtClean="0"/>
              <a:t>Poursuite des évaluations initiales et complexes en commun </a:t>
            </a:r>
            <a:r>
              <a:rPr lang="fr-FR" sz="1200" b="1" dirty="0"/>
              <a:t>avec les équipes du champ sanitaire et du champ médico-social</a:t>
            </a:r>
            <a:r>
              <a:rPr lang="fr-FR" sz="1200" dirty="0" smtClean="0">
                <a:effectLst/>
              </a:rPr>
              <a:t> </a:t>
            </a:r>
          </a:p>
          <a:p>
            <a:pPr marL="285750" indent="-285750">
              <a:buFont typeface="Wingdings" charset="2"/>
              <a:buChar char="§"/>
            </a:pPr>
            <a:r>
              <a:rPr lang="fr-FR" sz="1200" b="1" dirty="0" smtClean="0"/>
              <a:t>Staff clinique auprès  des EDIPA</a:t>
            </a:r>
          </a:p>
          <a:p>
            <a:pPr lvl="1"/>
            <a:endParaRPr lang="fr-FR" sz="1200" dirty="0" smtClean="0">
              <a:effectLst/>
            </a:endParaRPr>
          </a:p>
          <a:p>
            <a:pPr marL="285750" indent="-285750">
              <a:buFont typeface="Wingdings" charset="2"/>
              <a:buChar char="§"/>
            </a:pPr>
            <a:r>
              <a:rPr lang="fr-FR" sz="1200" b="1" dirty="0" smtClean="0"/>
              <a:t>Poursuite des sensibilisations, formations, </a:t>
            </a:r>
            <a:r>
              <a:rPr lang="fr-FR" sz="1200" b="1" dirty="0"/>
              <a:t>actualisation des </a:t>
            </a:r>
            <a:r>
              <a:rPr lang="fr-FR" sz="1200" b="1" dirty="0" smtClean="0"/>
              <a:t>connaissances</a:t>
            </a:r>
          </a:p>
          <a:p>
            <a:pPr marL="628650" lvl="1" indent="-171450">
              <a:buFont typeface="Wingdings" charset="2"/>
              <a:buChar char="Ø"/>
            </a:pPr>
            <a:r>
              <a:rPr lang="fr-FR" sz="1200" dirty="0" smtClean="0"/>
              <a:t>  	auprès </a:t>
            </a:r>
            <a:r>
              <a:rPr lang="fr-FR" sz="1200" dirty="0"/>
              <a:t>de la PMI et des </a:t>
            </a:r>
            <a:r>
              <a:rPr lang="fr-FR" sz="1200" dirty="0" smtClean="0"/>
              <a:t>crèches (6 jours)</a:t>
            </a:r>
          </a:p>
          <a:p>
            <a:pPr marL="628650" lvl="1" indent="-171450">
              <a:buFont typeface="Wingdings" charset="2"/>
              <a:buChar char="Ø"/>
            </a:pPr>
            <a:r>
              <a:rPr lang="fr-FR" sz="1200" dirty="0" smtClean="0"/>
              <a:t>  	des élèves psychomotriciens </a:t>
            </a:r>
            <a:r>
              <a:rPr lang="fr-FR" sz="1200" dirty="0"/>
              <a:t>et ergothérapeutes (1 jour) </a:t>
            </a:r>
            <a:endParaRPr lang="fr-FR" sz="1200" dirty="0" smtClean="0"/>
          </a:p>
          <a:p>
            <a:pPr marL="628650" lvl="1" indent="-171450">
              <a:buFont typeface="Wingdings" charset="2"/>
              <a:buChar char="Ø"/>
            </a:pPr>
            <a:r>
              <a:rPr lang="fr-FR" sz="1200" dirty="0" smtClean="0"/>
              <a:t> 	de l’Education Nationale (AESH, enseignants référents).</a:t>
            </a:r>
          </a:p>
          <a:p>
            <a:pPr marL="628650" lvl="1" indent="-171450">
              <a:buFont typeface="Wingdings" charset="2"/>
              <a:buChar char="Ø"/>
            </a:pPr>
            <a:r>
              <a:rPr lang="fr-FR" sz="1200" dirty="0" smtClean="0"/>
              <a:t> </a:t>
            </a:r>
            <a:r>
              <a:rPr lang="fr-FR" sz="1200" dirty="0" smtClean="0">
                <a:solidFill>
                  <a:srgbClr val="000000"/>
                </a:solidFill>
              </a:rPr>
              <a:t>  	formation aux évaluations diagnostiques </a:t>
            </a:r>
            <a:r>
              <a:rPr lang="fr-FR" sz="1200" i="1" dirty="0" smtClean="0">
                <a:solidFill>
                  <a:srgbClr val="000000"/>
                </a:solidFill>
              </a:rPr>
              <a:t>pour les équipes du champ médico-social a</a:t>
            </a:r>
            <a:r>
              <a:rPr lang="fr-FR" sz="1200" dirty="0" smtClean="0">
                <a:solidFill>
                  <a:srgbClr val="000000"/>
                </a:solidFill>
              </a:rPr>
              <a:t>vec le  </a:t>
            </a:r>
          </a:p>
          <a:p>
            <a:pPr lvl="1"/>
            <a:r>
              <a:rPr lang="fr-FR" sz="1200" dirty="0" smtClean="0">
                <a:solidFill>
                  <a:srgbClr val="000000"/>
                </a:solidFill>
              </a:rPr>
              <a:t>  	CRA </a:t>
            </a:r>
            <a:r>
              <a:rPr lang="fr-FR" sz="1200" dirty="0">
                <a:solidFill>
                  <a:srgbClr val="000000"/>
                </a:solidFill>
              </a:rPr>
              <a:t>Adulte 68 (7 jours</a:t>
            </a:r>
            <a:r>
              <a:rPr lang="fr-FR" sz="1200" dirty="0" smtClean="0">
                <a:solidFill>
                  <a:srgbClr val="000000"/>
                </a:solidFill>
              </a:rPr>
              <a:t>) + accompagnement pratique sur le terrain</a:t>
            </a:r>
          </a:p>
          <a:p>
            <a:pPr lvl="1"/>
            <a:endParaRPr lang="fr-FR" sz="1200" dirty="0" smtClean="0">
              <a:solidFill>
                <a:srgbClr val="000000"/>
              </a:solidFill>
            </a:endParaRPr>
          </a:p>
          <a:p>
            <a:pPr lvl="1"/>
            <a:endParaRPr lang="fr-FR" sz="1200" dirty="0" smtClean="0">
              <a:solidFill>
                <a:srgbClr val="000000"/>
              </a:solidFill>
            </a:endParaRPr>
          </a:p>
          <a:p>
            <a:pPr marL="285750" indent="-285750">
              <a:buFont typeface="Wingdings" charset="2"/>
              <a:buChar char="§"/>
            </a:pPr>
            <a:r>
              <a:rPr lang="fr-FR" sz="1200" b="1" dirty="0"/>
              <a:t>Nouvelles sensibilisations, formations, actualisation des connaissances</a:t>
            </a:r>
            <a:endParaRPr lang="fr-FR" sz="1200" dirty="0"/>
          </a:p>
          <a:p>
            <a:pPr marL="628650" lvl="1" indent="-171450">
              <a:buFont typeface="Wingdings" charset="2"/>
              <a:buChar char="Ø"/>
            </a:pPr>
            <a:r>
              <a:rPr lang="fr-FR" sz="1200" dirty="0"/>
              <a:t> 	</a:t>
            </a:r>
            <a:r>
              <a:rPr lang="fr-FR" sz="1200" dirty="0" smtClean="0"/>
              <a:t>auprès des structures médico-sociales (CAPEAP, SESSAD)</a:t>
            </a:r>
            <a:endParaRPr lang="fr-FR" sz="1200" dirty="0" smtClean="0">
              <a:solidFill>
                <a:srgbClr val="000000"/>
              </a:solidFill>
            </a:endParaRPr>
          </a:p>
          <a:p>
            <a:pPr marL="628650" lvl="1" indent="-171450">
              <a:buFont typeface="Wingdings" charset="2"/>
              <a:buChar char="Ø"/>
            </a:pPr>
            <a:r>
              <a:rPr lang="fr-FR" sz="1200" dirty="0"/>
              <a:t> 	</a:t>
            </a:r>
            <a:r>
              <a:rPr lang="fr-FR" sz="1200" dirty="0" smtClean="0"/>
              <a:t>sensibilisation aux élèves CE1/CE2 école primaire Colmar</a:t>
            </a:r>
            <a:endParaRPr lang="fr-FR" sz="1200" dirty="0"/>
          </a:p>
          <a:p>
            <a:pPr marL="628650" lvl="1" indent="-171450">
              <a:buFont typeface="Wingdings" charset="2"/>
              <a:buChar char="Ø"/>
            </a:pPr>
            <a:r>
              <a:rPr lang="fr-FR" sz="1200" dirty="0"/>
              <a:t>  	</a:t>
            </a:r>
            <a:r>
              <a:rPr lang="fr-FR" sz="1200" dirty="0" smtClean="0"/>
              <a:t>sensibilisation fratrie</a:t>
            </a:r>
            <a:endParaRPr lang="fr-FR" sz="1200" dirty="0"/>
          </a:p>
          <a:p>
            <a:pPr marL="628650" lvl="1" indent="-171450">
              <a:buFont typeface="Wingdings" charset="2"/>
              <a:buChar char="Ø"/>
            </a:pPr>
            <a:r>
              <a:rPr lang="fr-FR" sz="1200" dirty="0" smtClean="0"/>
              <a:t>  	session d’accompagnement parental post-diagnostique pour les 0-7 ans en partenariat avec l’EDIPA de Colmar.</a:t>
            </a:r>
          </a:p>
          <a:p>
            <a:pPr lvl="1"/>
            <a:endParaRPr lang="fr-FR" dirty="0" smtClean="0"/>
          </a:p>
        </p:txBody>
      </p:sp>
    </p:spTree>
    <p:extLst>
      <p:ext uri="{BB962C8B-B14F-4D97-AF65-F5344CB8AC3E}">
        <p14:creationId xmlns:p14="http://schemas.microsoft.com/office/powerpoint/2010/main" val="708777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333375"/>
            <a:ext cx="7772400" cy="10795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smtClean="0"/>
              <a:t>Nombre d’actions d’informations par catégorie d’usagers </a:t>
            </a:r>
          </a:p>
        </p:txBody>
      </p:sp>
      <p:graphicFrame>
        <p:nvGraphicFramePr>
          <p:cNvPr id="7171" name="Graphique 1"/>
          <p:cNvGraphicFramePr>
            <a:graphicFrameLocks/>
          </p:cNvGraphicFramePr>
          <p:nvPr/>
        </p:nvGraphicFramePr>
        <p:xfrm>
          <a:off x="1060450" y="1530350"/>
          <a:ext cx="6823918" cy="3482826"/>
        </p:xfrm>
        <a:graphic>
          <a:graphicData uri="http://schemas.openxmlformats.org/presentationml/2006/ole">
            <mc:AlternateContent xmlns:mc="http://schemas.openxmlformats.org/markup-compatibility/2006">
              <mc:Choice xmlns:v="urn:schemas-microsoft-com:vml" Requires="v">
                <p:oleObj spid="_x0000_s7201" name="Worksheet" r:id="rId5" imgW="5934120" imgH="3048136" progId="Excel.Sheet.8">
                  <p:embed/>
                </p:oleObj>
              </mc:Choice>
              <mc:Fallback>
                <p:oleObj name="Worksheet" r:id="rId5" imgW="5934120" imgH="3048136" progId="Excel.Sheet.8">
                  <p:embed/>
                  <p:pic>
                    <p:nvPicPr>
                      <p:cNvPr id="0" name="Graphique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1530350"/>
                        <a:ext cx="6823918" cy="3482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295037"/>
            <a:ext cx="8229600" cy="6349703"/>
          </a:xfrm>
          <a:prstGeom prst="rect">
            <a:avLst/>
          </a:prstGeom>
        </p:spPr>
        <p:txBody>
          <a:bodyPr>
            <a:normAutofit/>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buFont typeface="Wingdings" charset="2"/>
              <a:buChar char="§"/>
            </a:pPr>
            <a:r>
              <a:rPr lang="fr-FR" sz="1600" b="1" dirty="0" smtClean="0"/>
              <a:t>Travail de réseau</a:t>
            </a:r>
          </a:p>
          <a:p>
            <a:pPr lvl="1">
              <a:buFont typeface="Wingdings" charset="2"/>
              <a:buChar char="Ø"/>
            </a:pPr>
            <a:r>
              <a:rPr lang="fr-FR" sz="1600" dirty="0" smtClean="0"/>
              <a:t>poursuite du travail autour des soins somatiques et douleur  </a:t>
            </a:r>
          </a:p>
          <a:p>
            <a:pPr lvl="1">
              <a:buFont typeface="Wingdings" charset="2"/>
              <a:buChar char="Ø"/>
            </a:pPr>
            <a:r>
              <a:rPr lang="fr-FR" sz="1600" dirty="0" smtClean="0"/>
              <a:t>poursuite du développement du réseau Éducation Nationale (enseignants du 1</a:t>
            </a:r>
            <a:r>
              <a:rPr lang="fr-FR" sz="1600" baseline="30000" dirty="0" smtClean="0"/>
              <a:t>er</a:t>
            </a:r>
            <a:r>
              <a:rPr lang="fr-FR" sz="1600" dirty="0" smtClean="0"/>
              <a:t> et du 2</a:t>
            </a:r>
            <a:r>
              <a:rPr lang="fr-FR" sz="1600" baseline="30000" dirty="0" smtClean="0"/>
              <a:t>nd</a:t>
            </a:r>
            <a:r>
              <a:rPr lang="fr-FR" sz="1600" dirty="0" smtClean="0"/>
              <a:t> degré, enseignants-référents, AESH, directeurs ou chefs d’établissement…)</a:t>
            </a:r>
          </a:p>
          <a:p>
            <a:pPr lvl="1">
              <a:buFont typeface="Wingdings" charset="2"/>
              <a:buChar char="Ø"/>
            </a:pPr>
            <a:r>
              <a:rPr lang="fr-FR" sz="1600" dirty="0" smtClean="0"/>
              <a:t>poursuite du travail de réseau avec le monde de la petite enfance (PMI, personnels de crèche)</a:t>
            </a:r>
          </a:p>
          <a:p>
            <a:pPr lvl="1">
              <a:buFont typeface="Wingdings" charset="2"/>
              <a:buChar char="Ø"/>
            </a:pPr>
            <a:r>
              <a:rPr lang="fr-FR" sz="1600" dirty="0" smtClean="0"/>
              <a:t>poursuite des autres réseaux en partenariat avec le Pôle Adulte 68 (Réseau 4x4, Inter-établissement…)</a:t>
            </a:r>
          </a:p>
          <a:p>
            <a:pPr lvl="1">
              <a:buFont typeface="Wingdings" charset="2"/>
              <a:buChar char="Ø"/>
            </a:pPr>
            <a:r>
              <a:rPr lang="fr-FR" sz="1600" dirty="0" smtClean="0"/>
              <a:t>Réorganisation du Réseau Parents à </a:t>
            </a:r>
            <a:r>
              <a:rPr lang="fr-FR" sz="1600" dirty="0" err="1" smtClean="0"/>
              <a:t>co</a:t>
            </a:r>
            <a:r>
              <a:rPr lang="fr-FR" sz="1600" dirty="0" smtClean="0"/>
              <a:t>-construire avec les parents</a:t>
            </a:r>
          </a:p>
          <a:p>
            <a:pPr marL="457200" lvl="1" indent="0"/>
            <a:endParaRPr lang="fr-FR" sz="1600" dirty="0" smtClean="0"/>
          </a:p>
          <a:p>
            <a:pPr lvl="1"/>
            <a:endParaRPr lang="fr-FR" sz="1600" dirty="0" smtClean="0"/>
          </a:p>
          <a:p>
            <a:pPr marL="285750" indent="-285750">
              <a:buFont typeface="Wingdings" charset="2"/>
              <a:buChar char="§"/>
            </a:pPr>
            <a:r>
              <a:rPr lang="fr-FR" sz="1600" b="1" dirty="0" smtClean="0"/>
              <a:t>Autres</a:t>
            </a:r>
            <a:r>
              <a:rPr lang="fr-FR" sz="1600" dirty="0" smtClean="0"/>
              <a:t> </a:t>
            </a:r>
          </a:p>
          <a:p>
            <a:pPr lvl="1">
              <a:buFont typeface="Wingdings" charset="2"/>
              <a:buChar char="Ø"/>
            </a:pPr>
            <a:r>
              <a:rPr lang="fr-FR" sz="1600" dirty="0" smtClean="0"/>
              <a:t>nouvelle session du programme de psychoéducation parents des enfants de l’Unité Maternelle d’Enseignement 2018/2021 (12 jours)</a:t>
            </a:r>
          </a:p>
          <a:p>
            <a:pPr lvl="1">
              <a:buFont typeface="Wingdings" charset="2"/>
              <a:buChar char="Ø"/>
            </a:pPr>
            <a:r>
              <a:rPr lang="fr-FR" sz="1600" dirty="0" smtClean="0"/>
              <a:t>participation au projet personnalisé individualisé dans le cadre scolaire.</a:t>
            </a:r>
          </a:p>
          <a:p>
            <a:pPr lvl="1">
              <a:buFont typeface="Wingdings" charset="2"/>
              <a:buChar char="Ø"/>
            </a:pPr>
            <a:r>
              <a:rPr lang="fr-FR" sz="1600" dirty="0" smtClean="0"/>
              <a:t>participation aux réunions de fonctionnement du CRA Alsace</a:t>
            </a:r>
          </a:p>
          <a:p>
            <a:pPr marL="457200" lvl="1" indent="0"/>
            <a:endParaRPr lang="fr-FR" sz="6400" dirty="0" smtClean="0"/>
          </a:p>
          <a:p>
            <a:pPr lvl="1">
              <a:buFont typeface="Wingdings" charset="2"/>
              <a:buChar char="Ø"/>
            </a:pPr>
            <a:endParaRPr lang="fr-FR" sz="1800" dirty="0" smtClean="0"/>
          </a:p>
          <a:p>
            <a:pPr lvl="1"/>
            <a:endParaRPr lang="fr-FR" dirty="0" smtClean="0"/>
          </a:p>
          <a:p>
            <a:pPr marL="457200" lvl="1" indent="0"/>
            <a:endParaRPr lang="fr-FR" sz="1600" dirty="0" smtClean="0"/>
          </a:p>
          <a:p>
            <a:pPr lvl="1"/>
            <a:endParaRPr lang="fr-FR" sz="1800" dirty="0" smtClean="0"/>
          </a:p>
          <a:p>
            <a:pPr marL="0" indent="0"/>
            <a:endParaRPr lang="fr-FR" dirty="0" smtClean="0"/>
          </a:p>
        </p:txBody>
      </p:sp>
    </p:spTree>
    <p:extLst>
      <p:ext uri="{BB962C8B-B14F-4D97-AF65-F5344CB8AC3E}">
        <p14:creationId xmlns:p14="http://schemas.microsoft.com/office/powerpoint/2010/main" val="120421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833800"/>
            <a:ext cx="8229600" cy="5292364"/>
          </a:xfrm>
          <a:prstGeom prst="rect">
            <a:avLst/>
          </a:prstGeom>
        </p:spPr>
        <p:txBody>
          <a:bodyPr>
            <a:normAutofit/>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buFont typeface="Wingdings" charset="2"/>
              <a:buChar char="§"/>
            </a:pPr>
            <a:r>
              <a:rPr lang="fr-FR" sz="1600" b="1" smtClean="0"/>
              <a:t>Formations</a:t>
            </a:r>
          </a:p>
          <a:p>
            <a:pPr marL="414000">
              <a:buFont typeface="Wingdings" charset="2"/>
              <a:buChar char="Ø"/>
            </a:pPr>
            <a:r>
              <a:rPr lang="fr-FR" sz="1600" smtClean="0"/>
              <a:t>Rencontre AIDUCRA (septembre 2018)</a:t>
            </a:r>
          </a:p>
          <a:p>
            <a:pPr marL="414000">
              <a:buFont typeface="Wingdings" charset="2"/>
              <a:buChar char="Ø"/>
            </a:pPr>
            <a:r>
              <a:rPr lang="fr-FR" sz="1600" smtClean="0"/>
              <a:t>Formation juridique et confidentialité (19 octobre 2018)</a:t>
            </a:r>
          </a:p>
          <a:p>
            <a:pPr marL="414000">
              <a:buFont typeface="Wingdings" charset="2"/>
              <a:buChar char="Ø"/>
            </a:pPr>
            <a:r>
              <a:rPr lang="fr-FR" sz="1600" smtClean="0"/>
              <a:t>Journée GNCRA 2018</a:t>
            </a:r>
          </a:p>
          <a:p>
            <a:pPr marL="414000">
              <a:buFont typeface="Wingdings" charset="2"/>
              <a:buChar char="Ø"/>
            </a:pPr>
            <a:r>
              <a:rPr lang="fr-FR" sz="1600" smtClean="0"/>
              <a:t>Stras-Autisme 2018</a:t>
            </a:r>
          </a:p>
          <a:p>
            <a:pPr marL="71100" indent="0"/>
            <a:endParaRPr lang="fr-FR" sz="1600" smtClean="0"/>
          </a:p>
          <a:p>
            <a:pPr>
              <a:buFont typeface="Wingdings" charset="2"/>
              <a:buChar char="Ø"/>
            </a:pPr>
            <a:endParaRPr lang="fr-FR" sz="1600" smtClean="0"/>
          </a:p>
          <a:p>
            <a:pPr>
              <a:buFont typeface="Wingdings" charset="2"/>
              <a:buChar char="§"/>
            </a:pPr>
            <a:r>
              <a:rPr lang="fr-FR" sz="1600" b="1" smtClean="0"/>
              <a:t>Informations Antenne 68</a:t>
            </a:r>
          </a:p>
          <a:p>
            <a:pPr>
              <a:buFont typeface="Wingdings" charset="2"/>
              <a:buChar char="Ø"/>
            </a:pPr>
            <a:r>
              <a:rPr lang="fr-FR" sz="1600" smtClean="0"/>
              <a:t>Mise à disposition de deux enseignants (un temps plein) par l’Education Nationale</a:t>
            </a:r>
          </a:p>
          <a:p>
            <a:pPr>
              <a:buFont typeface="Wingdings" charset="2"/>
              <a:buChar char="Ø"/>
            </a:pPr>
            <a:r>
              <a:rPr lang="fr-FR" sz="1600" smtClean="0"/>
              <a:t>Déménagement des locaux de l’Antenne 68</a:t>
            </a:r>
            <a:endParaRPr lang="fr-FR" sz="1600" dirty="0"/>
          </a:p>
        </p:txBody>
      </p:sp>
    </p:spTree>
    <p:extLst>
      <p:ext uri="{BB962C8B-B14F-4D97-AF65-F5344CB8AC3E}">
        <p14:creationId xmlns:p14="http://schemas.microsoft.com/office/powerpoint/2010/main" val="1327075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2018</a:t>
            </a:r>
            <a:br>
              <a:rPr lang="fr-FR" sz="3200" b="1" dirty="0" smtClean="0"/>
            </a:br>
            <a:r>
              <a:rPr lang="fr-FR" sz="3200" b="1" dirty="0" smtClean="0"/>
              <a:t>pôle adultes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95536" y="332657"/>
            <a:ext cx="8352928" cy="532859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9512" y="404664"/>
            <a:ext cx="8803585" cy="511256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2018</a:t>
            </a:r>
            <a:br>
              <a:rPr lang="fr-FR" sz="3200" b="1" dirty="0" smtClean="0"/>
            </a:br>
            <a:r>
              <a:rPr lang="fr-FR" sz="3200" b="1" dirty="0" smtClean="0"/>
              <a:t>pôle adultes 67</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1133" y="2019102"/>
            <a:ext cx="538163"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Text Box 3"/>
          <p:cNvSpPr txBox="1">
            <a:spLocks noChangeArrowheads="1"/>
          </p:cNvSpPr>
          <p:nvPr/>
        </p:nvSpPr>
        <p:spPr bwMode="auto">
          <a:xfrm>
            <a:off x="395536" y="404664"/>
            <a:ext cx="8305909" cy="564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eaLnBrk="1" hangingPunct="1">
              <a:lnSpc>
                <a:spcPct val="90000"/>
              </a:lnSpc>
              <a:spcBef>
                <a:spcPts val="1000"/>
              </a:spcBef>
              <a:buSzPct val="100000"/>
            </a:pPr>
            <a:r>
              <a:rPr lang="fr-FR" sz="1400" b="1" dirty="0">
                <a:solidFill>
                  <a:srgbClr val="AC2444"/>
                </a:solidFill>
                <a:latin typeface="Arial" charset="0"/>
                <a:cs typeface="Arial" charset="0"/>
              </a:rPr>
              <a:t>Evaluations diagnostiques :</a:t>
            </a:r>
          </a:p>
          <a:p>
            <a:pPr algn="l" eaLnBrk="1" hangingPunct="1">
              <a:lnSpc>
                <a:spcPct val="90000"/>
              </a:lnSpc>
              <a:spcBef>
                <a:spcPts val="1000"/>
              </a:spcBef>
              <a:buSzPct val="100000"/>
              <a:buFont typeface="Arial" charset="0"/>
              <a:buChar char="•"/>
            </a:pPr>
            <a:r>
              <a:rPr lang="fr-FR" sz="1400" b="1" dirty="0">
                <a:solidFill>
                  <a:schemeClr val="tx1"/>
                </a:solidFill>
                <a:latin typeface="Arial" charset="0"/>
                <a:cs typeface="Arial" charset="0"/>
              </a:rPr>
              <a:t>Procédure </a:t>
            </a:r>
            <a:r>
              <a:rPr lang="fr-FR" sz="1400" b="0" dirty="0">
                <a:solidFill>
                  <a:schemeClr val="tx1"/>
                </a:solidFill>
                <a:latin typeface="Arial" charset="0"/>
                <a:cs typeface="Arial" charset="0"/>
              </a:rPr>
              <a:t>: CRA en troisième ligne. Adressage médical.</a:t>
            </a:r>
          </a:p>
          <a:p>
            <a:pPr algn="l" eaLnBrk="1" hangingPunct="1">
              <a:lnSpc>
                <a:spcPct val="90000"/>
              </a:lnSpc>
              <a:spcBef>
                <a:spcPts val="1000"/>
              </a:spcBef>
              <a:buSzPct val="100000"/>
              <a:buFont typeface="Arial" charset="0"/>
              <a:buChar char="•"/>
            </a:pPr>
            <a:r>
              <a:rPr lang="fr-FR" sz="1400" b="0" dirty="0">
                <a:solidFill>
                  <a:schemeClr val="tx1"/>
                </a:solidFill>
                <a:latin typeface="Arial" charset="0"/>
                <a:cs typeface="Arial" charset="0"/>
              </a:rPr>
              <a:t>Articulation avec le Centre Expert</a:t>
            </a:r>
          </a:p>
          <a:p>
            <a:pPr algn="just" eaLnBrk="1" hangingPunct="1">
              <a:lnSpc>
                <a:spcPct val="90000"/>
              </a:lnSpc>
              <a:spcBef>
                <a:spcPts val="1000"/>
              </a:spcBef>
              <a:buSzPct val="100000"/>
            </a:pPr>
            <a:r>
              <a:rPr lang="fr-FR" sz="1400" b="1" dirty="0">
                <a:solidFill>
                  <a:srgbClr val="AC2444"/>
                </a:solidFill>
                <a:latin typeface="Arial" charset="0"/>
                <a:cs typeface="Arial" charset="0"/>
              </a:rPr>
              <a:t>Formations, sensibilisations :</a:t>
            </a:r>
          </a:p>
          <a:p>
            <a:pPr algn="just" eaLnBrk="1" hangingPunct="1">
              <a:spcBef>
                <a:spcPts val="1000"/>
              </a:spcBef>
              <a:buClr>
                <a:srgbClr val="000000"/>
              </a:buClr>
              <a:buSzPct val="100000"/>
              <a:buFont typeface="Arial" charset="0"/>
              <a:buChar char="•"/>
            </a:pPr>
            <a:r>
              <a:rPr lang="fr-FR" sz="1400" b="1" dirty="0">
                <a:solidFill>
                  <a:srgbClr val="000000"/>
                </a:solidFill>
                <a:latin typeface="Arial" charset="0"/>
                <a:cs typeface="Arial" charset="0"/>
              </a:rPr>
              <a:t>Sensibilisations </a:t>
            </a:r>
            <a:r>
              <a:rPr lang="fr-FR" sz="1400" b="0" dirty="0">
                <a:solidFill>
                  <a:srgbClr val="000000"/>
                </a:solidFill>
                <a:latin typeface="Arial" charset="0"/>
                <a:cs typeface="Arial" charset="0"/>
              </a:rPr>
              <a:t>: IFAS, IFSI, EPSAN, CH Erstein, EMS, ESAT, SUMPS, UNISTRA, EN, Cap Emploi, Action et Compétence, missions locales, Préparation concours Travailleurs sociaux et infirmiers…</a:t>
            </a:r>
          </a:p>
          <a:p>
            <a:pPr algn="just" eaLnBrk="1" hangingPunct="1">
              <a:spcBef>
                <a:spcPts val="1000"/>
              </a:spcBef>
              <a:buClr>
                <a:srgbClr val="000000"/>
              </a:buClr>
              <a:buSzPct val="100000"/>
              <a:buFont typeface="Arial" charset="0"/>
              <a:buChar char="•"/>
            </a:pPr>
            <a:r>
              <a:rPr lang="fr-FR" sz="1400" b="1" dirty="0">
                <a:solidFill>
                  <a:srgbClr val="000000"/>
                </a:solidFill>
                <a:latin typeface="Arial" charset="0"/>
                <a:cs typeface="Arial" charset="0"/>
              </a:rPr>
              <a:t>Formation au diagnostic </a:t>
            </a:r>
            <a:r>
              <a:rPr lang="fr-FR" sz="1400" b="0" dirty="0">
                <a:solidFill>
                  <a:srgbClr val="000000"/>
                </a:solidFill>
                <a:latin typeface="Arial" charset="0"/>
                <a:cs typeface="Arial" charset="0"/>
              </a:rPr>
              <a:t>pour les professionnels des EMS 2017/2018</a:t>
            </a:r>
          </a:p>
          <a:p>
            <a:pPr algn="just" eaLnBrk="1" hangingPunct="1">
              <a:spcBef>
                <a:spcPts val="1000"/>
              </a:spcBef>
              <a:buClr>
                <a:srgbClr val="000000"/>
              </a:buClr>
              <a:buSzPct val="100000"/>
              <a:buFont typeface="Arial" charset="0"/>
              <a:buChar char="•"/>
            </a:pPr>
            <a:r>
              <a:rPr lang="fr-FR" sz="1400" b="1" dirty="0">
                <a:solidFill>
                  <a:srgbClr val="000000"/>
                </a:solidFill>
                <a:latin typeface="Arial" charset="0"/>
                <a:cs typeface="Arial" charset="0"/>
              </a:rPr>
              <a:t>Formation aux aidants familiaux </a:t>
            </a:r>
            <a:r>
              <a:rPr lang="fr-FR" sz="1400" b="0" dirty="0">
                <a:solidFill>
                  <a:srgbClr val="000000"/>
                </a:solidFill>
                <a:latin typeface="Arial" charset="0"/>
                <a:cs typeface="Arial" charset="0"/>
              </a:rPr>
              <a:t>de personnes autistes sans déficience intellectuelle 2017/2018</a:t>
            </a:r>
          </a:p>
          <a:p>
            <a:pPr algn="just" eaLnBrk="1" hangingPunct="1">
              <a:spcBef>
                <a:spcPts val="1000"/>
              </a:spcBef>
              <a:buClr>
                <a:srgbClr val="000000"/>
              </a:buClr>
              <a:buSzPct val="100000"/>
              <a:buFont typeface="Arial" charset="0"/>
              <a:buChar char="•"/>
            </a:pPr>
            <a:r>
              <a:rPr lang="fr-FR" sz="1400" b="0" dirty="0">
                <a:solidFill>
                  <a:srgbClr val="000000"/>
                </a:solidFill>
                <a:latin typeface="Arial" charset="0"/>
                <a:cs typeface="Arial" charset="0"/>
              </a:rPr>
              <a:t>Poursuite des stages cliniques dans le cadre de la </a:t>
            </a:r>
            <a:r>
              <a:rPr lang="fr-FR" sz="1400" b="1" dirty="0">
                <a:solidFill>
                  <a:srgbClr val="000000"/>
                </a:solidFill>
                <a:latin typeface="Arial" charset="0"/>
                <a:cs typeface="Arial" charset="0"/>
              </a:rPr>
              <a:t>formation au diagnostic des professionnels de première ligne</a:t>
            </a:r>
          </a:p>
          <a:p>
            <a:pPr algn="just" eaLnBrk="1" hangingPunct="1">
              <a:spcBef>
                <a:spcPts val="1000"/>
              </a:spcBef>
              <a:buClr>
                <a:srgbClr val="000000"/>
              </a:buClr>
              <a:buSzPct val="100000"/>
              <a:buFont typeface="Arial" charset="0"/>
              <a:buChar char="•"/>
            </a:pPr>
            <a:r>
              <a:rPr lang="fr-FR" sz="1400" b="0" dirty="0">
                <a:solidFill>
                  <a:srgbClr val="000000"/>
                </a:solidFill>
                <a:latin typeface="Arial" charset="0"/>
                <a:cs typeface="Arial" charset="0"/>
              </a:rPr>
              <a:t>Offre de formation </a:t>
            </a:r>
            <a:r>
              <a:rPr lang="fr-FR" sz="1400" b="1" dirty="0">
                <a:solidFill>
                  <a:srgbClr val="000000"/>
                </a:solidFill>
                <a:latin typeface="Arial" charset="0"/>
                <a:cs typeface="Arial" charset="0"/>
              </a:rPr>
              <a:t>« Parcours ABC » </a:t>
            </a:r>
            <a:r>
              <a:rPr lang="fr-FR" sz="1400" b="0" dirty="0">
                <a:solidFill>
                  <a:srgbClr val="000000"/>
                </a:solidFill>
                <a:latin typeface="Arial" charset="0"/>
                <a:cs typeface="Arial" charset="0"/>
              </a:rPr>
              <a:t>(EPSAN, EN, CRA Enfants 67/68…)</a:t>
            </a:r>
          </a:p>
          <a:p>
            <a:pPr algn="just" eaLnBrk="1" hangingPunct="1">
              <a:spcBef>
                <a:spcPts val="1000"/>
              </a:spcBef>
              <a:buClr>
                <a:srgbClr val="000000"/>
              </a:buClr>
              <a:buSzPct val="100000"/>
              <a:buFont typeface="Arial" charset="0"/>
              <a:buChar char="•"/>
            </a:pPr>
            <a:r>
              <a:rPr lang="fr-FR" sz="1400" b="0" dirty="0">
                <a:solidFill>
                  <a:srgbClr val="000000"/>
                </a:solidFill>
                <a:latin typeface="Arial" charset="0"/>
                <a:cs typeface="Arial" charset="0"/>
              </a:rPr>
              <a:t>Intervention au colloque Insertion Professionnelle à Reims</a:t>
            </a:r>
          </a:p>
          <a:p>
            <a:pPr algn="just" eaLnBrk="1" hangingPunct="1">
              <a:spcBef>
                <a:spcPts val="1000"/>
              </a:spcBef>
              <a:buClr>
                <a:srgbClr val="000000"/>
              </a:buClr>
              <a:buSzPct val="100000"/>
              <a:buFont typeface="Arial" charset="0"/>
              <a:buChar char="•"/>
            </a:pPr>
            <a:r>
              <a:rPr lang="fr-FR" sz="1400" b="0" dirty="0">
                <a:solidFill>
                  <a:srgbClr val="000000"/>
                </a:solidFill>
                <a:latin typeface="Arial" charset="0"/>
                <a:cs typeface="Arial" charset="0"/>
              </a:rPr>
              <a:t>Accueil de stagiaire psychologue</a:t>
            </a:r>
          </a:p>
          <a:p>
            <a:pPr algn="just" eaLnBrk="1" hangingPunct="1">
              <a:spcBef>
                <a:spcPts val="1000"/>
              </a:spcBef>
              <a:buClr>
                <a:srgbClr val="000000"/>
              </a:buClr>
              <a:buSzPct val="100000"/>
              <a:buFont typeface="Times New Roman" charset="0"/>
              <a:buNone/>
            </a:pPr>
            <a:r>
              <a:rPr lang="fr-FR" sz="1400" b="1" dirty="0">
                <a:solidFill>
                  <a:srgbClr val="AC2444"/>
                </a:solidFill>
                <a:latin typeface="Arial" charset="0"/>
                <a:cs typeface="Arial" charset="0"/>
              </a:rPr>
              <a:t>Réseaux :</a:t>
            </a:r>
          </a:p>
          <a:p>
            <a:pPr algn="just" eaLnBrk="1" hangingPunct="1">
              <a:lnSpc>
                <a:spcPct val="90000"/>
              </a:lnSpc>
              <a:spcBef>
                <a:spcPts val="1000"/>
              </a:spcBef>
              <a:buClr>
                <a:srgbClr val="000000"/>
              </a:buClr>
              <a:buSzPct val="100000"/>
              <a:buFont typeface="Arial" charset="0"/>
              <a:buChar char="•"/>
            </a:pPr>
            <a:r>
              <a:rPr lang="fr-FR" sz="1400" b="0" dirty="0">
                <a:solidFill>
                  <a:srgbClr val="000000"/>
                </a:solidFill>
                <a:latin typeface="Arial" charset="0"/>
                <a:cs typeface="Arial" charset="0"/>
              </a:rPr>
              <a:t>Poursuite des réseaux existants : Interprofessionnels, Psycho, Familles, Santé, Orthophonistes, IMOT, IPI…</a:t>
            </a:r>
          </a:p>
          <a:p>
            <a:pPr algn="just" eaLnBrk="1" hangingPunct="1">
              <a:lnSpc>
                <a:spcPct val="90000"/>
              </a:lnSpc>
              <a:spcBef>
                <a:spcPts val="1000"/>
              </a:spcBef>
              <a:buClr>
                <a:srgbClr val="000000"/>
              </a:buClr>
              <a:buSzPct val="100000"/>
              <a:buFont typeface="Arial" charset="0"/>
              <a:buChar char="•"/>
            </a:pPr>
            <a:r>
              <a:rPr lang="fr-FR" sz="1400" b="0" dirty="0">
                <a:solidFill>
                  <a:srgbClr val="000000"/>
                </a:solidFill>
                <a:latin typeface="Arial" charset="0"/>
                <a:cs typeface="Arial" charset="0"/>
              </a:rPr>
              <a:t>Projet d’un réseau Soins Somatiques Handicap et TSA (CRA Alsace et partenaires)</a:t>
            </a:r>
          </a:p>
          <a:p>
            <a:pPr algn="just" eaLnBrk="1" hangingPunct="1">
              <a:spcBef>
                <a:spcPts val="1000"/>
              </a:spcBef>
              <a:buClr>
                <a:srgbClr val="000000"/>
              </a:buClr>
              <a:buSzPct val="100000"/>
              <a:buFont typeface="Times New Roman" charset="0"/>
              <a:buNone/>
            </a:pPr>
            <a:endParaRPr lang="fr-FR" sz="1800" b="0" dirty="0">
              <a:solidFill>
                <a:srgbClr val="AC2444"/>
              </a:solidFill>
              <a:latin typeface="Arial" charset="0"/>
              <a:cs typeface="Arial" charset="0"/>
            </a:endParaRPr>
          </a:p>
          <a:p>
            <a:pPr algn="just" eaLnBrk="1" hangingPunct="1">
              <a:spcBef>
                <a:spcPts val="1000"/>
              </a:spcBef>
              <a:buClr>
                <a:srgbClr val="000000"/>
              </a:buClr>
              <a:buSzPct val="100000"/>
              <a:buFont typeface="Times New Roman" charset="0"/>
              <a:buNone/>
            </a:pPr>
            <a:endParaRPr lang="fr-FR" sz="1600" dirty="0">
              <a:solidFill>
                <a:srgbClr val="000000"/>
              </a:solidFill>
              <a:latin typeface="Arial" charset="0"/>
              <a:cs typeface="Arial" charset="0"/>
            </a:endParaRPr>
          </a:p>
          <a:p>
            <a:pPr algn="just" eaLnBrk="1" hangingPunct="1">
              <a:lnSpc>
                <a:spcPct val="90000"/>
              </a:lnSpc>
              <a:spcBef>
                <a:spcPts val="1000"/>
              </a:spcBef>
              <a:buSzPct val="100000"/>
            </a:pPr>
            <a:endParaRPr lang="fr-FR" sz="1600" b="1" dirty="0">
              <a:solidFill>
                <a:srgbClr val="AC2444"/>
              </a:solidFill>
              <a:latin typeface="Arial" charset="0"/>
              <a:cs typeface="Arial" charset="0"/>
            </a:endParaRPr>
          </a:p>
        </p:txBody>
      </p:sp>
    </p:spTree>
    <p:extLst>
      <p:ext uri="{BB962C8B-B14F-4D97-AF65-F5344CB8AC3E}">
        <p14:creationId xmlns:p14="http://schemas.microsoft.com/office/powerpoint/2010/main" val="34602907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6527" y="1992908"/>
            <a:ext cx="587375"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1" name="Text Box 3"/>
          <p:cNvSpPr txBox="1">
            <a:spLocks noChangeArrowheads="1"/>
          </p:cNvSpPr>
          <p:nvPr/>
        </p:nvSpPr>
        <p:spPr bwMode="auto">
          <a:xfrm>
            <a:off x="323528" y="260648"/>
            <a:ext cx="8465431" cy="586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eaLnBrk="1" hangingPunct="1">
              <a:lnSpc>
                <a:spcPct val="90000"/>
              </a:lnSpc>
              <a:spcBef>
                <a:spcPts val="1000"/>
              </a:spcBef>
              <a:buSzPct val="100000"/>
            </a:pPr>
            <a:r>
              <a:rPr lang="fr-FR" sz="1800" b="1" dirty="0">
                <a:solidFill>
                  <a:srgbClr val="AC2444"/>
                </a:solidFill>
                <a:latin typeface="Arial" charset="0"/>
                <a:cs typeface="Arial" charset="0"/>
              </a:rPr>
              <a:t>Personnes avec autisme et familles : </a:t>
            </a:r>
          </a:p>
          <a:p>
            <a:pPr algn="just"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Projets Habitat (projet individuel, </a:t>
            </a:r>
            <a:r>
              <a:rPr lang="fr-FR" sz="1600" b="0" dirty="0" err="1">
                <a:solidFill>
                  <a:srgbClr val="000000"/>
                </a:solidFill>
                <a:latin typeface="Arial" charset="0"/>
                <a:cs typeface="Arial" charset="0"/>
              </a:rPr>
              <a:t>Domial</a:t>
            </a:r>
            <a:r>
              <a:rPr lang="fr-FR" sz="1600" b="0" dirty="0">
                <a:solidFill>
                  <a:srgbClr val="000000"/>
                </a:solidFill>
                <a:latin typeface="Arial" charset="0"/>
                <a:cs typeface="Arial" charset="0"/>
              </a:rPr>
              <a:t> / Autisme Alsace/ABRAPA)</a:t>
            </a:r>
          </a:p>
          <a:p>
            <a:pPr algn="just"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Poursuite des réseaux Informations et Echanges</a:t>
            </a:r>
          </a:p>
          <a:p>
            <a:pPr algn="just" eaLnBrk="1" hangingPunct="1">
              <a:lnSpc>
                <a:spcPct val="90000"/>
              </a:lnSpc>
              <a:spcBef>
                <a:spcPts val="1000"/>
              </a:spcBef>
              <a:buSzPct val="100000"/>
            </a:pPr>
            <a:r>
              <a:rPr lang="fr-FR" sz="1800" b="1" dirty="0">
                <a:solidFill>
                  <a:srgbClr val="AC2444"/>
                </a:solidFill>
                <a:latin typeface="Arial" charset="0"/>
                <a:cs typeface="Arial" charset="0"/>
              </a:rPr>
              <a:t>Soutien aux professionnels :</a:t>
            </a:r>
          </a:p>
          <a:p>
            <a:pPr algn="just"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Poursuite des interventions auprès des équipes en EMS </a:t>
            </a:r>
          </a:p>
          <a:p>
            <a:pPr algn="just" eaLnBrk="1" hangingPunct="1">
              <a:spcBef>
                <a:spcPts val="1000"/>
              </a:spcBef>
              <a:buClr>
                <a:srgbClr val="000000"/>
              </a:buClr>
              <a:buSzPct val="100000"/>
              <a:buFont typeface="Arial" charset="0"/>
              <a:buChar char="•"/>
            </a:pPr>
            <a:r>
              <a:rPr lang="fr-FR" sz="1600" b="0" dirty="0">
                <a:solidFill>
                  <a:srgbClr val="000000"/>
                </a:solidFill>
                <a:latin typeface="Arial" charset="0"/>
                <a:cs typeface="Arial" charset="0"/>
              </a:rPr>
              <a:t>Création d’outils pédagogiques pour les professionnels de terrain (jeux : « Vrai/faux » « Réserve énergétique », Guide d’accompagnement du lycéen avec TSA)</a:t>
            </a:r>
          </a:p>
          <a:p>
            <a:pPr algn="just" eaLnBrk="1" hangingPunct="1">
              <a:spcBef>
                <a:spcPts val="1000"/>
              </a:spcBef>
              <a:buClr>
                <a:srgbClr val="000000"/>
              </a:buClr>
              <a:buSzPct val="100000"/>
              <a:buFont typeface="Arial" charset="0"/>
              <a:buChar char="•"/>
            </a:pPr>
            <a:r>
              <a:rPr lang="fr-FR" sz="1600" b="0" dirty="0">
                <a:solidFill>
                  <a:srgbClr val="000000"/>
                </a:solidFill>
                <a:latin typeface="Arial" charset="0"/>
                <a:cs typeface="Arial" charset="0"/>
              </a:rPr>
              <a:t>Participation au programme de modernisation UNA (Union Nationale de l’Aide et des soins à domicile) : développer un accompagnement spécifique et renforcer les compétences des SAAD auprès des personnes avec Handicap (TSA pour l’Alsace). </a:t>
            </a:r>
          </a:p>
          <a:p>
            <a:pPr algn="just" eaLnBrk="1" hangingPunct="1">
              <a:spcBef>
                <a:spcPts val="1000"/>
              </a:spcBef>
              <a:buClr>
                <a:srgbClr val="000000"/>
              </a:buClr>
              <a:buSzPct val="100000"/>
              <a:buFont typeface="Arial" charset="0"/>
              <a:buChar char="•"/>
            </a:pPr>
            <a:r>
              <a:rPr lang="fr-FR" sz="1600" b="0" dirty="0">
                <a:solidFill>
                  <a:srgbClr val="000000"/>
                </a:solidFill>
                <a:latin typeface="Arial" charset="0"/>
                <a:cs typeface="Arial" charset="0"/>
              </a:rPr>
              <a:t>Création d’ateliers « outils numériques » </a:t>
            </a:r>
            <a:endParaRPr lang="fr-FR" sz="1600" b="0" dirty="0">
              <a:solidFill>
                <a:srgbClr val="AC2444"/>
              </a:solidFill>
              <a:latin typeface="Arial" charset="0"/>
              <a:cs typeface="Arial" charset="0"/>
            </a:endParaRPr>
          </a:p>
          <a:p>
            <a:pPr algn="l" eaLnBrk="1" hangingPunct="1">
              <a:lnSpc>
                <a:spcPct val="90000"/>
              </a:lnSpc>
              <a:spcBef>
                <a:spcPts val="1000"/>
              </a:spcBef>
              <a:buClr>
                <a:srgbClr val="000000"/>
              </a:buClr>
              <a:buSzPct val="100000"/>
              <a:buFont typeface="Times New Roman" charset="0"/>
              <a:buNone/>
            </a:pPr>
            <a:r>
              <a:rPr lang="fr-FR" sz="1800" b="1" dirty="0">
                <a:solidFill>
                  <a:srgbClr val="AC2444"/>
                </a:solidFill>
                <a:latin typeface="Arial" charset="0"/>
                <a:cs typeface="Arial" charset="0"/>
              </a:rPr>
              <a:t>Partenariats :</a:t>
            </a:r>
          </a:p>
          <a:p>
            <a:pPr algn="l" eaLnBrk="1" hangingPunct="1">
              <a:lnSpc>
                <a:spcPct val="90000"/>
              </a:lnSpc>
              <a:spcBef>
                <a:spcPts val="1000"/>
              </a:spcBef>
              <a:buClr>
                <a:srgbClr val="000000"/>
              </a:buClr>
              <a:buSzPct val="100000"/>
              <a:buFont typeface="Arial" charset="0"/>
              <a:buChar char="•"/>
            </a:pPr>
            <a:r>
              <a:rPr lang="fr-FR" sz="1600" b="1" dirty="0">
                <a:solidFill>
                  <a:schemeClr val="tx1"/>
                </a:solidFill>
                <a:latin typeface="Arial" charset="0"/>
                <a:cs typeface="Arial" charset="0"/>
              </a:rPr>
              <a:t>Emploi Accompagné Autisme 67 </a:t>
            </a:r>
            <a:r>
              <a:rPr lang="fr-FR" sz="1600" b="0" dirty="0">
                <a:solidFill>
                  <a:schemeClr val="tx1"/>
                </a:solidFill>
                <a:latin typeface="Arial" charset="0"/>
                <a:cs typeface="Arial" charset="0"/>
              </a:rPr>
              <a:t>: premières inclusions, comité de pilotage</a:t>
            </a:r>
            <a:r>
              <a:rPr lang="fr-FR" sz="1600" dirty="0">
                <a:solidFill>
                  <a:schemeClr val="tx1"/>
                </a:solidFill>
                <a:latin typeface="Arial" charset="0"/>
                <a:cs typeface="Arial" charset="0"/>
              </a:rPr>
              <a:t>, </a:t>
            </a:r>
            <a:endParaRPr lang="fr-FR" sz="1800" dirty="0">
              <a:solidFill>
                <a:srgbClr val="AC2444"/>
              </a:solidFill>
              <a:latin typeface="Arial" charset="0"/>
              <a:cs typeface="Arial" charset="0"/>
            </a:endParaRPr>
          </a:p>
          <a:p>
            <a:pPr algn="l" eaLnBrk="1" hangingPunct="1">
              <a:lnSpc>
                <a:spcPct val="90000"/>
              </a:lnSpc>
              <a:spcBef>
                <a:spcPts val="1000"/>
              </a:spcBef>
              <a:buClr>
                <a:srgbClr val="000000"/>
              </a:buClr>
              <a:buSzPct val="45000"/>
              <a:buFont typeface="Wingdings" charset="0"/>
              <a:buChar char=""/>
            </a:pPr>
            <a:r>
              <a:rPr lang="fr-FR" sz="1600" b="1" dirty="0">
                <a:solidFill>
                  <a:srgbClr val="000000"/>
                </a:solidFill>
                <a:latin typeface="Arial" charset="0"/>
                <a:cs typeface="Arial" charset="0"/>
              </a:rPr>
              <a:t>EMA 67 </a:t>
            </a:r>
            <a:r>
              <a:rPr lang="fr-FR" sz="1600" dirty="0">
                <a:solidFill>
                  <a:srgbClr val="000000"/>
                </a:solidFill>
                <a:latin typeface="Arial" charset="0"/>
                <a:cs typeface="Arial" charset="0"/>
              </a:rPr>
              <a:t>: </a:t>
            </a:r>
            <a:r>
              <a:rPr lang="fr-FR" sz="1600" b="0" dirty="0">
                <a:solidFill>
                  <a:srgbClr val="000000"/>
                </a:solidFill>
                <a:latin typeface="Arial" charset="0"/>
                <a:cs typeface="Arial" charset="0"/>
              </a:rPr>
              <a:t>Journées Nationales des Equipes Mobiles TSA, réunions Soutien aux pratiques, Comité de suivi, EPE MDPH</a:t>
            </a:r>
          </a:p>
          <a:p>
            <a:pPr algn="l" eaLnBrk="1" hangingPunct="1">
              <a:lnSpc>
                <a:spcPct val="90000"/>
              </a:lnSpc>
              <a:spcBef>
                <a:spcPts val="1000"/>
              </a:spcBef>
              <a:buClr>
                <a:srgbClr val="000000"/>
              </a:buClr>
              <a:buSzPct val="45000"/>
              <a:buFont typeface="Wingdings" charset="0"/>
              <a:buChar char=""/>
            </a:pPr>
            <a:r>
              <a:rPr lang="fr-FR" sz="1600" b="1" dirty="0">
                <a:solidFill>
                  <a:srgbClr val="000000"/>
                </a:solidFill>
                <a:latin typeface="Arial" charset="0"/>
                <a:cs typeface="Arial" charset="0"/>
              </a:rPr>
              <a:t>SESSAD 16/25 TSA : </a:t>
            </a:r>
            <a:r>
              <a:rPr lang="fr-FR" sz="1600" b="0" dirty="0">
                <a:solidFill>
                  <a:srgbClr val="000000"/>
                </a:solidFill>
                <a:latin typeface="Arial" charset="0"/>
                <a:cs typeface="Arial" charset="0"/>
              </a:rPr>
              <a:t>réévaluation de la convention, réunions trimestrielles, participation au réseau, aux formations</a:t>
            </a:r>
          </a:p>
          <a:p>
            <a:pPr algn="l" eaLnBrk="1" hangingPunct="1">
              <a:lnSpc>
                <a:spcPct val="90000"/>
              </a:lnSpc>
              <a:spcBef>
                <a:spcPts val="1000"/>
              </a:spcBef>
              <a:buClr>
                <a:srgbClr val="000000"/>
              </a:buClr>
              <a:buSzPct val="45000"/>
              <a:buFont typeface="Wingdings" charset="0"/>
              <a:buChar char=""/>
            </a:pPr>
            <a:r>
              <a:rPr lang="fr-FR" sz="1600" b="1" dirty="0">
                <a:solidFill>
                  <a:srgbClr val="000000"/>
                </a:solidFill>
                <a:latin typeface="Arial" charset="0"/>
                <a:cs typeface="Arial" charset="0"/>
              </a:rPr>
              <a:t>EN : </a:t>
            </a:r>
            <a:r>
              <a:rPr lang="fr-FR" sz="1600" b="0" dirty="0">
                <a:solidFill>
                  <a:srgbClr val="000000"/>
                </a:solidFill>
                <a:latin typeface="Arial" charset="0"/>
                <a:cs typeface="Arial" charset="0"/>
              </a:rPr>
              <a:t>finalisation du Guide Lycée, rencontre avec les COP, groupe de réflexion sur la continuité des parcours (avec CRA Enfants)</a:t>
            </a:r>
          </a:p>
          <a:p>
            <a:pPr eaLnBrk="1" hangingPunct="1">
              <a:lnSpc>
                <a:spcPct val="90000"/>
              </a:lnSpc>
              <a:spcBef>
                <a:spcPts val="1000"/>
              </a:spcBef>
              <a:buClr>
                <a:srgbClr val="000000"/>
              </a:buClr>
              <a:buSzPct val="45000"/>
              <a:buFont typeface="Times New Roman" charset="0"/>
              <a:buNone/>
            </a:pPr>
            <a:endParaRPr lang="fr-FR" sz="1600" dirty="0">
              <a:solidFill>
                <a:srgbClr val="000000"/>
              </a:solidFill>
              <a:latin typeface="Arial" charset="0"/>
              <a:cs typeface="Arial" charset="0"/>
            </a:endParaRPr>
          </a:p>
          <a:p>
            <a:pPr algn="just" eaLnBrk="1" hangingPunct="1">
              <a:lnSpc>
                <a:spcPct val="90000"/>
              </a:lnSpc>
              <a:spcBef>
                <a:spcPts val="1000"/>
              </a:spcBef>
              <a:buSzPct val="100000"/>
            </a:pPr>
            <a:endParaRPr lang="fr-FR" sz="1600" dirty="0">
              <a:solidFill>
                <a:srgbClr val="000000"/>
              </a:solidFill>
              <a:latin typeface="Arial" charset="0"/>
              <a:cs typeface="Arial" charset="0"/>
            </a:endParaRPr>
          </a:p>
          <a:p>
            <a:pPr algn="just"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p:txBody>
      </p:sp>
    </p:spTree>
    <p:extLst>
      <p:ext uri="{BB962C8B-B14F-4D97-AF65-F5344CB8AC3E}">
        <p14:creationId xmlns:p14="http://schemas.microsoft.com/office/powerpoint/2010/main" val="6943021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93977" y="1910358"/>
            <a:ext cx="752475"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 Box 3"/>
          <p:cNvSpPr txBox="1">
            <a:spLocks noChangeArrowheads="1"/>
          </p:cNvSpPr>
          <p:nvPr/>
        </p:nvSpPr>
        <p:spPr bwMode="auto">
          <a:xfrm>
            <a:off x="395536" y="476672"/>
            <a:ext cx="8465432" cy="524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eaLnBrk="1" hangingPunct="1">
              <a:lnSpc>
                <a:spcPct val="90000"/>
              </a:lnSpc>
              <a:spcBef>
                <a:spcPts val="1000"/>
              </a:spcBef>
              <a:buSzPct val="100000"/>
            </a:pPr>
            <a:r>
              <a:rPr lang="fr-FR" sz="1800" b="1" dirty="0">
                <a:solidFill>
                  <a:srgbClr val="AC2444"/>
                </a:solidFill>
                <a:latin typeface="Arial" charset="0"/>
                <a:cs typeface="Arial" charset="0"/>
              </a:rPr>
              <a:t>Rêves de Bulles et insertion professionnelle :</a:t>
            </a:r>
          </a:p>
          <a:p>
            <a:pPr algn="l"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Réflexion sur la pérennisation du dispositif après la création du dispositif Emploi Accompagné Autisme 67</a:t>
            </a:r>
          </a:p>
          <a:p>
            <a:pPr algn="l"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Réunions partenaires</a:t>
            </a:r>
          </a:p>
          <a:p>
            <a:pPr algn="l"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Partenariat avec le CRP de ALPHA </a:t>
            </a:r>
            <a:r>
              <a:rPr lang="fr-FR" sz="1600" b="0" dirty="0" err="1">
                <a:solidFill>
                  <a:srgbClr val="000000"/>
                </a:solidFill>
                <a:latin typeface="Arial" charset="0"/>
                <a:cs typeface="Arial" charset="0"/>
              </a:rPr>
              <a:t>Plappeville</a:t>
            </a:r>
            <a:endParaRPr lang="fr-FR" sz="1600" b="0" dirty="0">
              <a:solidFill>
                <a:srgbClr val="000000"/>
              </a:solidFill>
              <a:latin typeface="Arial" charset="0"/>
              <a:cs typeface="Arial" charset="0"/>
            </a:endParaRPr>
          </a:p>
          <a:p>
            <a:pPr algn="l"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Sensibilisations avec KIT COM : employeurs, personnes avec TSA, acteurs de l’insertion professionnelle, sanitaire et ESAT</a:t>
            </a:r>
          </a:p>
          <a:p>
            <a:pPr algn="l"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Le pré-emploi : CRP </a:t>
            </a:r>
            <a:r>
              <a:rPr lang="fr-FR" sz="1600" b="0" dirty="0" err="1">
                <a:solidFill>
                  <a:srgbClr val="000000"/>
                </a:solidFill>
                <a:latin typeface="Arial" charset="0"/>
                <a:cs typeface="Arial" charset="0"/>
              </a:rPr>
              <a:t>Plappeville</a:t>
            </a:r>
            <a:r>
              <a:rPr lang="fr-FR" sz="1600" b="0" dirty="0">
                <a:solidFill>
                  <a:srgbClr val="000000"/>
                </a:solidFill>
                <a:latin typeface="Arial" charset="0"/>
                <a:cs typeface="Arial" charset="0"/>
              </a:rPr>
              <a:t>, SESSAD 16/25 ans, EMA 67</a:t>
            </a:r>
          </a:p>
          <a:p>
            <a:pPr algn="just" eaLnBrk="1" hangingPunct="1">
              <a:spcBef>
                <a:spcPts val="1000"/>
              </a:spcBef>
              <a:buClr>
                <a:srgbClr val="000000"/>
              </a:buClr>
              <a:buSzPct val="100000"/>
              <a:buFont typeface="Times New Roman" charset="0"/>
              <a:buNone/>
            </a:pPr>
            <a:r>
              <a:rPr lang="fr-FR" sz="1800" b="1" dirty="0">
                <a:solidFill>
                  <a:srgbClr val="AC2444"/>
                </a:solidFill>
                <a:latin typeface="Arial" charset="0"/>
                <a:cs typeface="Arial" charset="0"/>
              </a:rPr>
              <a:t>Diffusion des outils crées par le CRA Adultes 67 :</a:t>
            </a:r>
          </a:p>
          <a:p>
            <a:pPr algn="just" eaLnBrk="1" hangingPunct="1">
              <a:spcBef>
                <a:spcPts val="1000"/>
              </a:spcBef>
              <a:buClr>
                <a:srgbClr val="000000"/>
              </a:buClr>
              <a:buSzPct val="100000"/>
              <a:buFont typeface="Arial" charset="0"/>
              <a:buChar char="•"/>
            </a:pPr>
            <a:r>
              <a:rPr lang="fr-FR" sz="1600" b="1" dirty="0">
                <a:solidFill>
                  <a:schemeClr val="tx1"/>
                </a:solidFill>
                <a:latin typeface="Arial" charset="0"/>
                <a:cs typeface="Arial" charset="0"/>
              </a:rPr>
              <a:t>Le Kit COM</a:t>
            </a:r>
          </a:p>
          <a:p>
            <a:pPr algn="just" eaLnBrk="1" hangingPunct="1">
              <a:spcBef>
                <a:spcPts val="1000"/>
              </a:spcBef>
              <a:buClr>
                <a:srgbClr val="000000"/>
              </a:buClr>
              <a:buSzPct val="100000"/>
              <a:buFont typeface="Arial" charset="0"/>
              <a:buChar char="•"/>
            </a:pPr>
            <a:r>
              <a:rPr lang="fr-FR" sz="1600" b="1" dirty="0">
                <a:solidFill>
                  <a:schemeClr val="tx1"/>
                </a:solidFill>
                <a:latin typeface="Arial" charset="0"/>
                <a:cs typeface="Arial" charset="0"/>
              </a:rPr>
              <a:t>Le jeu Vrai/faux</a:t>
            </a:r>
          </a:p>
          <a:p>
            <a:pPr algn="just" eaLnBrk="1" hangingPunct="1">
              <a:spcBef>
                <a:spcPts val="1000"/>
              </a:spcBef>
              <a:buClr>
                <a:srgbClr val="000000"/>
              </a:buClr>
              <a:buSzPct val="100000"/>
              <a:buFont typeface="Arial" charset="0"/>
              <a:buChar char="•"/>
            </a:pPr>
            <a:r>
              <a:rPr lang="fr-FR" sz="1600" b="1" dirty="0">
                <a:solidFill>
                  <a:schemeClr val="tx1"/>
                </a:solidFill>
                <a:latin typeface="Arial" charset="0"/>
                <a:cs typeface="Arial" charset="0"/>
              </a:rPr>
              <a:t>Le Guide Séjour</a:t>
            </a:r>
            <a:endParaRPr lang="fr-FR" sz="1400" b="1" dirty="0">
              <a:solidFill>
                <a:schemeClr val="tx1"/>
              </a:solidFill>
              <a:latin typeface="Arial" charset="0"/>
              <a:cs typeface="Arial" charset="0"/>
            </a:endParaRPr>
          </a:p>
          <a:p>
            <a:pPr algn="just" eaLnBrk="1" hangingPunct="1">
              <a:spcBef>
                <a:spcPts val="1000"/>
              </a:spcBef>
              <a:buClr>
                <a:srgbClr val="000000"/>
              </a:buClr>
              <a:buSzPct val="100000"/>
              <a:buFont typeface="Times New Roman" charset="0"/>
              <a:buNone/>
            </a:pPr>
            <a:r>
              <a:rPr lang="fr-FR" sz="1800" b="1" dirty="0">
                <a:solidFill>
                  <a:srgbClr val="AC2444"/>
                </a:solidFill>
                <a:latin typeface="Arial" charset="0"/>
                <a:cs typeface="Arial" charset="0"/>
              </a:rPr>
              <a:t>Stratégie nationale :</a:t>
            </a:r>
          </a:p>
          <a:p>
            <a:pPr algn="just" eaLnBrk="1" hangingPunct="1">
              <a:spcBef>
                <a:spcPts val="1000"/>
              </a:spcBef>
              <a:buClr>
                <a:srgbClr val="000000"/>
              </a:buClr>
              <a:buSzPct val="100000"/>
              <a:buFont typeface="Arial" charset="0"/>
              <a:buChar char="•"/>
            </a:pPr>
            <a:r>
              <a:rPr lang="fr-FR" sz="1600" b="0" dirty="0">
                <a:solidFill>
                  <a:schemeClr val="tx1"/>
                </a:solidFill>
                <a:latin typeface="Arial" charset="0"/>
                <a:cs typeface="Arial" charset="0"/>
              </a:rPr>
              <a:t>En réflexion : la pair-</a:t>
            </a:r>
            <a:r>
              <a:rPr lang="fr-FR" sz="1600" b="0" dirty="0" err="1">
                <a:solidFill>
                  <a:schemeClr val="tx1"/>
                </a:solidFill>
                <a:latin typeface="Arial" charset="0"/>
                <a:cs typeface="Arial" charset="0"/>
              </a:rPr>
              <a:t>aidance</a:t>
            </a:r>
            <a:r>
              <a:rPr lang="fr-FR" sz="1600" b="0" dirty="0">
                <a:solidFill>
                  <a:schemeClr val="tx1"/>
                </a:solidFill>
                <a:latin typeface="Arial" charset="0"/>
                <a:cs typeface="Arial" charset="0"/>
              </a:rPr>
              <a:t>, Les GEM, Dispositif de soins ambulatoires, Loisirs et séjours</a:t>
            </a:r>
            <a:endParaRPr lang="fr-FR" sz="1800" b="0" dirty="0">
              <a:solidFill>
                <a:srgbClr val="AC2444"/>
              </a:solidFill>
              <a:latin typeface="Arial" charset="0"/>
              <a:cs typeface="Arial" charset="0"/>
            </a:endParaRPr>
          </a:p>
          <a:p>
            <a:pPr eaLnBrk="1" hangingPunct="1">
              <a:lnSpc>
                <a:spcPct val="90000"/>
              </a:lnSpc>
              <a:spcBef>
                <a:spcPts val="1000"/>
              </a:spcBef>
              <a:buClr>
                <a:srgbClr val="000000"/>
              </a:buClr>
              <a:buSzPct val="100000"/>
              <a:buFont typeface="Times New Roman" charset="0"/>
              <a:buNone/>
            </a:pPr>
            <a:endParaRPr lang="fr-FR" sz="1800" dirty="0">
              <a:solidFill>
                <a:srgbClr val="AC2444"/>
              </a:solidFill>
              <a:latin typeface="Arial" charset="0"/>
              <a:cs typeface="Arial" charset="0"/>
            </a:endParaRPr>
          </a:p>
          <a:p>
            <a:pPr eaLnBrk="1" hangingPunct="1">
              <a:lnSpc>
                <a:spcPct val="90000"/>
              </a:lnSpc>
              <a:spcBef>
                <a:spcPts val="1000"/>
              </a:spcBef>
              <a:buSzPct val="100000"/>
              <a:buFont typeface="Arial" charset="0"/>
              <a:buChar char="•"/>
            </a:pPr>
            <a:endParaRPr lang="fr-FR" sz="1600" b="1" dirty="0">
              <a:solidFill>
                <a:schemeClr val="tx1"/>
              </a:solidFill>
              <a:latin typeface="Arial" charset="0"/>
              <a:cs typeface="Arial" charset="0"/>
            </a:endParaRPr>
          </a:p>
          <a:p>
            <a:pPr eaLnBrk="1" hangingPunct="1">
              <a:lnSpc>
                <a:spcPct val="90000"/>
              </a:lnSpc>
              <a:spcBef>
                <a:spcPts val="1000"/>
              </a:spcBef>
              <a:buSzPct val="100000"/>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p:txBody>
      </p:sp>
    </p:spTree>
    <p:extLst>
      <p:ext uri="{BB962C8B-B14F-4D97-AF65-F5344CB8AC3E}">
        <p14:creationId xmlns:p14="http://schemas.microsoft.com/office/powerpoint/2010/main" val="19196198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56683" y="1974652"/>
            <a:ext cx="627063"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7" name="Text Box 3"/>
          <p:cNvSpPr txBox="1">
            <a:spLocks noChangeArrowheads="1"/>
          </p:cNvSpPr>
          <p:nvPr/>
        </p:nvSpPr>
        <p:spPr bwMode="auto">
          <a:xfrm>
            <a:off x="395536" y="260648"/>
            <a:ext cx="8465432" cy="524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eaLnBrk="1" hangingPunct="1">
              <a:lnSpc>
                <a:spcPct val="90000"/>
              </a:lnSpc>
              <a:spcBef>
                <a:spcPts val="1000"/>
              </a:spcBef>
              <a:buClr>
                <a:srgbClr val="000000"/>
              </a:buClr>
              <a:buSzPct val="100000"/>
              <a:buFont typeface="Times New Roman" charset="0"/>
              <a:buNone/>
            </a:pPr>
            <a:r>
              <a:rPr lang="fr-FR" sz="1800" b="1" dirty="0">
                <a:solidFill>
                  <a:srgbClr val="AC2444"/>
                </a:solidFill>
                <a:latin typeface="Arial" charset="0"/>
                <a:cs typeface="Arial" charset="0"/>
              </a:rPr>
              <a:t>Organisation CRA :</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Projet Région Grand Est</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COS</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Etat des lieux des services aux personnes avec TSA sur la région Alsace</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GNCRA : groupe diagnostic TSA sans DI, groupe insertion professionnelle</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Participation au groupe </a:t>
            </a:r>
            <a:r>
              <a:rPr lang="fr-FR" sz="1600" b="0" dirty="0" err="1">
                <a:solidFill>
                  <a:srgbClr val="000000"/>
                </a:solidFill>
                <a:latin typeface="Arial" charset="0"/>
                <a:cs typeface="Arial" charset="0"/>
              </a:rPr>
              <a:t>Multipôle</a:t>
            </a:r>
            <a:r>
              <a:rPr lang="fr-FR" sz="1600" b="0" dirty="0">
                <a:solidFill>
                  <a:srgbClr val="000000"/>
                </a:solidFill>
                <a:latin typeface="Arial" charset="0"/>
                <a:cs typeface="Arial" charset="0"/>
              </a:rPr>
              <a:t> </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Archivage des dossiers CRA</a:t>
            </a:r>
          </a:p>
          <a:p>
            <a:pPr algn="l" eaLnBrk="1" hangingPunct="1">
              <a:lnSpc>
                <a:spcPct val="90000"/>
              </a:lnSpc>
              <a:spcBef>
                <a:spcPts val="1000"/>
              </a:spcBef>
              <a:buSzPct val="100000"/>
            </a:pPr>
            <a:r>
              <a:rPr lang="fr-FR" sz="1800" b="1" dirty="0">
                <a:solidFill>
                  <a:srgbClr val="AC2444"/>
                </a:solidFill>
                <a:latin typeface="Arial" charset="0"/>
                <a:cs typeface="Arial" charset="0"/>
              </a:rPr>
              <a:t>Formation des professionnels du CRA :</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Insertion professionnelle (Reims)</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Colloque Neuropsychologie</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Rencontre Nationale Equipe Mobile Autisme</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Outils numériques (tablettes)</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Développement socio-émotionnel et vie affective</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Rencontres scientifiques CNSA : Handicap et perte d’autonomie - De l’expérience à l’expertise</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Confidentialité</a:t>
            </a:r>
          </a:p>
          <a:p>
            <a:pPr algn="l" eaLnBrk="1" hangingPunct="1">
              <a:lnSpc>
                <a:spcPct val="90000"/>
              </a:lnSpc>
              <a:spcBef>
                <a:spcPts val="1000"/>
              </a:spcBef>
              <a:buSzPct val="100000"/>
              <a:buFont typeface="Arial" charset="0"/>
              <a:buChar char="•"/>
            </a:pPr>
            <a:r>
              <a:rPr lang="fr-FR" sz="1600" b="0" dirty="0">
                <a:solidFill>
                  <a:schemeClr val="tx1"/>
                </a:solidFill>
                <a:latin typeface="Arial" charset="0"/>
                <a:cs typeface="Arial" charset="0"/>
              </a:rPr>
              <a:t>Formation à la pédagogie</a:t>
            </a:r>
            <a:endParaRPr lang="fr-FR" sz="1600" b="0" dirty="0">
              <a:solidFill>
                <a:srgbClr val="000000"/>
              </a:solidFill>
              <a:latin typeface="Arial" charset="0"/>
              <a:cs typeface="Arial" charset="0"/>
            </a:endParaRPr>
          </a:p>
          <a:p>
            <a:pPr eaLnBrk="1" hangingPunct="1">
              <a:lnSpc>
                <a:spcPct val="90000"/>
              </a:lnSpc>
              <a:spcBef>
                <a:spcPts val="1000"/>
              </a:spcBef>
              <a:buSzPct val="100000"/>
            </a:pPr>
            <a:endParaRPr lang="fr-FR" sz="1600" dirty="0">
              <a:solidFill>
                <a:srgbClr val="000000"/>
              </a:solidFill>
              <a:latin typeface="Arial" charset="0"/>
              <a:cs typeface="Arial" charset="0"/>
            </a:endParaRPr>
          </a:p>
        </p:txBody>
      </p:sp>
      <p:sp>
        <p:nvSpPr>
          <p:cNvPr id="10245" name="Text Box 4"/>
          <p:cNvSpPr txBox="1">
            <a:spLocks noChangeArrowheads="1"/>
          </p:cNvSpPr>
          <p:nvPr/>
        </p:nvSpPr>
        <p:spPr bwMode="auto">
          <a:xfrm>
            <a:off x="628568" y="6356351"/>
            <a:ext cx="205713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5pPr>
            <a:lvl6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6pPr>
            <a:lvl7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7pPr>
            <a:lvl8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8pPr>
            <a:lvl9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9pPr>
          </a:lstStyle>
          <a:p>
            <a:pPr eaLnBrk="1" hangingPunct="1">
              <a:buSzPct val="100000"/>
              <a:defRPr/>
            </a:pPr>
            <a:r>
              <a:rPr lang="fr-FR" sz="1200" smtClean="0">
                <a:solidFill>
                  <a:srgbClr val="898989"/>
                </a:solidFill>
              </a:rPr>
              <a:t>05/05/17</a:t>
            </a:r>
          </a:p>
        </p:txBody>
      </p:sp>
      <p:sp>
        <p:nvSpPr>
          <p:cNvPr id="10246" name="Text Box 5"/>
          <p:cNvSpPr txBox="1">
            <a:spLocks noChangeArrowheads="1"/>
          </p:cNvSpPr>
          <p:nvPr/>
        </p:nvSpPr>
        <p:spPr bwMode="auto">
          <a:xfrm>
            <a:off x="6457109" y="6356351"/>
            <a:ext cx="205713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5pPr>
            <a:lvl6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6pPr>
            <a:lvl7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7pPr>
            <a:lvl8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8pPr>
            <a:lvl9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9pPr>
          </a:lstStyle>
          <a:p>
            <a:pPr algn="r" eaLnBrk="1" hangingPunct="1">
              <a:buSzPct val="100000"/>
              <a:defRPr/>
            </a:pPr>
            <a:fld id="{E48DACF7-6CA6-454A-8622-FAF87484D275}" type="slidenum">
              <a:rPr lang="fr-FR" sz="1200" smtClean="0">
                <a:solidFill>
                  <a:srgbClr val="898989"/>
                </a:solidFill>
              </a:rPr>
              <a:pPr algn="r" eaLnBrk="1" hangingPunct="1">
                <a:buSzPct val="100000"/>
                <a:defRPr/>
              </a:pPr>
              <a:t>69</a:t>
            </a:fld>
            <a:endParaRPr lang="fr-FR" sz="1200" smtClean="0">
              <a:solidFill>
                <a:srgbClr val="898989"/>
              </a:solidFill>
            </a:endParaRPr>
          </a:p>
        </p:txBody>
      </p:sp>
    </p:spTree>
    <p:extLst>
      <p:ext uri="{BB962C8B-B14F-4D97-AF65-F5344CB8AC3E}">
        <p14:creationId xmlns:p14="http://schemas.microsoft.com/office/powerpoint/2010/main" val="24597336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447800" y="2130425"/>
            <a:ext cx="6765925"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smtClean="0"/>
              <a:t>DIAGNOSTICS ET EVALUATIONS FONCTIONNELLES</a:t>
            </a:r>
            <a:br>
              <a:rPr lang="fr-FR" sz="2400" b="1" smtClean="0"/>
            </a:br>
            <a:r>
              <a:rPr lang="fr-FR" sz="2400" b="1" smtClean="0"/>
              <a:t/>
            </a:r>
            <a:br>
              <a:rPr lang="fr-FR" sz="2400" b="1" smtClean="0"/>
            </a:br>
            <a:endParaRPr lang="fr-FR" sz="2400" b="1" smtClean="0"/>
          </a:p>
        </p:txBody>
      </p:sp>
      <p:pic>
        <p:nvPicPr>
          <p:cNvPr id="9218" name="Picture 2"/>
          <p:cNvPicPr>
            <a:picLocks noChangeAspect="1" noChangeArrowheads="1"/>
          </p:cNvPicPr>
          <p:nvPr/>
        </p:nvPicPr>
        <p:blipFill>
          <a:blip r:embed="rId3"/>
          <a:srcRect/>
          <a:stretch>
            <a:fillRect/>
          </a:stretch>
        </p:blipFill>
        <p:spPr bwMode="auto">
          <a:xfrm>
            <a:off x="2514600" y="3581400"/>
            <a:ext cx="3962400" cy="144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2018</a:t>
            </a:r>
            <a:br>
              <a:rPr lang="fr-FR" sz="3200" b="1" dirty="0" smtClean="0"/>
            </a:br>
            <a:r>
              <a:rPr lang="fr-FR" sz="3200" b="1" dirty="0" smtClean="0"/>
              <a:t>AIDA</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23528" y="620688"/>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b="1" dirty="0" smtClean="0">
              <a:latin typeface="Arial" charset="0"/>
              <a:ea typeface="MS PGothic" charset="0"/>
              <a:cs typeface="MS PGothic" charset="0"/>
            </a:endParaRP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000" b="1" dirty="0" smtClean="0">
                <a:solidFill>
                  <a:schemeClr val="tx1">
                    <a:lumMod val="65000"/>
                    <a:lumOff val="35000"/>
                  </a:schemeClr>
                </a:solidFill>
                <a:latin typeface="Arial" charset="0"/>
                <a:ea typeface="MS PGothic" charset="0"/>
                <a:cs typeface="MS PGothic" charset="0"/>
              </a:rPr>
              <a:t>Les actions 2017 / 2018 : </a:t>
            </a:r>
          </a:p>
          <a:p>
            <a:pPr marL="339725"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b="1" dirty="0">
              <a:solidFill>
                <a:schemeClr val="tx1">
                  <a:lumMod val="65000"/>
                  <a:lumOff val="35000"/>
                </a:schemeClr>
              </a:solidFill>
              <a:latin typeface="Arial" charset="0"/>
              <a:ea typeface="MS PGothic" charset="0"/>
              <a:cs typeface="MS PGothic" charset="0"/>
            </a:endParaRP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b="1" dirty="0">
                <a:solidFill>
                  <a:schemeClr val="tx1">
                    <a:lumMod val="65000"/>
                    <a:lumOff val="35000"/>
                  </a:schemeClr>
                </a:solidFill>
                <a:latin typeface="Arial" charset="0"/>
                <a:ea typeface="MS PGothic" charset="0"/>
                <a:cs typeface="MS PGothic" charset="0"/>
              </a:rPr>
              <a:t>m</a:t>
            </a:r>
            <a:r>
              <a:rPr lang="fr-FR" sz="1800" b="1" dirty="0" smtClean="0">
                <a:solidFill>
                  <a:schemeClr val="tx1">
                    <a:lumMod val="65000"/>
                    <a:lumOff val="35000"/>
                  </a:schemeClr>
                </a:solidFill>
                <a:latin typeface="Arial" charset="0"/>
                <a:ea typeface="MS PGothic" charset="0"/>
                <a:cs typeface="MS PGothic" charset="0"/>
              </a:rPr>
              <a:t>ise à jour du logiciel PMB et actualisation du catalogue documentaire en ligne</a:t>
            </a:r>
          </a:p>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dirty="0" smtClean="0">
                <a:solidFill>
                  <a:schemeClr val="tx1">
                    <a:lumMod val="65000"/>
                    <a:lumOff val="35000"/>
                  </a:schemeClr>
                </a:solidFill>
                <a:latin typeface="Arial" charset="0"/>
                <a:ea typeface="MS PGothic" charset="0"/>
                <a:cs typeface="MS PGothic" charset="0"/>
              </a:rPr>
              <a:t>    création de sélections thématiques en ligne</a:t>
            </a: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b="1" dirty="0">
                <a:solidFill>
                  <a:schemeClr val="tx1">
                    <a:lumMod val="65000"/>
                    <a:lumOff val="35000"/>
                  </a:schemeClr>
                </a:solidFill>
                <a:latin typeface="Arial" charset="0"/>
                <a:ea typeface="MS PGothic" charset="0"/>
                <a:cs typeface="MS PGothic" charset="0"/>
              </a:rPr>
              <a:t>j</a:t>
            </a:r>
            <a:r>
              <a:rPr lang="fr-FR" sz="1800" b="1" dirty="0" smtClean="0">
                <a:solidFill>
                  <a:schemeClr val="tx1">
                    <a:lumMod val="65000"/>
                    <a:lumOff val="35000"/>
                  </a:schemeClr>
                </a:solidFill>
                <a:latin typeface="Arial" charset="0"/>
                <a:ea typeface="MS PGothic" charset="0"/>
                <a:cs typeface="MS PGothic" charset="0"/>
              </a:rPr>
              <a:t>anvier  2018 :  </a:t>
            </a:r>
            <a:r>
              <a:rPr lang="fr-FR" sz="1800" b="1" dirty="0">
                <a:solidFill>
                  <a:schemeClr val="tx1">
                    <a:lumMod val="65000"/>
                    <a:lumOff val="35000"/>
                  </a:schemeClr>
                </a:solidFill>
                <a:latin typeface="Arial" charset="0"/>
                <a:ea typeface="MS PGothic" charset="0"/>
                <a:cs typeface="MS PGothic" charset="0"/>
              </a:rPr>
              <a:t>m</a:t>
            </a:r>
            <a:r>
              <a:rPr lang="fr-FR" sz="1800" b="1" dirty="0" smtClean="0">
                <a:solidFill>
                  <a:schemeClr val="tx1">
                    <a:lumMod val="65000"/>
                    <a:lumOff val="35000"/>
                  </a:schemeClr>
                </a:solidFill>
                <a:latin typeface="Arial" charset="0"/>
                <a:ea typeface="MS PGothic" charset="0"/>
                <a:cs typeface="MS PGothic" charset="0"/>
              </a:rPr>
              <a:t>ise en place de permanences documentaires à Strasbourg deux jours par mois</a:t>
            </a:r>
          </a:p>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b="1" dirty="0" smtClean="0">
                <a:solidFill>
                  <a:schemeClr val="tx1">
                    <a:lumMod val="65000"/>
                    <a:lumOff val="35000"/>
                  </a:schemeClr>
                </a:solidFill>
                <a:latin typeface="Arial" charset="0"/>
                <a:ea typeface="MS PGothic" charset="0"/>
                <a:cs typeface="MS PGothic" charset="0"/>
              </a:rPr>
              <a:t>	    </a:t>
            </a:r>
            <a:r>
              <a:rPr lang="fr-FR" sz="1800" dirty="0" smtClean="0">
                <a:solidFill>
                  <a:schemeClr val="tx1">
                    <a:lumMod val="65000"/>
                    <a:lumOff val="35000"/>
                  </a:schemeClr>
                </a:solidFill>
                <a:latin typeface="Arial" charset="0"/>
                <a:ea typeface="MS PGothic" charset="0"/>
                <a:cs typeface="MS PGothic" charset="0"/>
              </a:rPr>
              <a:t>acquisition d’un fonds documentaire de base financé  à hauteur de      	         	    2000 euros par l’association Alias</a:t>
            </a: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b="1" dirty="0" smtClean="0">
                <a:solidFill>
                  <a:schemeClr val="tx1">
                    <a:lumMod val="65000"/>
                    <a:lumOff val="35000"/>
                  </a:schemeClr>
                </a:solidFill>
                <a:latin typeface="Arial" charset="0"/>
                <a:ea typeface="MS PGothic" charset="0"/>
                <a:cs typeface="MS PGothic" charset="0"/>
              </a:rPr>
              <a:t>1</a:t>
            </a:r>
            <a:r>
              <a:rPr lang="fr-FR" sz="1800" b="1" baseline="30000" dirty="0" smtClean="0">
                <a:solidFill>
                  <a:schemeClr val="tx1">
                    <a:lumMod val="65000"/>
                    <a:lumOff val="35000"/>
                  </a:schemeClr>
                </a:solidFill>
                <a:latin typeface="Arial" charset="0"/>
                <a:ea typeface="MS PGothic" charset="0"/>
                <a:cs typeface="MS PGothic" charset="0"/>
              </a:rPr>
              <a:t>er</a:t>
            </a:r>
            <a:r>
              <a:rPr lang="fr-FR" sz="1800" b="1" dirty="0" smtClean="0">
                <a:solidFill>
                  <a:schemeClr val="tx1">
                    <a:lumMod val="65000"/>
                    <a:lumOff val="35000"/>
                  </a:schemeClr>
                </a:solidFill>
                <a:latin typeface="Arial" charset="0"/>
                <a:ea typeface="MS PGothic" charset="0"/>
                <a:cs typeface="MS PGothic" charset="0"/>
              </a:rPr>
              <a:t> trimestre 2018 : acquisition </a:t>
            </a:r>
            <a:r>
              <a:rPr lang="fr-FR" sz="1800" b="1" dirty="0">
                <a:solidFill>
                  <a:schemeClr val="tx1">
                    <a:lumMod val="65000"/>
                    <a:lumOff val="35000"/>
                  </a:schemeClr>
                </a:solidFill>
                <a:latin typeface="Arial" charset="0"/>
                <a:ea typeface="MS PGothic" charset="0"/>
                <a:cs typeface="MS PGothic" charset="0"/>
              </a:rPr>
              <a:t>d’une tablette </a:t>
            </a:r>
            <a:r>
              <a:rPr lang="fr-FR" sz="1800" b="1" dirty="0" smtClean="0">
                <a:solidFill>
                  <a:schemeClr val="tx1">
                    <a:lumMod val="65000"/>
                    <a:lumOff val="35000"/>
                  </a:schemeClr>
                </a:solidFill>
                <a:latin typeface="Arial" charset="0"/>
                <a:ea typeface="MS PGothic" charset="0"/>
                <a:cs typeface="MS PGothic" charset="0"/>
              </a:rPr>
              <a:t>et d’applications numériques éducatives spécialisées pour un public avec autisme</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b="1" dirty="0" smtClean="0">
              <a:solidFill>
                <a:schemeClr val="tx1">
                  <a:lumMod val="65000"/>
                  <a:lumOff val="35000"/>
                </a:schemeClr>
              </a:solidFill>
              <a:latin typeface="Arial" charset="0"/>
              <a:ea typeface="MS PGothic" charset="0"/>
              <a:cs typeface="MS PGothic" charset="0"/>
            </a:endParaRPr>
          </a:p>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a:p>
            <a:pPr marL="739775" lvl="1" indent="-339725" eaLnBrk="1" hangingPunct="1">
              <a:spcBef>
                <a:spcPts val="500"/>
              </a:spcBef>
              <a:buFont typeface="Arial"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dirty="0">
              <a:latin typeface="Arial" charset="0"/>
              <a:ea typeface="MS PGothic" charset="0"/>
              <a:cs typeface="MS PGothic" charset="0"/>
            </a:endParaRPr>
          </a:p>
        </p:txBody>
      </p:sp>
    </p:spTree>
    <p:extLst>
      <p:ext uri="{BB962C8B-B14F-4D97-AF65-F5344CB8AC3E}">
        <p14:creationId xmlns:p14="http://schemas.microsoft.com/office/powerpoint/2010/main" val="16907369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23528" y="836712"/>
            <a:ext cx="8491538" cy="4297363"/>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000" b="1" dirty="0" smtClean="0">
                <a:solidFill>
                  <a:srgbClr val="595959"/>
                </a:solidFill>
                <a:latin typeface="Arial" charset="0"/>
                <a:ea typeface="MS PGothic" charset="0"/>
                <a:cs typeface="MS PGothic" charset="0"/>
              </a:rPr>
              <a:t>Mettre à disposition de l’information actualisée </a:t>
            </a:r>
            <a:r>
              <a:rPr lang="fr-FR" sz="2000" b="1" dirty="0">
                <a:solidFill>
                  <a:srgbClr val="595959"/>
                </a:solidFill>
                <a:latin typeface="Arial" charset="0"/>
                <a:ea typeface="MS PGothic" charset="0"/>
                <a:cs typeface="MS PGothic" charset="0"/>
              </a:rPr>
              <a:t>sur les TSA </a:t>
            </a:r>
            <a:r>
              <a:rPr lang="fr-FR" sz="2000" b="1" dirty="0" smtClean="0">
                <a:solidFill>
                  <a:srgbClr val="595959"/>
                </a:solidFill>
                <a:latin typeface="Arial" charset="0"/>
                <a:ea typeface="MS PGothic" charset="0"/>
                <a:cs typeface="MS PGothic" charset="0"/>
              </a:rPr>
              <a:t>adaptée aux besoins des différents publics</a:t>
            </a:r>
            <a:r>
              <a:rPr lang="fr-FR" sz="2000" dirty="0">
                <a:solidFill>
                  <a:srgbClr val="595959"/>
                </a:solidFill>
                <a:latin typeface="Arial" charset="0"/>
                <a:ea typeface="MS PGothic" charset="0"/>
                <a:cs typeface="MS PGothic" charset="0"/>
              </a:rPr>
              <a:t> </a:t>
            </a:r>
            <a:r>
              <a:rPr lang="fr-FR" sz="2000" dirty="0" smtClean="0">
                <a:solidFill>
                  <a:srgbClr val="595959"/>
                </a:solidFill>
                <a:latin typeface="Arial" charset="0"/>
                <a:ea typeface="MS PGothic" charset="0"/>
                <a:cs typeface="MS PGothic" charset="0"/>
              </a:rPr>
              <a:t>(personnes concernées, proches et professionnels) notamment par  : </a:t>
            </a: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dirty="0" smtClean="0">
              <a:solidFill>
                <a:srgbClr val="595959"/>
              </a:solidFill>
              <a:latin typeface="Arial" charset="0"/>
              <a:ea typeface="MS PGothic" charset="0"/>
              <a:cs typeface="MS PGothic" charset="0"/>
            </a:endParaRP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dirty="0" smtClean="0">
                <a:solidFill>
                  <a:srgbClr val="595959"/>
                </a:solidFill>
                <a:latin typeface="Arial" charset="0"/>
                <a:ea typeface="MS PGothic" charset="0"/>
                <a:cs typeface="MS PGothic" charset="0"/>
              </a:rPr>
              <a:t>la </a:t>
            </a:r>
            <a:r>
              <a:rPr lang="fr-FR" sz="1600" b="1" dirty="0" smtClean="0">
                <a:solidFill>
                  <a:srgbClr val="595959"/>
                </a:solidFill>
                <a:latin typeface="Arial" charset="0"/>
                <a:ea typeface="MS PGothic" charset="0"/>
                <a:cs typeface="MS PGothic" charset="0"/>
              </a:rPr>
              <a:t>mise à jour du site internet </a:t>
            </a:r>
            <a:r>
              <a:rPr lang="fr-FR" sz="1600" dirty="0" smtClean="0">
                <a:solidFill>
                  <a:srgbClr val="595959"/>
                </a:solidFill>
                <a:latin typeface="Arial" charset="0"/>
                <a:ea typeface="MS PGothic" charset="0"/>
                <a:cs typeface="MS PGothic" charset="0"/>
              </a:rPr>
              <a:t>(actualités, agenda pour les professionnels, mise à jours de rubriques existantes et création de nouvelles pages ou rubriques …)</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dirty="0" smtClean="0">
                <a:solidFill>
                  <a:srgbClr val="595959"/>
                </a:solidFill>
                <a:latin typeface="Arial" charset="0"/>
                <a:ea typeface="MS PGothic" charset="0"/>
                <a:cs typeface="MS PGothic" charset="0"/>
              </a:rPr>
              <a:t>l’alimentation et l’actualisation du fonds documentaire </a:t>
            </a:r>
            <a:r>
              <a:rPr lang="fr-FR" sz="1600" dirty="0" smtClean="0">
                <a:solidFill>
                  <a:srgbClr val="595959"/>
                </a:solidFill>
                <a:latin typeface="Arial" charset="0"/>
                <a:ea typeface="MS PGothic" charset="0"/>
                <a:cs typeface="MS PGothic" charset="0"/>
              </a:rPr>
              <a:t>du centre de documentation avec des documents spécialisés en </a:t>
            </a:r>
            <a:r>
              <a:rPr lang="fr-FR" sz="1600" b="1" dirty="0" smtClean="0">
                <a:solidFill>
                  <a:srgbClr val="595959"/>
                </a:solidFill>
                <a:latin typeface="Arial" charset="0"/>
                <a:ea typeface="MS PGothic" charset="0"/>
                <a:cs typeface="MS PGothic" charset="0"/>
              </a:rPr>
              <a:t>version papier et numérique </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dirty="0">
                <a:solidFill>
                  <a:srgbClr val="595959"/>
                </a:solidFill>
                <a:latin typeface="Arial" charset="0"/>
                <a:ea typeface="MS PGothic" charset="0"/>
                <a:cs typeface="MS PGothic" charset="0"/>
              </a:rPr>
              <a:t>l</a:t>
            </a:r>
            <a:r>
              <a:rPr lang="fr-FR" sz="1600" dirty="0" smtClean="0">
                <a:solidFill>
                  <a:srgbClr val="595959"/>
                </a:solidFill>
                <a:latin typeface="Arial" charset="0"/>
                <a:ea typeface="MS PGothic" charset="0"/>
                <a:cs typeface="MS PGothic" charset="0"/>
              </a:rPr>
              <a:t>a diffusion d’une </a:t>
            </a:r>
            <a:r>
              <a:rPr lang="fr-FR" sz="1600" b="1" dirty="0" smtClean="0">
                <a:solidFill>
                  <a:srgbClr val="595959"/>
                </a:solidFill>
                <a:latin typeface="Arial" charset="0"/>
                <a:ea typeface="MS PGothic" charset="0"/>
                <a:cs typeface="MS PGothic" charset="0"/>
              </a:rPr>
              <a:t>lettre </a:t>
            </a:r>
            <a:r>
              <a:rPr lang="fr-FR" sz="1600" b="1" dirty="0">
                <a:solidFill>
                  <a:srgbClr val="595959"/>
                </a:solidFill>
                <a:latin typeface="Arial" charset="0"/>
                <a:ea typeface="MS PGothic" charset="0"/>
                <a:cs typeface="MS PGothic" charset="0"/>
              </a:rPr>
              <a:t>d’informations mensuelle </a:t>
            </a:r>
            <a:r>
              <a:rPr lang="fr-FR" sz="1600" dirty="0">
                <a:solidFill>
                  <a:srgbClr val="595959"/>
                </a:solidFill>
                <a:latin typeface="Arial" charset="0"/>
                <a:ea typeface="MS PGothic" charset="0"/>
                <a:cs typeface="MS PGothic" charset="0"/>
              </a:rPr>
              <a:t>(10/11 numéros par an) </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dirty="0" smtClean="0">
                <a:solidFill>
                  <a:srgbClr val="595959"/>
                </a:solidFill>
                <a:latin typeface="Arial" charset="0"/>
                <a:ea typeface="MS PGothic" charset="0"/>
                <a:cs typeface="MS PGothic" charset="0"/>
              </a:rPr>
              <a:t>la constitution de supports d’information adaptés </a:t>
            </a:r>
            <a:r>
              <a:rPr lang="fr-FR" sz="1600" b="1" dirty="0">
                <a:solidFill>
                  <a:srgbClr val="595959"/>
                </a:solidFill>
                <a:latin typeface="Arial" charset="0"/>
                <a:ea typeface="MS PGothic" charset="0"/>
                <a:cs typeface="MS PGothic" charset="0"/>
              </a:rPr>
              <a:t>aux différents </a:t>
            </a:r>
            <a:r>
              <a:rPr lang="fr-FR" sz="1600" b="1" dirty="0" smtClean="0">
                <a:solidFill>
                  <a:srgbClr val="595959"/>
                </a:solidFill>
                <a:latin typeface="Arial" charset="0"/>
                <a:ea typeface="MS PGothic" charset="0"/>
                <a:cs typeface="MS PGothic" charset="0"/>
              </a:rPr>
              <a:t>publics </a:t>
            </a:r>
            <a:r>
              <a:rPr lang="fr-FR" sz="1600" dirty="0" smtClean="0">
                <a:solidFill>
                  <a:srgbClr val="595959"/>
                </a:solidFill>
                <a:latin typeface="Arial" charset="0"/>
                <a:ea typeface="MS PGothic" charset="0"/>
                <a:cs typeface="MS PGothic" charset="0"/>
              </a:rPr>
              <a:t>(bibliographies, sélections documentaires, dossiers d’information thématiques)</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600" b="1" dirty="0" smtClean="0">
                <a:solidFill>
                  <a:srgbClr val="595959"/>
                </a:solidFill>
                <a:latin typeface="Arial" charset="0"/>
                <a:ea typeface="MS PGothic" charset="0"/>
                <a:cs typeface="MS PGothic" charset="0"/>
              </a:rPr>
              <a:t>la participation de AIDA aux actions</a:t>
            </a:r>
            <a:r>
              <a:rPr lang="fr-FR" sz="1600" dirty="0" smtClean="0">
                <a:solidFill>
                  <a:srgbClr val="595959"/>
                </a:solidFill>
                <a:latin typeface="Arial" charset="0"/>
                <a:ea typeface="MS PGothic" charset="0"/>
                <a:cs typeface="MS PGothic" charset="0"/>
              </a:rPr>
              <a:t> de formation, de sensibilisation et d’informations du CRA Alsace.</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p:txBody>
      </p:sp>
    </p:spTree>
    <p:extLst>
      <p:ext uri="{BB962C8B-B14F-4D97-AF65-F5344CB8AC3E}">
        <p14:creationId xmlns:p14="http://schemas.microsoft.com/office/powerpoint/2010/main" val="686083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990600"/>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latin typeface="Arial" charset="0"/>
              <a:ea typeface="MS PGothic" charset="0"/>
              <a:cs typeface="MS PGothic" charset="0"/>
            </a:endParaRPr>
          </a:p>
        </p:txBody>
      </p:sp>
      <p:sp>
        <p:nvSpPr>
          <p:cNvPr id="23556" name="ZoneTexte 2"/>
          <p:cNvSpPr txBox="1">
            <a:spLocks noChangeArrowheads="1"/>
          </p:cNvSpPr>
          <p:nvPr/>
        </p:nvSpPr>
        <p:spPr bwMode="auto">
          <a:xfrm>
            <a:off x="900113" y="1052513"/>
            <a:ext cx="7559675"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800" b="1" dirty="0">
                <a:solidFill>
                  <a:srgbClr val="595959"/>
                </a:solidFill>
              </a:rPr>
              <a:t>Les actions à développer en 2018 : </a:t>
            </a:r>
          </a:p>
          <a:p>
            <a:pPr>
              <a:buFont typeface="Arial" charset="0"/>
              <a:buChar char="•"/>
            </a:pPr>
            <a:endParaRPr lang="fr-FR" sz="1800" dirty="0">
              <a:solidFill>
                <a:srgbClr val="595959"/>
              </a:solidFill>
            </a:endParaRPr>
          </a:p>
          <a:p>
            <a:pPr marL="285750" indent="-285750" algn="l">
              <a:buFont typeface="Arial"/>
              <a:buChar char="•"/>
            </a:pPr>
            <a:r>
              <a:rPr lang="fr-FR" sz="1800" dirty="0" smtClean="0">
                <a:solidFill>
                  <a:srgbClr val="595959"/>
                </a:solidFill>
              </a:rPr>
              <a:t>continuer à développer les </a:t>
            </a:r>
            <a:r>
              <a:rPr lang="fr-FR" sz="1800" b="1" dirty="0" smtClean="0">
                <a:solidFill>
                  <a:srgbClr val="595959"/>
                </a:solidFill>
              </a:rPr>
              <a:t>permanences documentaires à  Strasbourg</a:t>
            </a:r>
          </a:p>
          <a:p>
            <a:pPr marL="285750" indent="-285750" algn="l">
              <a:buFont typeface="Arial"/>
              <a:buChar char="•"/>
            </a:pPr>
            <a:r>
              <a:rPr lang="fr-FR" sz="1800" dirty="0" smtClean="0">
                <a:solidFill>
                  <a:srgbClr val="595959"/>
                </a:solidFill>
              </a:rPr>
              <a:t>mettre en place des </a:t>
            </a:r>
            <a:r>
              <a:rPr lang="fr-FR" sz="1800" b="1" dirty="0" smtClean="0">
                <a:solidFill>
                  <a:srgbClr val="595959"/>
                </a:solidFill>
              </a:rPr>
              <a:t>permanences documentaires à Mulhouse  </a:t>
            </a:r>
            <a:r>
              <a:rPr lang="fr-FR" sz="1800" b="0" dirty="0" smtClean="0">
                <a:solidFill>
                  <a:srgbClr val="595959"/>
                </a:solidFill>
              </a:rPr>
              <a:t>(partenariat envisagé avec la Maison de l’autisme)</a:t>
            </a:r>
          </a:p>
          <a:p>
            <a:pPr marL="285750" indent="-285750" algn="l">
              <a:buFont typeface="Arial"/>
              <a:buChar char="•"/>
            </a:pPr>
            <a:r>
              <a:rPr lang="fr-FR" sz="1800" b="1" dirty="0" smtClean="0">
                <a:solidFill>
                  <a:srgbClr val="595959"/>
                </a:solidFill>
              </a:rPr>
              <a:t>mettre à jour la brochure du CRA Alsace</a:t>
            </a:r>
          </a:p>
          <a:p>
            <a:pPr marL="285750" indent="-285750" algn="l">
              <a:buFont typeface="Arial"/>
              <a:buChar char="•"/>
            </a:pPr>
            <a:r>
              <a:rPr lang="fr-FR" sz="1800" dirty="0" smtClean="0">
                <a:solidFill>
                  <a:srgbClr val="595959"/>
                </a:solidFill>
              </a:rPr>
              <a:t>réfléchir à </a:t>
            </a:r>
            <a:r>
              <a:rPr lang="fr-FR" sz="1800" b="1" dirty="0" smtClean="0">
                <a:solidFill>
                  <a:srgbClr val="595959"/>
                </a:solidFill>
              </a:rPr>
              <a:t>l’évolution de certaines rubriques sur le site Internet </a:t>
            </a:r>
            <a:r>
              <a:rPr lang="fr-FR" sz="1800" b="0" dirty="0" smtClean="0">
                <a:solidFill>
                  <a:srgbClr val="595959"/>
                </a:solidFill>
              </a:rPr>
              <a:t>(présentation des pôles ; rubrique sur l’autisme)</a:t>
            </a:r>
          </a:p>
          <a:p>
            <a:pPr marL="285750" indent="-285750" algn="l">
              <a:buFont typeface="Arial"/>
              <a:buChar char="•"/>
            </a:pPr>
            <a:r>
              <a:rPr lang="fr-FR" sz="1800" b="1" dirty="0" smtClean="0">
                <a:solidFill>
                  <a:srgbClr val="595959"/>
                </a:solidFill>
              </a:rPr>
              <a:t>développer une connaissance approfondie des outils numériques </a:t>
            </a:r>
            <a:r>
              <a:rPr lang="fr-FR" sz="1800" dirty="0" smtClean="0">
                <a:solidFill>
                  <a:srgbClr val="595959"/>
                </a:solidFill>
              </a:rPr>
              <a:t>adaptés aux personnes avec autisme </a:t>
            </a:r>
            <a:r>
              <a:rPr lang="fr-FR" sz="1800" b="0" dirty="0" smtClean="0">
                <a:solidFill>
                  <a:srgbClr val="595959"/>
                </a:solidFill>
              </a:rPr>
              <a:t>(enfants, adolescents et adultes) : constitution d’un groupe de travail avec des professionnels du CRA et éducation nationale</a:t>
            </a:r>
          </a:p>
          <a:p>
            <a:pPr marL="285750" indent="-285750" algn="l">
              <a:buFont typeface="Arial"/>
              <a:buChar char="•"/>
            </a:pPr>
            <a:r>
              <a:rPr lang="fr-FR" sz="1800" dirty="0" smtClean="0">
                <a:solidFill>
                  <a:srgbClr val="595959"/>
                </a:solidFill>
              </a:rPr>
              <a:t>réfléchir à la </a:t>
            </a:r>
            <a:r>
              <a:rPr lang="fr-FR" sz="1800" b="1" dirty="0" smtClean="0">
                <a:solidFill>
                  <a:srgbClr val="595959"/>
                </a:solidFill>
              </a:rPr>
              <a:t>création d’une page </a:t>
            </a:r>
            <a:r>
              <a:rPr lang="fr-FR" sz="1800" b="0" dirty="0" smtClean="0">
                <a:solidFill>
                  <a:srgbClr val="595959"/>
                </a:solidFill>
              </a:rPr>
              <a:t>Facebook pour améliorer la diffusion de l’information </a:t>
            </a:r>
          </a:p>
          <a:p>
            <a:pPr marL="285750" indent="-285750" algn="l">
              <a:buFont typeface="Arial"/>
              <a:buChar char="•"/>
            </a:pPr>
            <a:r>
              <a:rPr lang="fr-FR" sz="1800" b="0" dirty="0" smtClean="0">
                <a:solidFill>
                  <a:srgbClr val="595959"/>
                </a:solidFill>
              </a:rPr>
              <a:t>mieux recenser les publications et travaux de recherche sur l’autisme en Alsace</a:t>
            </a:r>
          </a:p>
          <a:p>
            <a:pPr>
              <a:buFont typeface="Arial" charset="0"/>
              <a:buChar char="•"/>
            </a:pPr>
            <a:endParaRPr lang="fr-FR" sz="1800" dirty="0">
              <a:solidFill>
                <a:srgbClr val="595959"/>
              </a:solidFill>
            </a:endParaRPr>
          </a:p>
          <a:p>
            <a:pPr>
              <a:buFont typeface="Arial" charset="0"/>
              <a:buChar char="•"/>
            </a:pPr>
            <a:endParaRPr lang="fr-FR" sz="1800" dirty="0">
              <a:solidFill>
                <a:srgbClr val="595959"/>
              </a:solidFill>
            </a:endParaRPr>
          </a:p>
          <a:p>
            <a:endParaRPr lang="fr-FR" sz="1800" dirty="0">
              <a:solidFill>
                <a:srgbClr val="595959"/>
              </a:solidFill>
            </a:endParaRPr>
          </a:p>
        </p:txBody>
      </p:sp>
    </p:spTree>
    <p:extLst>
      <p:ext uri="{BB962C8B-B14F-4D97-AF65-F5344CB8AC3E}">
        <p14:creationId xmlns:p14="http://schemas.microsoft.com/office/powerpoint/2010/main" val="24792284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23850" y="981075"/>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b="1" dirty="0">
              <a:latin typeface="Arial" charset="0"/>
              <a:ea typeface="MS PGothic" charset="0"/>
              <a:cs typeface="MS PGothic" charset="0"/>
            </a:endParaRP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000" b="1" dirty="0" smtClean="0">
                <a:solidFill>
                  <a:srgbClr val="595959"/>
                </a:solidFill>
                <a:latin typeface="Arial" charset="0"/>
                <a:ea typeface="MS PGothic" charset="0"/>
                <a:cs typeface="MS PGothic" charset="0"/>
              </a:rPr>
              <a:t>	Contribution au travail du réseau national des documentalistes du 	CRA </a:t>
            </a:r>
            <a:r>
              <a:rPr lang="fr-FR" sz="2000" dirty="0" smtClean="0">
                <a:solidFill>
                  <a:srgbClr val="595959"/>
                </a:solidFill>
                <a:latin typeface="Arial" charset="0"/>
                <a:ea typeface="MS PGothic" charset="0"/>
                <a:cs typeface="MS PGothic" charset="0"/>
              </a:rPr>
              <a:t>:</a:t>
            </a: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dirty="0">
                <a:solidFill>
                  <a:srgbClr val="595959"/>
                </a:solidFill>
                <a:latin typeface="Arial" charset="0"/>
                <a:ea typeface="MS PGothic" charset="0"/>
                <a:cs typeface="MS PGothic" charset="0"/>
              </a:rPr>
              <a:t>p</a:t>
            </a:r>
            <a:r>
              <a:rPr lang="fr-FR" sz="1800" dirty="0" smtClean="0">
                <a:solidFill>
                  <a:srgbClr val="595959"/>
                </a:solidFill>
                <a:latin typeface="Arial" charset="0"/>
                <a:ea typeface="MS PGothic" charset="0"/>
                <a:cs typeface="MS PGothic" charset="0"/>
              </a:rPr>
              <a:t>articipation au projet </a:t>
            </a:r>
            <a:r>
              <a:rPr lang="fr-FR" sz="1800" b="1" dirty="0" smtClean="0">
                <a:solidFill>
                  <a:srgbClr val="595959"/>
                </a:solidFill>
                <a:latin typeface="Arial" charset="0"/>
                <a:ea typeface="MS PGothic" charset="0"/>
                <a:cs typeface="MS PGothic" charset="0"/>
              </a:rPr>
              <a:t>DOCAUTISME</a:t>
            </a:r>
            <a:r>
              <a:rPr lang="fr-FR" sz="1800" dirty="0" smtClean="0">
                <a:solidFill>
                  <a:srgbClr val="595959"/>
                </a:solidFill>
                <a:latin typeface="Arial" charset="0"/>
                <a:ea typeface="MS PGothic" charset="0"/>
                <a:cs typeface="MS PGothic" charset="0"/>
              </a:rPr>
              <a:t>( base et portail documentaire mutualisé des CRA )</a:t>
            </a:r>
            <a:endParaRPr lang="fr-FR" sz="1800" dirty="0">
              <a:solidFill>
                <a:srgbClr val="595959"/>
              </a:solidFill>
              <a:latin typeface="Arial" charset="0"/>
              <a:ea typeface="MS PGothic" charset="0"/>
              <a:cs typeface="MS PGothic" charset="0"/>
            </a:endParaRP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dirty="0">
                <a:solidFill>
                  <a:srgbClr val="595959"/>
                </a:solidFill>
                <a:latin typeface="Arial" charset="0"/>
                <a:ea typeface="MS PGothic" charset="0"/>
                <a:cs typeface="MS PGothic" charset="0"/>
              </a:rPr>
              <a:t>p</a:t>
            </a:r>
            <a:r>
              <a:rPr lang="fr-FR" sz="1800" dirty="0" smtClean="0">
                <a:solidFill>
                  <a:srgbClr val="595959"/>
                </a:solidFill>
                <a:latin typeface="Arial" charset="0"/>
                <a:ea typeface="MS PGothic" charset="0"/>
                <a:cs typeface="MS PGothic" charset="0"/>
              </a:rPr>
              <a:t>articipation au </a:t>
            </a:r>
            <a:r>
              <a:rPr lang="fr-FR" sz="1800" b="1" dirty="0" smtClean="0">
                <a:solidFill>
                  <a:srgbClr val="595959"/>
                </a:solidFill>
                <a:latin typeface="Arial" charset="0"/>
                <a:ea typeface="MS PGothic" charset="0"/>
                <a:cs typeface="MS PGothic" charset="0"/>
              </a:rPr>
              <a:t>groupe catalogage </a:t>
            </a:r>
            <a:r>
              <a:rPr lang="fr-FR" sz="1800" dirty="0" smtClean="0">
                <a:solidFill>
                  <a:srgbClr val="595959"/>
                </a:solidFill>
                <a:latin typeface="Arial" charset="0"/>
                <a:ea typeface="MS PGothic" charset="0"/>
                <a:cs typeface="MS PGothic" charset="0"/>
              </a:rPr>
              <a:t>du </a:t>
            </a:r>
            <a:r>
              <a:rPr lang="fr-FR" sz="1800" dirty="0">
                <a:solidFill>
                  <a:srgbClr val="595959"/>
                </a:solidFill>
                <a:latin typeface="Arial" charset="0"/>
                <a:ea typeface="MS PGothic" charset="0"/>
                <a:cs typeface="MS PGothic" charset="0"/>
              </a:rPr>
              <a:t>r</a:t>
            </a:r>
            <a:r>
              <a:rPr lang="fr-FR" sz="1800" dirty="0" smtClean="0">
                <a:solidFill>
                  <a:srgbClr val="595959"/>
                </a:solidFill>
                <a:latin typeface="Arial" charset="0"/>
                <a:ea typeface="MS PGothic" charset="0"/>
                <a:cs typeface="MS PGothic" charset="0"/>
              </a:rPr>
              <a:t>éseau des documentalistes du CRA (participation à une base test commune, harmonisation des normes de saisie, des notices…)</a:t>
            </a: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dirty="0">
                <a:solidFill>
                  <a:srgbClr val="595959"/>
                </a:solidFill>
                <a:latin typeface="Arial" charset="0"/>
                <a:ea typeface="MS PGothic" charset="0"/>
                <a:cs typeface="MS PGothic" charset="0"/>
              </a:rPr>
              <a:t>p</a:t>
            </a:r>
            <a:r>
              <a:rPr lang="fr-FR" sz="1800" dirty="0" smtClean="0">
                <a:solidFill>
                  <a:srgbClr val="595959"/>
                </a:solidFill>
                <a:latin typeface="Arial" charset="0"/>
                <a:ea typeface="MS PGothic" charset="0"/>
                <a:cs typeface="MS PGothic" charset="0"/>
              </a:rPr>
              <a:t>articipation au groupe </a:t>
            </a:r>
            <a:r>
              <a:rPr lang="fr-FR" sz="1800" b="1" dirty="0" smtClean="0">
                <a:solidFill>
                  <a:srgbClr val="595959"/>
                </a:solidFill>
                <a:latin typeface="Arial" charset="0"/>
                <a:ea typeface="MS PGothic" charset="0"/>
                <a:cs typeface="MS PGothic" charset="0"/>
              </a:rPr>
              <a:t>comité d’organisation des journées du RD-CRA</a:t>
            </a:r>
            <a:endParaRPr lang="fr-FR" sz="1800" b="1" dirty="0">
              <a:solidFill>
                <a:srgbClr val="595959"/>
              </a:solidFill>
              <a:latin typeface="Arial" charset="0"/>
              <a:ea typeface="MS PGothic" charset="0"/>
              <a:cs typeface="MS PGothic" charset="0"/>
            </a:endParaRPr>
          </a:p>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b="1" dirty="0" smtClean="0">
              <a:solidFill>
                <a:srgbClr val="595959"/>
              </a:solidFill>
              <a:latin typeface="Arial" charset="0"/>
              <a:ea typeface="MS PGothic" charset="0"/>
              <a:cs typeface="MS PGothic" charset="0"/>
            </a:endParaRPr>
          </a:p>
          <a:p>
            <a:pPr marL="400050" lvl="1"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000" b="1" dirty="0" smtClean="0">
                <a:solidFill>
                  <a:srgbClr val="595959"/>
                </a:solidFill>
                <a:latin typeface="Arial" charset="0"/>
                <a:ea typeface="MS PGothic" charset="0"/>
                <a:cs typeface="MS PGothic" charset="0"/>
              </a:rPr>
              <a:t>Collaboration des documentalistes de la région Grand Est : </a:t>
            </a:r>
          </a:p>
          <a:p>
            <a:pPr marL="685800" lvl="1" eaLnBrk="1" hangingPunct="1">
              <a:spcBef>
                <a:spcPts val="500"/>
              </a:spcBef>
              <a:buFont typeface="Arial"/>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1800" dirty="0">
                <a:solidFill>
                  <a:srgbClr val="595959"/>
                </a:solidFill>
                <a:latin typeface="Arial" charset="0"/>
                <a:ea typeface="MS PGothic" charset="0"/>
                <a:cs typeface="MS PGothic" charset="0"/>
              </a:rPr>
              <a:t>r</a:t>
            </a:r>
            <a:r>
              <a:rPr lang="fr-FR" sz="1800" dirty="0" smtClean="0">
                <a:solidFill>
                  <a:srgbClr val="595959"/>
                </a:solidFill>
                <a:latin typeface="Arial" charset="0"/>
                <a:ea typeface="MS PGothic" charset="0"/>
                <a:cs typeface="MS PGothic" charset="0"/>
              </a:rPr>
              <a:t>éflexion sur la mise en place d’un travail de </a:t>
            </a:r>
            <a:r>
              <a:rPr lang="fr-FR" sz="1800" b="1" dirty="0" smtClean="0">
                <a:solidFill>
                  <a:srgbClr val="595959"/>
                </a:solidFill>
                <a:latin typeface="Arial" charset="0"/>
                <a:ea typeface="MS PGothic" charset="0"/>
                <a:cs typeface="MS PGothic" charset="0"/>
              </a:rPr>
              <a:t>mutualisation de la veille documentaire </a:t>
            </a:r>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dirty="0">
              <a:latin typeface="Arial" charset="0"/>
              <a:ea typeface="MS PGothic" charset="0"/>
              <a:cs typeface="MS PGothic" charset="0"/>
            </a:endParaRPr>
          </a:p>
          <a:p>
            <a:pPr marL="739775" lvl="1" indent="-339725" eaLnBrk="1" hangingPunct="1">
              <a:spcBef>
                <a:spcPts val="500"/>
              </a:spcBef>
              <a:buFont typeface="Arial"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2000" dirty="0">
              <a:latin typeface="Arial" charset="0"/>
              <a:ea typeface="MS PGothic" charset="0"/>
              <a:cs typeface="MS PGothic" charset="0"/>
            </a:endParaRPr>
          </a:p>
        </p:txBody>
      </p:sp>
    </p:spTree>
    <p:extLst>
      <p:ext uri="{BB962C8B-B14F-4D97-AF65-F5344CB8AC3E}">
        <p14:creationId xmlns:p14="http://schemas.microsoft.com/office/powerpoint/2010/main" val="3680309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WordArt 3"/>
          <p:cNvSpPr>
            <a:spLocks noChangeArrowheads="1" noChangeShapeType="1" noTextEdit="1"/>
          </p:cNvSpPr>
          <p:nvPr/>
        </p:nvSpPr>
        <p:spPr bwMode="auto">
          <a:xfrm>
            <a:off x="2324100" y="2963863"/>
            <a:ext cx="4495800" cy="571500"/>
          </a:xfrm>
          <a:prstGeom prst="rect">
            <a:avLst/>
          </a:prstGeom>
        </p:spPr>
        <p:txBody>
          <a:bodyPr wrap="none" fromWordArt="1">
            <a:prstTxWarp prst="textPlain">
              <a:avLst>
                <a:gd name="adj" fmla="val 50000"/>
              </a:avLst>
            </a:prstTxWarp>
          </a:bodyPr>
          <a:lstStyle/>
          <a:p>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a:rPr>
              <a:t>Merci de votre attention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152400"/>
            <a:ext cx="7769225" cy="1139825"/>
          </a:xfrm>
          <a:noFill/>
        </p:spPr>
        <p:txBody>
          <a:bodyPr/>
          <a:lstStyle/>
          <a:p>
            <a:r>
              <a:rPr lang="fr-FR" smtClean="0"/>
              <a:t>Bilans</a:t>
            </a:r>
          </a:p>
        </p:txBody>
      </p:sp>
      <p:graphicFrame>
        <p:nvGraphicFramePr>
          <p:cNvPr id="220160" name="Object 0"/>
          <p:cNvGraphicFramePr>
            <a:graphicFrameLocks noGrp="1" noChangeAspect="1"/>
          </p:cNvGraphicFramePr>
          <p:nvPr>
            <p:ph type="body" sz="half" idx="1"/>
          </p:nvPr>
        </p:nvGraphicFramePr>
        <p:xfrm>
          <a:off x="733425" y="2914650"/>
          <a:ext cx="3713163" cy="2244725"/>
        </p:xfrm>
        <a:graphic>
          <a:graphicData uri="http://schemas.openxmlformats.org/presentationml/2006/ole">
            <mc:AlternateContent xmlns:mc="http://schemas.openxmlformats.org/markup-compatibility/2006">
              <mc:Choice xmlns:v="urn:schemas-microsoft-com:vml" Requires="v">
                <p:oleObj spid="_x0000_s220208" name="Worksheet" r:id="rId4" imgW="4553039" imgH="2752691" progId="Excel.Sheet.8">
                  <p:embed/>
                </p:oleObj>
              </mc:Choice>
              <mc:Fallback>
                <p:oleObj name="Worksheet" r:id="rId4" imgW="4553039" imgH="2752691" progId="Excel.Sheet.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914650"/>
                        <a:ext cx="3713163" cy="224472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graphicFrame>
        <p:nvGraphicFramePr>
          <p:cNvPr id="220161" name="Object 1"/>
          <p:cNvGraphicFramePr>
            <a:graphicFrameLocks noGrp="1" noChangeAspect="1"/>
          </p:cNvGraphicFramePr>
          <p:nvPr>
            <p:ph type="chart" sz="half" idx="2"/>
          </p:nvPr>
        </p:nvGraphicFramePr>
        <p:xfrm>
          <a:off x="4694238" y="2914650"/>
          <a:ext cx="3713162" cy="2244725"/>
        </p:xfrm>
        <a:graphic>
          <a:graphicData uri="http://schemas.openxmlformats.org/presentationml/2006/ole">
            <mc:AlternateContent xmlns:mc="http://schemas.openxmlformats.org/markup-compatibility/2006">
              <mc:Choice xmlns:v="urn:schemas-microsoft-com:vml" Requires="v">
                <p:oleObj spid="_x0000_s220209" name="Worksheet" r:id="rId7" imgW="4553039" imgH="2752691" progId="Excel.Sheet.8">
                  <p:embed/>
                </p:oleObj>
              </mc:Choice>
              <mc:Fallback>
                <p:oleObj name="Worksheet" r:id="rId7" imgW="4553039" imgH="2752691" progId="Excel.Sheet.8">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4238" y="2914650"/>
                        <a:ext cx="3713162" cy="224472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210949" name="Text Box 5"/>
          <p:cNvSpPr txBox="1">
            <a:spLocks noChangeArrowheads="1"/>
          </p:cNvSpPr>
          <p:nvPr/>
        </p:nvSpPr>
        <p:spPr bwMode="auto">
          <a:xfrm>
            <a:off x="4168775" y="1889125"/>
            <a:ext cx="4441825" cy="701675"/>
          </a:xfrm>
          <a:prstGeom prst="rect">
            <a:avLst/>
          </a:prstGeom>
          <a:noFill/>
          <a:ln w="9525">
            <a:noFill/>
            <a:miter lim="800000"/>
            <a:headEnd/>
            <a:tailEnd/>
          </a:ln>
          <a:effectLst/>
        </p:spPr>
        <p:txBody>
          <a:bodyPr>
            <a:spAutoFit/>
          </a:bodyPr>
          <a:lstStyle/>
          <a:p>
            <a:r>
              <a:rPr lang="fr-FR"/>
              <a:t>Nombre de demandes </a:t>
            </a:r>
          </a:p>
          <a:p>
            <a:r>
              <a:rPr lang="fr-FR"/>
              <a:t>reçues au cours de l’année</a:t>
            </a:r>
          </a:p>
        </p:txBody>
      </p:sp>
      <p:sp>
        <p:nvSpPr>
          <p:cNvPr id="210950" name="Text Box 6"/>
          <p:cNvSpPr txBox="1">
            <a:spLocks noChangeArrowheads="1"/>
          </p:cNvSpPr>
          <p:nvPr/>
        </p:nvSpPr>
        <p:spPr bwMode="auto">
          <a:xfrm>
            <a:off x="1066800" y="1600200"/>
            <a:ext cx="2438400" cy="1006475"/>
          </a:xfrm>
          <a:prstGeom prst="rect">
            <a:avLst/>
          </a:prstGeom>
          <a:noFill/>
          <a:ln w="9525">
            <a:noFill/>
            <a:miter lim="800000"/>
            <a:headEnd/>
            <a:tailEnd/>
          </a:ln>
          <a:effectLst/>
        </p:spPr>
        <p:txBody>
          <a:bodyPr>
            <a:spAutoFit/>
          </a:bodyPr>
          <a:lstStyle/>
          <a:p>
            <a:pPr>
              <a:spcBef>
                <a:spcPct val="50000"/>
              </a:spcBef>
            </a:pPr>
            <a:r>
              <a:rPr lang="fr-FR"/>
              <a:t>Délai d’attente entre réception et restitution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81000" y="76200"/>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mtClean="0"/>
              <a:t>Origine des demandes de bilan</a:t>
            </a:r>
          </a:p>
        </p:txBody>
      </p:sp>
      <p:graphicFrame>
        <p:nvGraphicFramePr>
          <p:cNvPr id="10243" name="Graphique 5"/>
          <p:cNvGraphicFramePr>
            <a:graphicFrameLocks/>
          </p:cNvGraphicFramePr>
          <p:nvPr/>
        </p:nvGraphicFramePr>
        <p:xfrm>
          <a:off x="381000" y="1173163"/>
          <a:ext cx="7835900" cy="4044950"/>
        </p:xfrm>
        <a:graphic>
          <a:graphicData uri="http://schemas.openxmlformats.org/presentationml/2006/ole">
            <mc:AlternateContent xmlns:mc="http://schemas.openxmlformats.org/markup-compatibility/2006">
              <mc:Choice xmlns:v="urn:schemas-microsoft-com:vml" Requires="v">
                <p:oleObj spid="_x0000_s10273" name="Worksheet" r:id="rId5" imgW="7562914" imgH="3667193" progId="Excel.Sheet.8">
                  <p:embed/>
                </p:oleObj>
              </mc:Choice>
              <mc:Fallback>
                <p:oleObj name="Worksheet" r:id="rId5" imgW="7562914" imgH="3667193" progId="Excel.Sheet.8">
                  <p:embed/>
                  <p:pic>
                    <p:nvPicPr>
                      <p:cNvPr id="0" name="Graphiqu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73163"/>
                        <a:ext cx="78359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5931</TotalTime>
  <Words>2928</Words>
  <Application>Microsoft Macintosh PowerPoint</Application>
  <PresentationFormat>Présentation à l'écran (4:3)</PresentationFormat>
  <Paragraphs>517</Paragraphs>
  <Slides>75</Slides>
  <Notes>57</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75</vt:i4>
      </vt:variant>
    </vt:vector>
  </HeadingPairs>
  <TitlesOfParts>
    <vt:vector size="78" baseType="lpstr">
      <vt:lpstr>Modèle par défaut</vt:lpstr>
      <vt:lpstr>Worksheet</vt:lpstr>
      <vt:lpstr>Graphique</vt:lpstr>
      <vt:lpstr>            BILAN ANNUEL 2017 Centre de Ressources Autisme   Région ALSACE</vt:lpstr>
      <vt:lpstr>Présentation PowerPoint</vt:lpstr>
      <vt:lpstr>Tableau harmonisé</vt:lpstr>
      <vt:lpstr>   INFORMATION ET CONSEIL POUR TOUTES PERSONNES CONCERNÉES PAR L’AUTISME ET LES TED (HORS CENTRE DE DOCUMENTATION) </vt:lpstr>
      <vt:lpstr>Nb des demandes d’informations et de conseils par catégorie de demandeurs </vt:lpstr>
      <vt:lpstr>Nombre d’actions d’informations par catégorie d’usagers </vt:lpstr>
      <vt:lpstr>DIAGNOSTICS ET EVALUATIONS FONCTIONNELLES  </vt:lpstr>
      <vt:lpstr>Bilans</vt:lpstr>
      <vt:lpstr>Origine des demandes de bilan</vt:lpstr>
      <vt:lpstr>Nombre de bilans réalisés et âge des personnes en ayant bénéficié</vt:lpstr>
      <vt:lpstr>Diagnostics CIM 10</vt:lpstr>
      <vt:lpstr>SENSIBILISATION ET FORMATION POUR TOUTES PERSONNES CONCERNÉES PAR L’AUTISME ET LES TED</vt:lpstr>
      <vt:lpstr>ACTIONS DE SENSIBILISATIONS (≤ 1/2Jour)</vt:lpstr>
      <vt:lpstr>ACTIONS DE FORMATIONS (≥ 1/2Jour)</vt:lpstr>
      <vt:lpstr>Nombre de professionnels sensibilisés ou formés par secteur d’activité</vt:lpstr>
      <vt:lpstr>Présentation PowerPoint</vt:lpstr>
      <vt:lpstr>Nombre d’interventions par type de bénéficiaires</vt:lpstr>
      <vt:lpstr>INSCRIPTION DU CRA DANS LES RÉSEAUX RÉGIONAUX ET NATIONAUX</vt:lpstr>
      <vt:lpstr>Animation de réseaux</vt:lpstr>
      <vt:lpstr>Réseaux régionaux et nationaux</vt:lpstr>
      <vt:lpstr>ETUDES – RECHERCHES - PUBLICATIONS</vt:lpstr>
      <vt:lpstr>Etudes – recherche - publication</vt:lpstr>
      <vt:lpstr>RECHERCHE</vt:lpstr>
      <vt:lpstr>RECHERCHE</vt:lpstr>
      <vt:lpstr>PUBLICATIONS</vt:lpstr>
      <vt:lpstr>  SUIVI DE L’ACTIVITÉ DES CENTRES DE DOCUMENTATION </vt:lpstr>
      <vt:lpstr>Nombre de demandes par catégorie d'usagers</vt:lpstr>
      <vt:lpstr>Thématique des demandes </vt:lpstr>
      <vt:lpstr>Nombre de documents prêtés au cours de l'année</vt:lpstr>
      <vt:lpstr>DÉMARCHE QUALITÉ</vt:lpstr>
      <vt:lpstr>DÉMARCHE QUALITÉ</vt:lpstr>
      <vt:lpstr>DÉMARCHE QUALITÉ</vt:lpstr>
      <vt:lpstr>            QUESTIONNAIRES de SATISFACTION CRA Alsace 2017</vt:lpstr>
      <vt:lpstr>Questionnaires de satisfaction 2017</vt:lpstr>
      <vt:lpstr>   RÉSULTATS PAR TYPE DE QUESTIONNAIRE POUR LE CRA ALSACE</vt:lpstr>
      <vt:lpstr>RENCONTRES RESEAUX :  Public concerné</vt:lpstr>
      <vt:lpstr>RENCONTRES RESEAUX :  </vt:lpstr>
      <vt:lpstr>RENCONTRES RESEAUX :  </vt:lpstr>
      <vt:lpstr>EVALUATION DIAGNOSTIQUE:  Public concerné</vt:lpstr>
      <vt:lpstr>EVALUATION DIAGNOSTIQUE:  </vt:lpstr>
      <vt:lpstr>EVALUATION DIAGNOSTIQUE:  </vt:lpstr>
      <vt:lpstr>EVALUATION DIAGNOSTIQUE:  </vt:lpstr>
      <vt:lpstr>SENSIBILISATION FORMATION:  Public concerné</vt:lpstr>
      <vt:lpstr>SENSIBILISATION FORMATION:  </vt:lpstr>
      <vt:lpstr>Taux de satisfactions globaux par Type de questionnaire </vt:lpstr>
      <vt:lpstr>PROJET D’ETABLISSEMENT INDICATEURS DE SUIVI</vt:lpstr>
      <vt:lpstr>INDICATEURS DE SUIVI 2017</vt:lpstr>
      <vt:lpstr>INDICATEURS DE SUIVI 2017</vt:lpstr>
      <vt:lpstr>FORMATIONS DES PROFESSIONNELS DU CRA ALSACE</vt:lpstr>
      <vt:lpstr>FORMATION DES PROFESSIONNELS DU CRA</vt:lpstr>
      <vt:lpstr>FORMATION DES PROFESSIONNELS DU CRA</vt:lpstr>
      <vt:lpstr>PERSPECTIVES</vt:lpstr>
      <vt:lpstr>PERSPECTIVES 2018 pôle enfants adolescents 67</vt:lpstr>
      <vt:lpstr>Présentation PowerPoint</vt:lpstr>
      <vt:lpstr>Présentation PowerPoint</vt:lpstr>
      <vt:lpstr>Présentation PowerPoint</vt:lpstr>
      <vt:lpstr>Présentation PowerPoint</vt:lpstr>
      <vt:lpstr>PERSPECTIVES 2018 pôle enfants adolescents 68</vt:lpstr>
      <vt:lpstr>Présentation PowerPoint</vt:lpstr>
      <vt:lpstr>Présentation PowerPoint</vt:lpstr>
      <vt:lpstr>Présentation PowerPoint</vt:lpstr>
      <vt:lpstr>PERSPECTIVES 2018 pôle adultes 68</vt:lpstr>
      <vt:lpstr>Présentation PowerPoint</vt:lpstr>
      <vt:lpstr>Présentation PowerPoint</vt:lpstr>
      <vt:lpstr>PERSPECTIVES 2018 pôle adultes 67</vt:lpstr>
      <vt:lpstr>Présentation PowerPoint</vt:lpstr>
      <vt:lpstr>Présentation PowerPoint</vt:lpstr>
      <vt:lpstr>Présentation PowerPoint</vt:lpstr>
      <vt:lpstr>Présentation PowerPoint</vt:lpstr>
      <vt:lpstr>PERSPECTIVES 2018 AIDA</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D’ACTIVITES 2010 CRA ALSACE</dc:title>
  <dc:creator>cchabaux cbursztejn</dc:creator>
  <cp:lastModifiedBy>Bouissac Annick Autisme</cp:lastModifiedBy>
  <cp:revision>594</cp:revision>
  <cp:lastPrinted>2016-05-12T09:05:40Z</cp:lastPrinted>
  <dcterms:created xsi:type="dcterms:W3CDTF">2011-03-15T09:33:48Z</dcterms:created>
  <dcterms:modified xsi:type="dcterms:W3CDTF">2018-07-16T09:07:19Z</dcterms:modified>
</cp:coreProperties>
</file>