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3499-3605-4418-A4BA-7F76369A81F4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29/05/2019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F8B0-6F19-41A9-A273-BAC6B2A7B706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203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3499-3605-4418-A4BA-7F76369A81F4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29/05/2019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F8B0-6F19-41A9-A273-BAC6B2A7B706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5684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3499-3605-4418-A4BA-7F76369A81F4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29/05/2019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F8B0-6F19-41A9-A273-BAC6B2A7B706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8370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3499-3605-4418-A4BA-7F76369A81F4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29/05/2019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F8B0-6F19-41A9-A273-BAC6B2A7B706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2271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3499-3605-4418-A4BA-7F76369A81F4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29/05/2019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F8B0-6F19-41A9-A273-BAC6B2A7B706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3682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3499-3605-4418-A4BA-7F76369A81F4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29/05/2019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F8B0-6F19-41A9-A273-BAC6B2A7B706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0381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3499-3605-4418-A4BA-7F76369A81F4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29/05/2019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F8B0-6F19-41A9-A273-BAC6B2A7B706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851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3499-3605-4418-A4BA-7F76369A81F4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29/05/2019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F8B0-6F19-41A9-A273-BAC6B2A7B706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526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3499-3605-4418-A4BA-7F76369A81F4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29/05/2019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F8B0-6F19-41A9-A273-BAC6B2A7B706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449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3499-3605-4418-A4BA-7F76369A81F4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29/05/2019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F8B0-6F19-41A9-A273-BAC6B2A7B706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5718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3499-3605-4418-A4BA-7F76369A81F4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29/05/2019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F8B0-6F19-41A9-A273-BAC6B2A7B706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235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8CD23499-3605-4418-A4BA-7F76369A81F4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29/05/2019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3F43F8B0-6F19-41A9-A273-BAC6B2A7B706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‹N°›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545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468582" y="286326"/>
            <a:ext cx="7813964" cy="550385"/>
          </a:xfrm>
        </p:spPr>
        <p:txBody>
          <a:bodyPr>
            <a:normAutofit fontScale="90000"/>
          </a:bodyPr>
          <a:lstStyle/>
          <a:p>
            <a:r>
              <a:rPr lang="fr-FR" sz="3600" dirty="0" smtClean="0">
                <a:solidFill>
                  <a:srgbClr val="008000"/>
                </a:solidFill>
              </a:rPr>
              <a:t> </a:t>
            </a:r>
            <a:r>
              <a:rPr lang="fr-FR" sz="4000" dirty="0" smtClean="0">
                <a:solidFill>
                  <a:srgbClr val="008000"/>
                </a:solidFill>
              </a:rPr>
              <a:t>Le </a:t>
            </a:r>
            <a:r>
              <a:rPr lang="fr-FR" sz="4000" dirty="0" smtClean="0">
                <a:solidFill>
                  <a:srgbClr val="008000"/>
                </a:solidFill>
              </a:rPr>
              <a:t>programme en quelques lignes… (1)</a:t>
            </a:r>
            <a:endParaRPr lang="fr-FR" sz="4000" dirty="0">
              <a:solidFill>
                <a:srgbClr val="008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085478"/>
              </p:ext>
            </p:extLst>
          </p:nvPr>
        </p:nvGraphicFramePr>
        <p:xfrm>
          <a:off x="480292" y="1091872"/>
          <a:ext cx="8386617" cy="5586733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618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7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0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588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Séance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smtClean="0"/>
                        <a:t>n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°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dirty="0" smtClean="0"/>
                        <a:t>Intitulé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dirty="0" smtClean="0"/>
                        <a:t>Objectif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9893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rgbClr val="92D050"/>
                          </a:solidFill>
                        </a:rPr>
                        <a:t>1</a:t>
                      </a:r>
                      <a:endParaRPr lang="fr-FR" sz="2800" dirty="0">
                        <a:solidFill>
                          <a:srgbClr val="92D05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Séance pilote</a:t>
                      </a:r>
                    </a:p>
                    <a:p>
                      <a:pPr algn="l"/>
                      <a:endParaRPr lang="fr-FR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Bases </a:t>
                      </a:r>
                      <a:r>
                        <a:rPr lang="fr-FR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de l’alliance thérapeutique</a:t>
                      </a:r>
                      <a:endParaRPr lang="fr-FR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Compréhension </a:t>
                      </a:r>
                      <a:r>
                        <a:rPr lang="fr-FR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des objectifs et souhaits</a:t>
                      </a: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du patient</a:t>
                      </a:r>
                      <a:endParaRPr lang="fr-FR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Etablissement </a:t>
                      </a:r>
                      <a:r>
                        <a:rPr lang="fr-FR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de la procédure et du fonctionnement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Notion</a:t>
                      </a:r>
                      <a:r>
                        <a:rPr lang="fr-FR" sz="14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de spectre </a:t>
                      </a:r>
                      <a:r>
                        <a:rPr lang="fr-FR" sz="14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autistique</a:t>
                      </a:r>
                      <a:endParaRPr lang="fr-FR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664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rgbClr val="92D050"/>
                          </a:solidFill>
                        </a:rPr>
                        <a:t>2</a:t>
                      </a:r>
                      <a:endParaRPr lang="fr-FR" sz="2800" b="0" dirty="0">
                        <a:solidFill>
                          <a:srgbClr val="92D05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La démarche diagnostique</a:t>
                      </a:r>
                    </a:p>
                    <a:p>
                      <a:pPr algn="l"/>
                      <a:endParaRPr lang="fr-F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Comprendre </a:t>
                      </a: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la démarche diagnostique,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ainsi que </a:t>
                      </a: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ses </a:t>
                      </a: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conclusions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et p</a:t>
                      </a: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ouvoir se l’approprier. </a:t>
                      </a:r>
                      <a:endParaRPr lang="fr-FR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3917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rgbClr val="92D050"/>
                          </a:solidFill>
                        </a:rPr>
                        <a:t>3</a:t>
                      </a:r>
                      <a:endParaRPr lang="fr-FR" sz="2800" dirty="0">
                        <a:solidFill>
                          <a:srgbClr val="92D05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Idées reçues et stéréotypes</a:t>
                      </a:r>
                    </a:p>
                    <a:p>
                      <a:pPr algn="l"/>
                      <a:endParaRPr lang="fr-FR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Pouvoir </a:t>
                      </a: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partager (lorsque c'est possible) un vécu émotionnel et des croyances.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Faire part de ses propres stéréotypes au sujet de l'autisme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fr-FR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3917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rgbClr val="92D050"/>
                          </a:solidFill>
                        </a:rPr>
                        <a:t>4</a:t>
                      </a:r>
                      <a:endParaRPr lang="fr-FR" sz="2800" dirty="0">
                        <a:solidFill>
                          <a:srgbClr val="92D05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Les caractéristiques de l’autisme</a:t>
                      </a:r>
                      <a:endParaRPr lang="fr-FR" sz="14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rtl="0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Réfléchir aux différents critères en pensant à diverses périodes de sa vie</a:t>
                      </a:r>
                      <a:endParaRPr lang="fr-FR" sz="14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marL="342900" indent="-342900" rtl="0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Prendre conscience de ses difficultés éventuelles et se sentir concerné ou non</a:t>
                      </a:r>
                      <a:endParaRPr lang="fr-FR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5291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rgbClr val="92D050"/>
                          </a:solidFill>
                        </a:rPr>
                        <a:t>5</a:t>
                      </a:r>
                      <a:endParaRPr lang="fr-FR" sz="2800" dirty="0">
                        <a:solidFill>
                          <a:srgbClr val="92D05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Le fonctionnement autistique</a:t>
                      </a:r>
                    </a:p>
                    <a:p>
                      <a:pPr algn="l"/>
                      <a:endParaRPr lang="fr-FR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(</a:t>
                      </a:r>
                      <a:r>
                        <a:rPr lang="fr-FR" sz="14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Re</a:t>
                      </a: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)connaître les différences soi/ autrui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Comprendre </a:t>
                      </a: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qu’il peut y avoir plusieurs types d’intelligences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Identifier </a:t>
                      </a: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ses particularités de fonctionnement</a:t>
                      </a:r>
                      <a:endParaRPr lang="fr-FR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6664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rgbClr val="92D050"/>
                          </a:solidFill>
                        </a:rPr>
                        <a:t>6</a:t>
                      </a:r>
                      <a:endParaRPr lang="fr-FR" sz="2800" dirty="0">
                        <a:solidFill>
                          <a:srgbClr val="92D05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Asp</a:t>
                      </a:r>
                      <a:r>
                        <a:rPr lang="fr-F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ects fonctionnels</a:t>
                      </a:r>
                    </a:p>
                    <a:p>
                      <a:pPr algn="l"/>
                      <a:endParaRPr lang="fr-FR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Pratiquer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l’a</a:t>
                      </a: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uto observation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Repérer </a:t>
                      </a: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ses caractéristiques de base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et</a:t>
                      </a: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son </a:t>
                      </a:r>
                      <a:r>
                        <a:rPr lang="fr-FR" sz="140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propre </a:t>
                      </a:r>
                      <a:r>
                        <a:rPr lang="fr-FR" sz="140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       fonctionnement</a:t>
                      </a:r>
                      <a:endParaRPr lang="fr-FR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92" y="270843"/>
            <a:ext cx="919535" cy="565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609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979055" y="314638"/>
            <a:ext cx="8164945" cy="686788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008000"/>
                </a:solidFill>
              </a:rPr>
              <a:t> Le </a:t>
            </a:r>
            <a:r>
              <a:rPr lang="fr-FR" sz="3600" dirty="0" smtClean="0">
                <a:solidFill>
                  <a:srgbClr val="008000"/>
                </a:solidFill>
              </a:rPr>
              <a:t>programme en quelques lignes…(2)</a:t>
            </a:r>
            <a:endParaRPr lang="fr-FR" sz="3600" dirty="0">
              <a:solidFill>
                <a:srgbClr val="008000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396364"/>
              </p:ext>
            </p:extLst>
          </p:nvPr>
        </p:nvGraphicFramePr>
        <p:xfrm>
          <a:off x="459767" y="1264994"/>
          <a:ext cx="8424936" cy="479044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62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Séance</a:t>
                      </a:r>
                      <a:br>
                        <a:rPr lang="fr-FR" dirty="0" smtClean="0"/>
                      </a:br>
                      <a:r>
                        <a:rPr lang="fr-FR" dirty="0" smtClean="0"/>
                        <a:t> n °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dirty="0" smtClean="0"/>
                        <a:t>Intitulé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dirty="0" smtClean="0"/>
                        <a:t>Objectif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rgbClr val="92D050"/>
                          </a:solidFill>
                        </a:rPr>
                        <a:t>7</a:t>
                      </a:r>
                      <a:endParaRPr lang="fr-FR" sz="2800" dirty="0">
                        <a:solidFill>
                          <a:srgbClr val="92D05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Aspects émotionnels</a:t>
                      </a:r>
                    </a:p>
                    <a:p>
                      <a:endParaRPr lang="fr-F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Mieux </a:t>
                      </a: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repérer ses états émotionnels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Trouver </a:t>
                      </a: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des stratégies et des ressources pour faire face </a:t>
                      </a: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aux </a:t>
                      </a: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émotions difficiles.</a:t>
                      </a:r>
                    </a:p>
                    <a:p>
                      <a:endParaRPr lang="fr-FR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rgbClr val="92D050"/>
                          </a:solidFill>
                        </a:rPr>
                        <a:t>8</a:t>
                      </a:r>
                      <a:endParaRPr lang="fr-FR" sz="2800" dirty="0">
                        <a:solidFill>
                          <a:srgbClr val="92D05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Identité et estime de soi</a:t>
                      </a:r>
                    </a:p>
                    <a:p>
                      <a:endParaRPr lang="fr-F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Avoir des objectifs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et des </a:t>
                      </a: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projets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Améliorer </a:t>
                      </a: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sa qualité de vie 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Multiplier les expérience émotionnelles positives</a:t>
                      </a:r>
                    </a:p>
                    <a:p>
                      <a:endParaRPr lang="fr-FR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rgbClr val="92D050"/>
                          </a:solidFill>
                        </a:rPr>
                        <a:t>9</a:t>
                      </a:r>
                      <a:endParaRPr lang="fr-FR" sz="2800" dirty="0">
                        <a:solidFill>
                          <a:srgbClr val="92D05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Approfondissement</a:t>
                      </a:r>
                    </a:p>
                    <a:p>
                      <a:endParaRPr lang="fr-F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Travailler </a:t>
                      </a: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son estime de soi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L</a:t>
                      </a: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utter </a:t>
                      </a: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efficacement contre l'anxiété et les schémas de pensées négatifs.</a:t>
                      </a:r>
                    </a:p>
                    <a:p>
                      <a:endParaRPr lang="fr-FR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rgbClr val="92D050"/>
                          </a:solidFill>
                        </a:rPr>
                        <a:t>10</a:t>
                      </a:r>
                      <a:endParaRPr lang="fr-FR" sz="2800" dirty="0">
                        <a:solidFill>
                          <a:srgbClr val="92D05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Orientations de vie</a:t>
                      </a:r>
                    </a:p>
                    <a:p>
                      <a:endParaRPr lang="fr-F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Faire </a:t>
                      </a: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le point sur ses ressources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globales et</a:t>
                      </a: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ses capacités à s'autodéterminer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Savoir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comment obtenir une</a:t>
                      </a: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aide efficace</a:t>
                      </a:r>
                    </a:p>
                    <a:p>
                      <a:endParaRPr lang="fr-FR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Follow</a:t>
                      </a:r>
                      <a:r>
                        <a:rPr lang="fr-F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-up</a:t>
                      </a:r>
                      <a:endParaRPr lang="fr-FR" sz="14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Téléphone</a:t>
                      </a: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, mail, demande de </a:t>
                      </a: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RDV</a:t>
                      </a:r>
                      <a:endParaRPr lang="fr-FR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67" y="375098"/>
            <a:ext cx="919535" cy="565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2190014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266</Words>
  <Application>Microsoft Office PowerPoint</Application>
  <PresentationFormat>Affichage à l'écran (4:3)</PresentationFormat>
  <Paragraphs>53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1_Thème Office</vt:lpstr>
      <vt:lpstr> Le programme en quelques lignes… (1)</vt:lpstr>
      <vt:lpstr> Le programme en quelques lignes…(2)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programme en quelques lignes… (1)</dc:title>
  <dc:creator>profil</dc:creator>
  <cp:lastModifiedBy>Windows User</cp:lastModifiedBy>
  <cp:revision>3</cp:revision>
  <dcterms:created xsi:type="dcterms:W3CDTF">2019-05-28T13:41:40Z</dcterms:created>
  <dcterms:modified xsi:type="dcterms:W3CDTF">2019-05-29T19:53:04Z</dcterms:modified>
</cp:coreProperties>
</file>