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256" r:id="rId2"/>
    <p:sldId id="290" r:id="rId3"/>
    <p:sldId id="297" r:id="rId4"/>
    <p:sldId id="286" r:id="rId5"/>
    <p:sldId id="279" r:id="rId6"/>
    <p:sldId id="278" r:id="rId7"/>
    <p:sldId id="269" r:id="rId8"/>
    <p:sldId id="270" r:id="rId9"/>
    <p:sldId id="271" r:id="rId10"/>
    <p:sldId id="262" r:id="rId11"/>
    <p:sldId id="259" r:id="rId12"/>
    <p:sldId id="272" r:id="rId13"/>
    <p:sldId id="293" r:id="rId14"/>
    <p:sldId id="260" r:id="rId15"/>
    <p:sldId id="294" r:id="rId16"/>
    <p:sldId id="304" r:id="rId17"/>
    <p:sldId id="263" r:id="rId18"/>
    <p:sldId id="305" r:id="rId19"/>
    <p:sldId id="287" r:id="rId20"/>
    <p:sldId id="288" r:id="rId21"/>
    <p:sldId id="264" r:id="rId22"/>
    <p:sldId id="265" r:id="rId23"/>
    <p:sldId id="266" r:id="rId24"/>
    <p:sldId id="267" r:id="rId25"/>
    <p:sldId id="282" r:id="rId26"/>
    <p:sldId id="285" r:id="rId27"/>
    <p:sldId id="292" r:id="rId28"/>
    <p:sldId id="281" r:id="rId29"/>
    <p:sldId id="283" r:id="rId30"/>
    <p:sldId id="284" r:id="rId31"/>
    <p:sldId id="291" r:id="rId32"/>
    <p:sldId id="277" r:id="rId33"/>
    <p:sldId id="303" r:id="rId34"/>
    <p:sldId id="302" r:id="rId35"/>
    <p:sldId id="268" r:id="rId36"/>
    <p:sldId id="280" r:id="rId37"/>
    <p:sldId id="276" r:id="rId38"/>
    <p:sldId id="275" r:id="rId39"/>
    <p:sldId id="295" r:id="rId40"/>
    <p:sldId id="296" r:id="rId41"/>
    <p:sldId id="306" r:id="rId42"/>
    <p:sldId id="307" r:id="rId43"/>
    <p:sldId id="308" r:id="rId44"/>
    <p:sldId id="309" r:id="rId45"/>
    <p:sldId id="310" r:id="rId46"/>
    <p:sldId id="273" r:id="rId47"/>
    <p:sldId id="274" r:id="rId48"/>
    <p:sldId id="289" r:id="rId49"/>
    <p:sldId id="298" r:id="rId50"/>
    <p:sldId id="257" r:id="rId51"/>
    <p:sldId id="301" r:id="rId5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838" autoAdjust="0"/>
  </p:normalViewPr>
  <p:slideViewPr>
    <p:cSldViewPr snapToGrid="0" snapToObjects="1">
      <p:cViewPr varScale="1">
        <p:scale>
          <a:sx n="102" d="100"/>
          <a:sy n="102" d="100"/>
        </p:scale>
        <p:origin x="-12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1A55E-C84A-EC48-8FB9-A79506030C21}" type="datetimeFigureOut">
              <a:rPr lang="fr-FR" smtClean="0"/>
              <a:t>20/02/18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6BDB2-7E6C-134D-89C6-E41FDAF43E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0157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Études</a:t>
            </a:r>
            <a:r>
              <a:rPr lang="fr-FR" baseline="0" dirty="0" smtClean="0"/>
              <a:t> depuis une dizaine d’années ( 2006)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6BDB2-7E6C-134D-89C6-E41FDAF43E0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612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Position de</a:t>
            </a:r>
            <a:r>
              <a:rPr lang="fr-FR" baseline="0" dirty="0" smtClean="0"/>
              <a:t> </a:t>
            </a:r>
            <a:r>
              <a:rPr lang="fr-FR" dirty="0" smtClean="0"/>
              <a:t>cadet= plutôt place de médiateur, négociateur, tendance à voir tout ce qui se passe chez les autres membres de la famille, </a:t>
            </a:r>
          </a:p>
          <a:p>
            <a:r>
              <a:rPr lang="fr-FR" dirty="0" smtClean="0"/>
              <a:t>Tendance à ne pas trouver réellement sa</a:t>
            </a:r>
            <a:r>
              <a:rPr lang="fr-FR" baseline="0" dirty="0" smtClean="0"/>
              <a:t> </a:t>
            </a:r>
            <a:r>
              <a:rPr lang="fr-FR" dirty="0" smtClean="0"/>
              <a:t>place et à être pris au milieu</a:t>
            </a:r>
          </a:p>
          <a:p>
            <a:r>
              <a:rPr lang="fr-FR" dirty="0" smtClean="0"/>
              <a:t>Tendance à satisfaire les désirs des autres au détriment des leurs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6BDB2-7E6C-134D-89C6-E41FDAF43E0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780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</a:t>
            </a:r>
            <a:r>
              <a:rPr lang="fr-FR" baseline="0" dirty="0" smtClean="0"/>
              <a:t> plus jeune est souvent moins concerné par les règles</a:t>
            </a:r>
          </a:p>
          <a:p>
            <a:r>
              <a:rPr lang="fr-FR" baseline="0" dirty="0" smtClean="0"/>
              <a:t>Peut être souffre-douleur des plus grands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6BDB2-7E6C-134D-89C6-E41FDAF43E0A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780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</a:t>
            </a:r>
            <a:r>
              <a:rPr lang="fr-FR" baseline="0" dirty="0" smtClean="0"/>
              <a:t> plus jeune est souvent moins concerné par les règles</a:t>
            </a:r>
          </a:p>
          <a:p>
            <a:r>
              <a:rPr lang="fr-FR" baseline="0" dirty="0" smtClean="0"/>
              <a:t>Peut être souffre-douleur des </a:t>
            </a:r>
            <a:r>
              <a:rPr lang="fr-FR" baseline="0" smtClean="0"/>
              <a:t>plus grands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6BDB2-7E6C-134D-89C6-E41FDAF43E0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780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Son</a:t>
            </a:r>
            <a:r>
              <a:rPr lang="fr-FR" baseline="0" dirty="0" smtClean="0"/>
              <a:t> frère ou sa sœur avec TSA ne lui renvoie que l’image de la différence. La </a:t>
            </a:r>
            <a:r>
              <a:rPr lang="fr-FR" baseline="0" dirty="0" err="1" smtClean="0"/>
              <a:t>rel</a:t>
            </a:r>
            <a:r>
              <a:rPr lang="fr-FR" baseline="0" dirty="0" smtClean="0"/>
              <a:t> fraternelle est duelle et souvent alimentée par des jeux physiques ou symboliques .L’enfant est souvent privé dans ses expériences fraternelles de jeux de faire semblant faisant appel à son imaginaire, sa créativité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6BDB2-7E6C-134D-89C6-E41FDAF43E0A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449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Résilience = capacité à rebondir, à faire face à une situation difficile ou génératrice</a:t>
            </a:r>
            <a:r>
              <a:rPr lang="fr-FR" baseline="0" dirty="0" smtClean="0"/>
              <a:t> de stress </a:t>
            </a:r>
            <a:r>
              <a:rPr lang="fr-FR" baseline="0" dirty="0" err="1" smtClean="0"/>
              <a:t>Cyrulnyk</a:t>
            </a:r>
            <a:endParaRPr lang="fr-FR" baseline="0" dirty="0" smtClean="0"/>
          </a:p>
          <a:p>
            <a:r>
              <a:rPr lang="fr-FR" baseline="0" dirty="0" smtClean="0"/>
              <a:t>Pas innée, trouve ses racines dans l’enfance et dans la relation que les parents entretiennent avec leur enfant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6BDB2-7E6C-134D-89C6-E41FDAF43E0A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1948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6BDB2-7E6C-134D-89C6-E41FDAF43E0A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578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Résilience =&gt; l’art de naviguer entre les torrents, d’où défense/protection, équilibre face aux tensions, engagement-défi, relance, évaluation, positivité</a:t>
            </a:r>
            <a:r>
              <a:rPr lang="fr-FR" baseline="0" dirty="0" smtClean="0"/>
              <a:t> de soi, créativité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6BDB2-7E6C-134D-89C6-E41FDAF43E0A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8675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6BDB2-7E6C-134D-89C6-E41FDAF43E0A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5783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6BDB2-7E6C-134D-89C6-E41FDAF43E0A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5783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6BDB2-7E6C-134D-89C6-E41FDAF43E0A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578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Études</a:t>
            </a:r>
            <a:r>
              <a:rPr lang="fr-FR" baseline="0" dirty="0" smtClean="0"/>
              <a:t> depuis une dizaine d’années ( 2006)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6BDB2-7E6C-134D-89C6-E41FDAF43E0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6123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6BDB2-7E6C-134D-89C6-E41FDAF43E0A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5783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6BDB2-7E6C-134D-89C6-E41FDAF43E0A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5783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Si trop difficile, en présence de l’enfant avec TS, à certaine période de vie dont l’adolescence, parents ont à respecter cette souffrance d’où ne pas insister auprès de leur enfant, ne pas lui renvoyer</a:t>
            </a:r>
            <a:r>
              <a:rPr lang="fr-FR" baseline="0" dirty="0" smtClean="0"/>
              <a:t> des propos blessants, négatifs , culpabilisants engendrés par leur propre souffrance</a:t>
            </a:r>
          </a:p>
          <a:p>
            <a:endParaRPr lang="fr-FR" baseline="0" dirty="0" smtClean="0"/>
          </a:p>
          <a:p>
            <a:r>
              <a:rPr lang="fr-FR" baseline="0" dirty="0" smtClean="0"/>
              <a:t>Opposé à aveuglement et indifférence </a:t>
            </a:r>
            <a:r>
              <a:rPr lang="fr-FR" baseline="0" dirty="0" err="1" smtClean="0"/>
              <a:t>qt</a:t>
            </a:r>
            <a:r>
              <a:rPr lang="fr-FR" baseline="0" dirty="0" smtClean="0"/>
              <a:t> aux besoins spécifiques de la famille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6BDB2-7E6C-134D-89C6-E41FDAF43E0A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5783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Si trop difficile, en présence de l’enfant avec TS, à certaine période de vie dont l’adolescence, parents ont à respecter cette souffrance d’où ne pas insister auprès de leur enfant, ne pas lui renvoyer</a:t>
            </a:r>
            <a:r>
              <a:rPr lang="fr-FR" baseline="0" dirty="0" smtClean="0"/>
              <a:t> des propos blessants, négatifs , culpabilisants engendrés par leur propre souffrance</a:t>
            </a:r>
          </a:p>
          <a:p>
            <a:endParaRPr lang="fr-FR" baseline="0" dirty="0" smtClean="0"/>
          </a:p>
          <a:p>
            <a:r>
              <a:rPr lang="fr-FR" baseline="0" dirty="0" smtClean="0"/>
              <a:t>Opposé à aveuglement et indifférence </a:t>
            </a:r>
            <a:r>
              <a:rPr lang="fr-FR" baseline="0" dirty="0" err="1" smtClean="0"/>
              <a:t>qt</a:t>
            </a:r>
            <a:r>
              <a:rPr lang="fr-FR" baseline="0" dirty="0" smtClean="0"/>
              <a:t> aux besoins spécifiques de la famille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6BDB2-7E6C-134D-89C6-E41FDAF43E0A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5783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Si trop difficile, en présence de l’enfant avec TS, à certaine période de vie dont l’adolescence, parents ont à respecter cette souffrance d’où ne pas insister auprès de leur enfant, ne pas lui renvoyer</a:t>
            </a:r>
            <a:r>
              <a:rPr lang="fr-FR" baseline="0" dirty="0" smtClean="0"/>
              <a:t> des propos blessants, négatifs , culpabilisants engendrés par leur propre souffrance</a:t>
            </a:r>
          </a:p>
          <a:p>
            <a:endParaRPr lang="fr-FR" baseline="0" dirty="0" smtClean="0"/>
          </a:p>
          <a:p>
            <a:r>
              <a:rPr lang="fr-FR" baseline="0" dirty="0" smtClean="0"/>
              <a:t>Opposé à aveuglement et indifférence </a:t>
            </a:r>
            <a:r>
              <a:rPr lang="fr-FR" baseline="0" dirty="0" err="1" smtClean="0"/>
              <a:t>qt</a:t>
            </a:r>
            <a:r>
              <a:rPr lang="fr-FR" baseline="0" dirty="0" smtClean="0"/>
              <a:t> aux besoins spécifiques de la famille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6BDB2-7E6C-134D-89C6-E41FDAF43E0A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5783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</a:t>
            </a:r>
            <a:r>
              <a:rPr lang="fr-FR" baseline="0" dirty="0" smtClean="0"/>
              <a:t> plus jeune est souvent moins concerné par les règles</a:t>
            </a:r>
          </a:p>
          <a:p>
            <a:r>
              <a:rPr lang="fr-FR" baseline="0" dirty="0" smtClean="0"/>
              <a:t>Peut être souffre-douleur des </a:t>
            </a:r>
            <a:r>
              <a:rPr lang="fr-FR" baseline="0" smtClean="0"/>
              <a:t>plus grands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6BDB2-7E6C-134D-89C6-E41FDAF43E0A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7804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Études</a:t>
            </a:r>
            <a:r>
              <a:rPr lang="fr-FR" baseline="0" dirty="0" smtClean="0"/>
              <a:t> depuis une dizaine d’années ( 2006)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6BDB2-7E6C-134D-89C6-E41FDAF43E0A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6123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Calibri" charset="0"/>
            </a:endParaRPr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Études</a:t>
            </a:r>
            <a:r>
              <a:rPr lang="fr-FR" baseline="0" dirty="0" smtClean="0"/>
              <a:t> depuis une dizaine d’années ( 2006)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6BDB2-7E6C-134D-89C6-E41FDAF43E0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612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Études</a:t>
            </a:r>
            <a:r>
              <a:rPr lang="fr-FR" baseline="0" dirty="0" smtClean="0"/>
              <a:t> depuis une dizaine d’années ( 2006)</a:t>
            </a:r>
          </a:p>
          <a:p>
            <a:r>
              <a:rPr lang="fr-FR" baseline="0" dirty="0" err="1" smtClean="0"/>
              <a:t>Supplénce</a:t>
            </a:r>
            <a:r>
              <a:rPr lang="fr-FR" baseline="0" dirty="0" smtClean="0"/>
              <a:t> parentale= servir d </a:t>
            </a:r>
            <a:r>
              <a:rPr lang="fr-FR" baseline="0" dirty="0" err="1" smtClean="0"/>
              <a:t>esubstitut</a:t>
            </a:r>
            <a:r>
              <a:rPr lang="fr-FR" baseline="0" dirty="0" smtClean="0"/>
              <a:t> parental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6BDB2-7E6C-134D-89C6-E41FDAF43E0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612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Position d’aîné(e)</a:t>
            </a:r>
            <a:r>
              <a:rPr lang="fr-FR" baseline="0" dirty="0" smtClean="0"/>
              <a:t> est supposée favoriser la tendance à remplacer les parents pour protéger les plus jeunes favorise aussi pour la suite, le sens des responsabilités et de l’autorité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6BDB2-7E6C-134D-89C6-E41FDAF43E0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248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Position d’aîné(e)</a:t>
            </a:r>
            <a:r>
              <a:rPr lang="fr-FR" baseline="0" dirty="0" smtClean="0"/>
              <a:t> est supposée favoriser la tendance à remplacer les parents pour protéger les plus jeunes favorise aussi pour la suite, le sens des responsabilités et de l’autorité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6BDB2-7E6C-134D-89C6-E41FDAF43E0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248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Position d’aîné(e)</a:t>
            </a:r>
            <a:r>
              <a:rPr lang="fr-FR" baseline="0" dirty="0" smtClean="0"/>
              <a:t> est supposée favoriser la tendance à remplacer les parents pour protéger les plus jeunes favorise aussi pour la suite, le sens des responsabilités et de l’autorité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6BDB2-7E6C-134D-89C6-E41FDAF43E0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248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Position d’aîné(e)</a:t>
            </a:r>
            <a:r>
              <a:rPr lang="fr-FR" baseline="0" dirty="0" smtClean="0"/>
              <a:t> est supposée favoriser la tendance à remplacer les parents pour protéger les plus jeunes favorise aussi pour la suite, le sens des responsabilités et de l’autorité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6BDB2-7E6C-134D-89C6-E41FDAF43E0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248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Position de</a:t>
            </a:r>
            <a:r>
              <a:rPr lang="fr-FR" baseline="0" dirty="0" smtClean="0"/>
              <a:t> </a:t>
            </a:r>
            <a:r>
              <a:rPr lang="fr-FR" dirty="0" smtClean="0"/>
              <a:t>cadet= plutôt place de médiateur, négociateur, tendance à voir tout ce qui se passe chez les autres membres de la famille, </a:t>
            </a:r>
          </a:p>
          <a:p>
            <a:r>
              <a:rPr lang="fr-FR" dirty="0" smtClean="0"/>
              <a:t>Tendance à ne pas trouver réellement sa</a:t>
            </a:r>
            <a:r>
              <a:rPr lang="fr-FR" baseline="0" dirty="0" smtClean="0"/>
              <a:t> </a:t>
            </a:r>
            <a:r>
              <a:rPr lang="fr-FR" dirty="0" smtClean="0"/>
              <a:t>place et à être pris au milieu</a:t>
            </a:r>
          </a:p>
          <a:p>
            <a:r>
              <a:rPr lang="fr-FR" dirty="0" smtClean="0"/>
              <a:t>Tendance à satisfaire les désirs des autres au détriment des leurs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6BDB2-7E6C-134D-89C6-E41FDAF43E0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780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3623-2A37-FB48-9F22-5DC912AC0D1D}" type="datetimeFigureOut">
              <a:rPr lang="fr-FR" smtClean="0"/>
              <a:t>20/02/18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72F5-6E65-454E-AE11-7BA6613E05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120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3623-2A37-FB48-9F22-5DC912AC0D1D}" type="datetimeFigureOut">
              <a:rPr lang="fr-FR" smtClean="0"/>
              <a:t>20/02/18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72F5-6E65-454E-AE11-7BA6613E05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1465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3623-2A37-FB48-9F22-5DC912AC0D1D}" type="datetimeFigureOut">
              <a:rPr lang="fr-FR" smtClean="0"/>
              <a:t>20/02/18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72F5-6E65-454E-AE11-7BA6613E05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290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3623-2A37-FB48-9F22-5DC912AC0D1D}" type="datetimeFigureOut">
              <a:rPr lang="fr-FR" smtClean="0"/>
              <a:t>20/02/18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72F5-6E65-454E-AE11-7BA6613E05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452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3623-2A37-FB48-9F22-5DC912AC0D1D}" type="datetimeFigureOut">
              <a:rPr lang="fr-FR" smtClean="0"/>
              <a:t>20/02/18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72F5-6E65-454E-AE11-7BA6613E05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393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3623-2A37-FB48-9F22-5DC912AC0D1D}" type="datetimeFigureOut">
              <a:rPr lang="fr-FR" smtClean="0"/>
              <a:t>20/02/18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72F5-6E65-454E-AE11-7BA6613E05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402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3623-2A37-FB48-9F22-5DC912AC0D1D}" type="datetimeFigureOut">
              <a:rPr lang="fr-FR" smtClean="0"/>
              <a:t>20/02/18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72F5-6E65-454E-AE11-7BA6613E05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736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3623-2A37-FB48-9F22-5DC912AC0D1D}" type="datetimeFigureOut">
              <a:rPr lang="fr-FR" smtClean="0"/>
              <a:t>20/02/18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72F5-6E65-454E-AE11-7BA6613E05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638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3623-2A37-FB48-9F22-5DC912AC0D1D}" type="datetimeFigureOut">
              <a:rPr lang="fr-FR" smtClean="0"/>
              <a:t>20/02/18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72F5-6E65-454E-AE11-7BA6613E05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8612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3623-2A37-FB48-9F22-5DC912AC0D1D}" type="datetimeFigureOut">
              <a:rPr lang="fr-FR" smtClean="0"/>
              <a:t>20/02/18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72F5-6E65-454E-AE11-7BA6613E05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869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3623-2A37-FB48-9F22-5DC912AC0D1D}" type="datetimeFigureOut">
              <a:rPr lang="fr-FR" smtClean="0"/>
              <a:t>20/02/18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72F5-6E65-454E-AE11-7BA6613E05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33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73623-2A37-FB48-9F22-5DC912AC0D1D}" type="datetimeFigureOut">
              <a:rPr lang="fr-FR" smtClean="0"/>
              <a:t>20/02/18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472F5-6E65-454E-AE11-7BA6613E05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339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r/imgres?imgurl=https://www.participate-autisme.be/images/photos/Clovis_arthur_famille.jpg&amp;imgrefurl=https://www.participate-autisme.be/go/fr/comprendre-l-autisme/vivre-avec-autisme/autisme-et-entourage/autisme-et-la-fratrie.cfm&amp;docid=dPB4hQiTk4qWbM&amp;tbnid=18xjf0NX2a0vSM:&amp;vet=10ahUKEwjy4qXhhf3YAhWDzKQKHd6XBGYQMwgmKAAwAA..i&amp;w=236&amp;h=177&amp;bih=772&amp;biw=1440&amp;q=image%20fratrie%20d'enfant%20avec%20TSA&amp;ved=0ahUKEwjy4qXhhf3YAhWDzKQKHd6XBGYQMwgmKAAwAA&amp;iact=mrc&amp;uact=8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hyperlink" Target="http://www.youtube.com/watch?v=75OA6imBEw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824251"/>
            <a:ext cx="7772400" cy="1336923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FRATRIE &amp; TROUBLES DU SPECTRE DE L’AUTISME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161174"/>
            <a:ext cx="6400800" cy="1342425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Dr Michèle OBERLIN</a:t>
            </a:r>
          </a:p>
          <a:p>
            <a:r>
              <a:rPr lang="fr-FR" dirty="0" smtClean="0">
                <a:solidFill>
                  <a:srgbClr val="0000FF"/>
                </a:solidFill>
              </a:rPr>
              <a:t>Réseau Parents</a:t>
            </a:r>
          </a:p>
          <a:p>
            <a:r>
              <a:rPr lang="fr-FR" dirty="0" smtClean="0">
                <a:solidFill>
                  <a:srgbClr val="0000FF"/>
                </a:solidFill>
              </a:rPr>
              <a:t>Février 2018</a:t>
            </a:r>
          </a:p>
          <a:p>
            <a:endParaRPr lang="fr-FR" dirty="0" smtClean="0">
              <a:solidFill>
                <a:srgbClr val="0000FF"/>
              </a:solidFill>
            </a:endParaRPr>
          </a:p>
          <a:p>
            <a:endParaRPr lang="fr-FR" dirty="0" smtClean="0">
              <a:solidFill>
                <a:srgbClr val="0000FF"/>
              </a:solidFill>
            </a:endParaRPr>
          </a:p>
          <a:p>
            <a:endParaRPr lang="fr-FR" dirty="0"/>
          </a:p>
          <a:p>
            <a:endParaRPr lang="fr-FR" dirty="0">
              <a:solidFill>
                <a:srgbClr val="0000FF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341" y="5638799"/>
            <a:ext cx="2735263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6475695" cy="269365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" y="5638800"/>
            <a:ext cx="6475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Consultation travaux mémoire de Master 2</a:t>
            </a:r>
          </a:p>
          <a:p>
            <a:r>
              <a:rPr lang="fr-FR" dirty="0" smtClean="0"/>
              <a:t> de Madame Sarah KAUFFHOLZ, psychologue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907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3366FF"/>
                </a:solidFill>
              </a:rPr>
              <a:t>Facteurs liés à un TSA ayant une influence sur les relations fraternelles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/>
              <a:t>1</a:t>
            </a:r>
            <a:r>
              <a:rPr lang="fr-FR" dirty="0" smtClean="0"/>
              <a:t>) Hypothèses génétiques:</a:t>
            </a:r>
          </a:p>
          <a:p>
            <a:endParaRPr lang="fr-FR" dirty="0"/>
          </a:p>
          <a:p>
            <a:r>
              <a:rPr lang="fr-FR" dirty="0" smtClean="0"/>
              <a:t>2) Facteurs liés à la fratrie:</a:t>
            </a:r>
          </a:p>
          <a:p>
            <a:endParaRPr lang="fr-FR" dirty="0" smtClean="0"/>
          </a:p>
          <a:p>
            <a:r>
              <a:rPr lang="fr-FR" dirty="0"/>
              <a:t>3</a:t>
            </a:r>
            <a:r>
              <a:rPr lang="fr-FR" dirty="0" smtClean="0"/>
              <a:t>)Facteurs liés</a:t>
            </a:r>
          </a:p>
          <a:p>
            <a:pPr marL="0" indent="0">
              <a:buNone/>
            </a:pPr>
            <a:r>
              <a:rPr lang="fr-FR" dirty="0" smtClean="0"/>
              <a:t>      au vécu parental: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112" y="1823385"/>
            <a:ext cx="1651000" cy="127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07038" y="5102523"/>
            <a:ext cx="228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hlinkClick r:id="rId3"/>
              </a:rPr>
              <a:t>236 ×236 × 177 - participate-autisme.be </a:t>
            </a:r>
          </a:p>
          <a:p>
            <a:r>
              <a:rPr lang="fr-FR" dirty="0">
                <a:hlinkClick r:id="rId3"/>
              </a:rPr>
              <a:t> 177 - participate-autisme.be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5269" y="4387750"/>
            <a:ext cx="3282891" cy="219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28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1)Hypothèses génétiques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Fratrie d’un enfant avec TSA présente 10,9 X plus de risque d’avoir un TSA que les autres enfants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Mais encore beaucoup d’inconnues dans ce domaine…</a:t>
            </a:r>
            <a:endParaRPr lang="fr-FR" dirty="0"/>
          </a:p>
        </p:txBody>
      </p:sp>
      <p:pic>
        <p:nvPicPr>
          <p:cNvPr id="4" name="Espace réservé du contenu 5"/>
          <p:cNvPicPr>
            <a:picLocks noGrp="1" noChangeAspect="1"/>
          </p:cNvPicPr>
          <p:nvPr/>
        </p:nvPicPr>
        <p:blipFill>
          <a:blip r:embed="rId2"/>
          <a:srcRect l="-40915" r="-40915"/>
          <a:stretch>
            <a:fillRect/>
          </a:stretch>
        </p:blipFill>
        <p:spPr>
          <a:xfrm>
            <a:off x="2272093" y="2883574"/>
            <a:ext cx="3810315" cy="188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01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1)Hypothèses génétiques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l="-103646" r="-103646"/>
          <a:stretch>
            <a:fillRect/>
          </a:stretch>
        </p:blipFill>
        <p:spPr>
          <a:xfrm>
            <a:off x="4067037" y="3166355"/>
            <a:ext cx="7151900" cy="2800156"/>
          </a:xfrm>
        </p:spPr>
      </p:pic>
      <p:sp>
        <p:nvSpPr>
          <p:cNvPr id="5" name="ZoneTexte 4"/>
          <p:cNvSpPr txBox="1"/>
          <p:nvPr/>
        </p:nvSpPr>
        <p:spPr>
          <a:xfrm>
            <a:off x="233573" y="2270980"/>
            <a:ext cx="73381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A compter des années 1970 et surtout des années 2000, </a:t>
            </a:r>
            <a:r>
              <a:rPr lang="fr-FR" sz="2800" b="1" dirty="0" smtClean="0"/>
              <a:t>étude de concordance chez les jumeaux</a:t>
            </a:r>
            <a:r>
              <a:rPr lang="fr-FR" sz="2800" dirty="0" smtClean="0"/>
              <a:t>:</a:t>
            </a:r>
          </a:p>
          <a:p>
            <a:endParaRPr lang="fr-FR" sz="2800" dirty="0"/>
          </a:p>
          <a:p>
            <a:r>
              <a:rPr lang="fr-FR" sz="2800" dirty="0" smtClean="0"/>
              <a:t>Constats :</a:t>
            </a:r>
          </a:p>
          <a:p>
            <a:r>
              <a:rPr lang="fr-FR" sz="2800" dirty="0"/>
              <a:t>*</a:t>
            </a:r>
            <a:r>
              <a:rPr lang="fr-FR" sz="2800" dirty="0" smtClean="0"/>
              <a:t> études jumeaux monozygotes :</a:t>
            </a:r>
          </a:p>
          <a:p>
            <a:r>
              <a:rPr lang="fr-FR" sz="2800" dirty="0" smtClean="0"/>
              <a:t>-&gt; jumeau d’un autiste : risque 70 à 90%</a:t>
            </a:r>
          </a:p>
          <a:p>
            <a:endParaRPr lang="fr-FR" sz="2800" dirty="0"/>
          </a:p>
          <a:p>
            <a:r>
              <a:rPr lang="fr-FR" sz="2800" dirty="0"/>
              <a:t>*</a:t>
            </a:r>
            <a:r>
              <a:rPr lang="fr-FR" sz="2800" dirty="0" smtClean="0"/>
              <a:t> études jumeaux dizigotes :</a:t>
            </a:r>
          </a:p>
          <a:p>
            <a:r>
              <a:rPr lang="fr-FR" sz="2800" dirty="0" smtClean="0"/>
              <a:t>-&gt; risque moins important, de 10 à 20%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755615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dirty="0" smtClean="0">
                <a:solidFill>
                  <a:srgbClr val="FF0000"/>
                </a:solidFill>
              </a:rPr>
              <a:t>) Facteurs liés à la fratrie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UcParenR"/>
            </a:pPr>
            <a:r>
              <a:rPr lang="fr-FR" b="1" dirty="0" smtClean="0">
                <a:solidFill>
                  <a:srgbClr val="0000FF"/>
                </a:solidFill>
              </a:rPr>
              <a:t>La place dans la fratrie:</a:t>
            </a:r>
          </a:p>
          <a:p>
            <a:pPr marL="0" indent="0">
              <a:buNone/>
            </a:pPr>
            <a:endParaRPr lang="fr-FR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b="1" dirty="0" err="1" smtClean="0">
                <a:solidFill>
                  <a:srgbClr val="000000"/>
                </a:solidFill>
              </a:rPr>
              <a:t>Petalas</a:t>
            </a:r>
            <a:r>
              <a:rPr lang="fr-FR" dirty="0" smtClean="0">
                <a:solidFill>
                  <a:srgbClr val="000000"/>
                </a:solidFill>
              </a:rPr>
              <a:t> et al. (2009):Les frères et sœurs nés </a:t>
            </a:r>
            <a:r>
              <a:rPr lang="fr-FR" i="1" dirty="0" smtClean="0">
                <a:solidFill>
                  <a:srgbClr val="000000"/>
                </a:solidFill>
              </a:rPr>
              <a:t>avant</a:t>
            </a:r>
            <a:r>
              <a:rPr lang="fr-FR" dirty="0" smtClean="0">
                <a:solidFill>
                  <a:srgbClr val="000000"/>
                </a:solidFill>
              </a:rPr>
              <a:t> l’enfant porteur de TSA ont des expériences différentes de ceux nés après =&gt; cela peut avoir un effet différent sur leur état émotionnel et leur adaptation comportementale</a:t>
            </a:r>
          </a:p>
          <a:p>
            <a:pPr>
              <a:buFontTx/>
              <a:buChar char="•"/>
            </a:pPr>
            <a:endParaRPr lang="fr-FR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9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dirty="0" smtClean="0">
                <a:solidFill>
                  <a:srgbClr val="FF0000"/>
                </a:solidFill>
              </a:rPr>
              <a:t>) Facteurs liés à la fratrie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lphaUcParenR"/>
            </a:pPr>
            <a:r>
              <a:rPr lang="fr-FR" b="1" dirty="0" smtClean="0">
                <a:solidFill>
                  <a:srgbClr val="0000FF"/>
                </a:solidFill>
              </a:rPr>
              <a:t>La place dans la fratrie:</a:t>
            </a:r>
          </a:p>
          <a:p>
            <a:pPr>
              <a:buFontTx/>
              <a:buChar char="•"/>
            </a:pPr>
            <a:r>
              <a:rPr lang="fr-FR" dirty="0" smtClean="0">
                <a:solidFill>
                  <a:srgbClr val="0000FF"/>
                </a:solidFill>
              </a:rPr>
              <a:t>L’aîné(e):</a:t>
            </a:r>
          </a:p>
          <a:p>
            <a:pPr>
              <a:buFontTx/>
              <a:buChar char="-"/>
            </a:pPr>
            <a:r>
              <a:rPr lang="fr-FR" dirty="0" smtClean="0"/>
              <a:t>Si c’est une fille: tendance à une position de « </a:t>
            </a:r>
            <a:r>
              <a:rPr lang="fr-FR" i="1" dirty="0" err="1" smtClean="0"/>
              <a:t>parentification</a:t>
            </a:r>
            <a:r>
              <a:rPr lang="fr-FR" i="1" dirty="0" smtClean="0"/>
              <a:t> »</a:t>
            </a:r>
            <a:r>
              <a:rPr lang="fr-FR" dirty="0" smtClean="0"/>
              <a:t>, une relation d’apprentissage, d’aide, réalisant des tâches //au cadet en difficultés, </a:t>
            </a:r>
          </a:p>
          <a:p>
            <a:pPr>
              <a:buFontTx/>
              <a:buChar char="-"/>
            </a:pPr>
            <a:r>
              <a:rPr lang="fr-FR" dirty="0" smtClean="0"/>
              <a:t>Si c’est un garçon: souvent représenté en place de tuteur par les parents quand ils envisagent leur disparition avant celle de leur enfant avec TSA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8054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dirty="0" smtClean="0">
                <a:solidFill>
                  <a:srgbClr val="FF0000"/>
                </a:solidFill>
              </a:rPr>
              <a:t>) Facteurs liés à la fratrie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lphaUcParenR"/>
            </a:pPr>
            <a:r>
              <a:rPr lang="fr-FR" b="1" dirty="0" smtClean="0">
                <a:solidFill>
                  <a:srgbClr val="0000FF"/>
                </a:solidFill>
              </a:rPr>
              <a:t>La place dans la fratrie:</a:t>
            </a:r>
          </a:p>
          <a:p>
            <a:pPr>
              <a:buFontTx/>
              <a:buChar char="•"/>
            </a:pPr>
            <a:r>
              <a:rPr lang="fr-FR" dirty="0" smtClean="0">
                <a:solidFill>
                  <a:srgbClr val="0000FF"/>
                </a:solidFill>
              </a:rPr>
              <a:t>L’aîné(e), suite:</a:t>
            </a:r>
          </a:p>
          <a:p>
            <a:pPr>
              <a:buFontTx/>
              <a:buChar char="-"/>
            </a:pPr>
            <a:r>
              <a:rPr lang="fr-FR" i="1" dirty="0" smtClean="0">
                <a:solidFill>
                  <a:srgbClr val="000000"/>
                </a:solidFill>
              </a:rPr>
              <a:t>Sentiments ambivalents </a:t>
            </a:r>
            <a:r>
              <a:rPr lang="fr-FR" dirty="0" smtClean="0">
                <a:solidFill>
                  <a:srgbClr val="000000"/>
                </a:solidFill>
              </a:rPr>
              <a:t>souvent présents: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0000"/>
                </a:solidFill>
              </a:rPr>
              <a:t>    *empathie, tolérance, plus de compréhension 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0000"/>
                </a:solidFill>
              </a:rPr>
              <a:t>      aide au quotidien</a:t>
            </a:r>
            <a:endParaRPr lang="fr-FR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rgbClr val="000000"/>
                </a:solidFill>
              </a:rPr>
              <a:t>    *ressentiment, troubles du comportement:</a:t>
            </a:r>
          </a:p>
          <a:p>
            <a:pPr marL="0" indent="0">
              <a:buNone/>
            </a:pP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smtClean="0">
                <a:solidFill>
                  <a:srgbClr val="000000"/>
                </a:solidFill>
              </a:rPr>
              <a:t>     colère, agressivité, violence….</a:t>
            </a:r>
          </a:p>
          <a:p>
            <a:pPr marL="0" indent="0">
              <a:buNone/>
            </a:pP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smtClean="0">
                <a:solidFill>
                  <a:srgbClr val="000000"/>
                </a:solidFill>
              </a:rPr>
              <a:t>   </a:t>
            </a:r>
            <a:endParaRPr lang="fr-FR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167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dirty="0" smtClean="0">
                <a:solidFill>
                  <a:srgbClr val="FF0000"/>
                </a:solidFill>
              </a:rPr>
              <a:t>) Facteurs liés à la fratrie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lphaUcParenR"/>
            </a:pPr>
            <a:r>
              <a:rPr lang="fr-FR" b="1" dirty="0" smtClean="0">
                <a:solidFill>
                  <a:srgbClr val="0000FF"/>
                </a:solidFill>
              </a:rPr>
              <a:t>La place dans la fratrie:</a:t>
            </a:r>
          </a:p>
          <a:p>
            <a:pPr>
              <a:buFontTx/>
              <a:buChar char="•"/>
            </a:pPr>
            <a:r>
              <a:rPr lang="fr-FR" dirty="0" smtClean="0">
                <a:solidFill>
                  <a:srgbClr val="0000FF"/>
                </a:solidFill>
              </a:rPr>
              <a:t>L’aîné(e), suite:</a:t>
            </a:r>
          </a:p>
          <a:p>
            <a:pPr>
              <a:buFontTx/>
              <a:buChar char="-"/>
            </a:pPr>
            <a:r>
              <a:rPr lang="fr-FR" i="1" dirty="0" smtClean="0">
                <a:solidFill>
                  <a:srgbClr val="000000"/>
                </a:solidFill>
              </a:rPr>
              <a:t>Sentiments ambivalents </a:t>
            </a:r>
            <a:r>
              <a:rPr lang="fr-FR" dirty="0" smtClean="0">
                <a:solidFill>
                  <a:srgbClr val="000000"/>
                </a:solidFill>
              </a:rPr>
              <a:t>souvent présents: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0000"/>
                </a:solidFill>
              </a:rPr>
              <a:t>   </a:t>
            </a:r>
            <a:r>
              <a:rPr lang="fr-FR" dirty="0">
                <a:solidFill>
                  <a:srgbClr val="000000"/>
                </a:solidFill>
              </a:rPr>
              <a:t>*résignation, impuissance, acceptation sans </a:t>
            </a:r>
          </a:p>
          <a:p>
            <a:pPr marL="0" indent="0">
              <a:buNone/>
            </a:pPr>
            <a:r>
              <a:rPr lang="fr-FR" dirty="0">
                <a:solidFill>
                  <a:srgbClr val="000000"/>
                </a:solidFill>
              </a:rPr>
              <a:t>      borne, inhibant toute agressivité, 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0000"/>
                </a:solidFill>
              </a:rPr>
              <a:t>  * se mettant dans une position de ne pas </a:t>
            </a:r>
          </a:p>
          <a:p>
            <a:pPr marL="0" indent="0">
              <a:buNone/>
            </a:pP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smtClean="0">
                <a:solidFill>
                  <a:srgbClr val="000000"/>
                </a:solidFill>
              </a:rPr>
              <a:t>     contrer son cadet avec TSA voire de se laisser</a:t>
            </a:r>
          </a:p>
          <a:p>
            <a:pPr marL="0" indent="0">
              <a:buNone/>
            </a:pP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smtClean="0">
                <a:solidFill>
                  <a:srgbClr val="000000"/>
                </a:solidFill>
              </a:rPr>
              <a:t>     envahir par ses comportements inadaptés</a:t>
            </a:r>
          </a:p>
          <a:p>
            <a:pPr marL="0" indent="0">
              <a:buNone/>
            </a:pPr>
            <a:endParaRPr lang="fr-FR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012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1) Facteurs liés à la fratrie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UcParenR"/>
            </a:pPr>
            <a:r>
              <a:rPr lang="fr-FR" b="1" dirty="0" smtClean="0">
                <a:solidFill>
                  <a:srgbClr val="0000FF"/>
                </a:solidFill>
              </a:rPr>
              <a:t>La place dans la fratrie:</a:t>
            </a:r>
          </a:p>
          <a:p>
            <a:pPr>
              <a:buFontTx/>
              <a:buChar char="•"/>
            </a:pPr>
            <a:r>
              <a:rPr lang="fr-FR" dirty="0" smtClean="0">
                <a:solidFill>
                  <a:srgbClr val="0000FF"/>
                </a:solidFill>
              </a:rPr>
              <a:t>Le cadet:</a:t>
            </a:r>
          </a:p>
          <a:p>
            <a:pPr marL="0" indent="0">
              <a:buNone/>
            </a:pPr>
            <a:r>
              <a:rPr lang="fr-FR" dirty="0" smtClean="0"/>
              <a:t>Résultats contradictoires dans les études:</a:t>
            </a:r>
          </a:p>
          <a:p>
            <a:pPr>
              <a:buFontTx/>
              <a:buChar char="-"/>
            </a:pPr>
            <a:r>
              <a:rPr lang="fr-FR" dirty="0" smtClean="0"/>
              <a:t>Cadet donne le sentiment d’être plus éprouvé, débordé par le TSA de son aîné(e), utilisant (-) la confrontation avec lui/elle.</a:t>
            </a:r>
          </a:p>
          <a:p>
            <a:pPr>
              <a:buFontTx/>
              <a:buChar char="-"/>
            </a:pPr>
            <a:r>
              <a:rPr lang="fr-FR" dirty="0" smtClean="0"/>
              <a:t>Cadet semble moins en difficulté du fait qu’il a toujours connu son aîné ainsi.</a:t>
            </a:r>
          </a:p>
          <a:p>
            <a:pPr>
              <a:buFontTx/>
              <a:buChar char="-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752404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1) Facteurs liés à la fratrie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lphaUcParenR"/>
            </a:pPr>
            <a:r>
              <a:rPr lang="fr-FR" b="1" dirty="0" smtClean="0">
                <a:solidFill>
                  <a:srgbClr val="0000FF"/>
                </a:solidFill>
              </a:rPr>
              <a:t>La place dans la fratrie:</a:t>
            </a:r>
          </a:p>
          <a:p>
            <a:pPr>
              <a:buFontTx/>
              <a:buChar char="•"/>
            </a:pPr>
            <a:r>
              <a:rPr lang="fr-FR" dirty="0" smtClean="0">
                <a:solidFill>
                  <a:srgbClr val="0000FF"/>
                </a:solidFill>
              </a:rPr>
              <a:t>Le cadet:</a:t>
            </a:r>
          </a:p>
          <a:p>
            <a:pPr marL="0" indent="0">
              <a:buNone/>
            </a:pPr>
            <a:r>
              <a:rPr lang="fr-FR" dirty="0" smtClean="0"/>
              <a:t>- Souvent perdu dans son identification à l’aîné avec TSA qu’il va dépasser et ce, souvent dans la plupart des domaines,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-  Identification au frère ou à la sœur plus âgée pourra être difficile avec peur de devenir « handicapé » lui-même et/ou imitation de certains troubles.</a:t>
            </a:r>
          </a:p>
        </p:txBody>
      </p:sp>
    </p:spTree>
    <p:extLst>
      <p:ext uri="{BB962C8B-B14F-4D97-AF65-F5344CB8AC3E}">
        <p14:creationId xmlns:p14="http://schemas.microsoft.com/office/powerpoint/2010/main" val="329112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1) Facteurs liés à la fratrie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UcParenR"/>
            </a:pPr>
            <a:r>
              <a:rPr lang="fr-FR" b="1" dirty="0" smtClean="0">
                <a:solidFill>
                  <a:srgbClr val="0000FF"/>
                </a:solidFill>
              </a:rPr>
              <a:t>La place dans la fratrie:</a:t>
            </a:r>
          </a:p>
          <a:p>
            <a:pPr>
              <a:buFontTx/>
              <a:buChar char="•"/>
            </a:pPr>
            <a:r>
              <a:rPr lang="fr-FR" dirty="0" smtClean="0">
                <a:solidFill>
                  <a:srgbClr val="0000FF"/>
                </a:solidFill>
              </a:rPr>
              <a:t>Le benjamin:</a:t>
            </a:r>
          </a:p>
          <a:p>
            <a:pPr>
              <a:buFontTx/>
              <a:buChar char="-"/>
            </a:pPr>
            <a:r>
              <a:rPr lang="fr-FR" dirty="0"/>
              <a:t>N</a:t>
            </a:r>
            <a:r>
              <a:rPr lang="fr-FR" dirty="0" smtClean="0"/>
              <a:t>’a pas vécu </a:t>
            </a:r>
            <a:r>
              <a:rPr lang="fr-FR" dirty="0" smtClean="0"/>
              <a:t>l’arrivée </a:t>
            </a:r>
            <a:r>
              <a:rPr lang="fr-FR" dirty="0" smtClean="0"/>
              <a:t>d’un nouvel enfant et les </a:t>
            </a:r>
            <a:r>
              <a:rPr lang="fr-FR" dirty="0" smtClean="0"/>
              <a:t>bouleversements </a:t>
            </a:r>
            <a:r>
              <a:rPr lang="fr-FR" dirty="0" smtClean="0"/>
              <a:t>que cela implique</a:t>
            </a:r>
          </a:p>
          <a:p>
            <a:pPr>
              <a:buFontTx/>
              <a:buChar char="-"/>
            </a:pPr>
            <a:r>
              <a:rPr lang="fr-FR" dirty="0" smtClean="0"/>
              <a:t>Tendance à perdre sa place de bébé de la famille // aux familles « ordinaires » ou à maintenir des manifestations régressives</a:t>
            </a:r>
          </a:p>
          <a:p>
            <a:pPr>
              <a:buFontTx/>
              <a:buChar char="-"/>
            </a:pPr>
            <a:r>
              <a:rPr lang="fr-FR" dirty="0" smtClean="0"/>
              <a:t>Souvent devra s’autonomiser plus vite </a:t>
            </a:r>
          </a:p>
          <a:p>
            <a:pPr>
              <a:buFontTx/>
              <a:buChar char="-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35227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3366FF"/>
                </a:solidFill>
              </a:rPr>
              <a:t>INTRODUCTION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Sujet assez peu étudié: peu de recherches menées.</a:t>
            </a:r>
          </a:p>
          <a:p>
            <a:r>
              <a:rPr lang="fr-FR" dirty="0" smtClean="0"/>
              <a:t>Le vécu de la fratrie a longtemps été ignoré par les professionnels intervenant dans le champ des TSA.</a:t>
            </a:r>
          </a:p>
          <a:p>
            <a:r>
              <a:rPr lang="fr-FR" dirty="0" smtClean="0"/>
              <a:t>La qualité de vie familiale, donc celle des fratries, serait moindre pour les familles ayant un enfant avec TSA.</a:t>
            </a:r>
          </a:p>
        </p:txBody>
      </p:sp>
    </p:spTree>
    <p:extLst>
      <p:ext uri="{BB962C8B-B14F-4D97-AF65-F5344CB8AC3E}">
        <p14:creationId xmlns:p14="http://schemas.microsoft.com/office/powerpoint/2010/main" val="2946559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1) Facteurs liés à la fratrie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514350" indent="-514350">
              <a:buAutoNum type="alphaUcParenR"/>
            </a:pPr>
            <a:r>
              <a:rPr lang="fr-FR" b="1" dirty="0" smtClean="0">
                <a:solidFill>
                  <a:srgbClr val="0000FF"/>
                </a:solidFill>
              </a:rPr>
              <a:t>La place dans la fratrie:</a:t>
            </a:r>
          </a:p>
          <a:p>
            <a:pPr marL="0" indent="0">
              <a:buNone/>
            </a:pPr>
            <a:r>
              <a:rPr lang="fr-FR" sz="2800" i="1" dirty="0" smtClean="0">
                <a:solidFill>
                  <a:srgbClr val="0000FF"/>
                </a:solidFill>
              </a:rPr>
              <a:t>Perturbation </a:t>
            </a:r>
            <a:r>
              <a:rPr lang="fr-FR" sz="2800" i="1" dirty="0">
                <a:solidFill>
                  <a:srgbClr val="0000FF"/>
                </a:solidFill>
              </a:rPr>
              <a:t>des </a:t>
            </a:r>
            <a:r>
              <a:rPr lang="fr-FR" sz="2800" i="1" dirty="0" smtClean="0">
                <a:solidFill>
                  <a:srgbClr val="0000FF"/>
                </a:solidFill>
              </a:rPr>
              <a:t>rôles</a:t>
            </a:r>
            <a:r>
              <a:rPr lang="fr-FR" sz="2800" dirty="0" smtClean="0">
                <a:solidFill>
                  <a:srgbClr val="0000FF"/>
                </a:solidFill>
              </a:rPr>
              <a:t> </a:t>
            </a:r>
            <a:r>
              <a:rPr lang="fr-FR" sz="2800" dirty="0" smtClean="0"/>
              <a:t>de la fratrie qui compte un enfant avec TSA avec demande souvent involontaire:</a:t>
            </a:r>
          </a:p>
          <a:p>
            <a:pPr>
              <a:buFontTx/>
              <a:buChar char="-"/>
            </a:pPr>
            <a:r>
              <a:rPr lang="fr-FR" sz="2800" dirty="0" smtClean="0"/>
              <a:t>d’acquisition d’une maturité qui n’est pas de l’ordre de son âge,</a:t>
            </a:r>
          </a:p>
          <a:p>
            <a:pPr>
              <a:buFontTx/>
              <a:buChar char="-"/>
            </a:pPr>
            <a:r>
              <a:rPr lang="fr-FR" sz="2800" dirty="0" smtClean="0"/>
              <a:t>Modification, voire perte de son statut, de l’attention qui lui était habituellement portée,</a:t>
            </a:r>
          </a:p>
          <a:p>
            <a:pPr>
              <a:buFontTx/>
              <a:buChar char="-"/>
            </a:pPr>
            <a:r>
              <a:rPr lang="fr-FR" sz="2800" dirty="0" smtClean="0"/>
              <a:t>Modification du sentiment de sécurité,</a:t>
            </a:r>
          </a:p>
          <a:p>
            <a:pPr marL="0" indent="0">
              <a:buNone/>
            </a:pPr>
            <a:r>
              <a:rPr lang="fr-FR" sz="2800" dirty="0" smtClean="0"/>
              <a:t>-   Adaptations aux changements d’habitudes de vie.</a:t>
            </a:r>
          </a:p>
          <a:p>
            <a:pPr>
              <a:buFontTx/>
              <a:buChar char="-"/>
            </a:pPr>
            <a:endParaRPr lang="fr-FR" sz="2800" dirty="0" smtClean="0"/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063048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1) Facteurs liés à la fratrie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rgbClr val="0000FF"/>
                </a:solidFill>
              </a:rPr>
              <a:t>B)  Le nombre d’enfants dans la fratrie:</a:t>
            </a:r>
          </a:p>
          <a:p>
            <a:r>
              <a:rPr lang="fr-FR" dirty="0" smtClean="0"/>
              <a:t>  </a:t>
            </a:r>
            <a:r>
              <a:rPr lang="fr-FR" u="sng" dirty="0" smtClean="0">
                <a:solidFill>
                  <a:srgbClr val="3366FF"/>
                </a:solidFill>
              </a:rPr>
              <a:t>Familles de deux enfants  et familles très nombreuses (+ 7 enfants):</a:t>
            </a:r>
          </a:p>
          <a:p>
            <a:pPr>
              <a:buFontTx/>
              <a:buChar char="-"/>
            </a:pPr>
            <a:r>
              <a:rPr lang="fr-FR" dirty="0" smtClean="0"/>
              <a:t>Il semblerait que la fratrie serait plus vulnérable </a:t>
            </a:r>
            <a:r>
              <a:rPr lang="fr-FR" dirty="0" smtClean="0"/>
              <a:t>(équilibre </a:t>
            </a:r>
            <a:r>
              <a:rPr lang="fr-FR" dirty="0" smtClean="0"/>
              <a:t>plus difficile à trouver pour assurer les soins et pour la place de chacun(e)?).</a:t>
            </a:r>
          </a:p>
          <a:p>
            <a:pPr>
              <a:buFontTx/>
              <a:buChar char="-"/>
            </a:pPr>
            <a:r>
              <a:rPr lang="fr-FR" dirty="0" smtClean="0"/>
              <a:t>Si deux enfants, l’enfant est seul à porter les difficultés et les questionnements qu’engendre la présence d’un enfant avec TSA dans la fratrie avec impossibilité de s’identifier à un autre enfant</a:t>
            </a:r>
          </a:p>
        </p:txBody>
      </p:sp>
    </p:spTree>
    <p:extLst>
      <p:ext uri="{BB962C8B-B14F-4D97-AF65-F5344CB8AC3E}">
        <p14:creationId xmlns:p14="http://schemas.microsoft.com/office/powerpoint/2010/main" val="2971530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1) Facteurs liés à la fratrie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rgbClr val="0000FF"/>
                </a:solidFill>
              </a:rPr>
              <a:t>B)  Le nombre d’enfants dans la fratrie:</a:t>
            </a:r>
          </a:p>
          <a:p>
            <a:r>
              <a:rPr lang="fr-FR" dirty="0" smtClean="0"/>
              <a:t>  </a:t>
            </a:r>
            <a:r>
              <a:rPr lang="fr-FR" u="sng" dirty="0" smtClean="0">
                <a:solidFill>
                  <a:srgbClr val="3366FF"/>
                </a:solidFill>
              </a:rPr>
              <a:t>Familles de 3 ou 4 enfants:</a:t>
            </a:r>
          </a:p>
          <a:p>
            <a:pPr>
              <a:buFontTx/>
              <a:buChar char="-"/>
            </a:pPr>
            <a:r>
              <a:rPr lang="fr-FR" dirty="0" smtClean="0"/>
              <a:t>Si les liens fraternels sont établis, chacun trouvant sa place, </a:t>
            </a:r>
            <a:r>
              <a:rPr lang="fr-FR" dirty="0"/>
              <a:t>p</a:t>
            </a:r>
            <a:r>
              <a:rPr lang="fr-FR" dirty="0" smtClean="0"/>
              <a:t>lus de facilité pour faire face aux difficultés de l’enfant avec TSA dans la mesure où ils peuvent s’appuyer les uns sur les autres</a:t>
            </a:r>
          </a:p>
        </p:txBody>
      </p:sp>
    </p:spTree>
    <p:extLst>
      <p:ext uri="{BB962C8B-B14F-4D97-AF65-F5344CB8AC3E}">
        <p14:creationId xmlns:p14="http://schemas.microsoft.com/office/powerpoint/2010/main" val="524087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1) Facteurs liés à la fratrie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rgbClr val="0000FF"/>
                </a:solidFill>
              </a:rPr>
              <a:t>B)  Le nombre d’enfants dans la fratrie:</a:t>
            </a:r>
          </a:p>
          <a:p>
            <a:r>
              <a:rPr lang="fr-FR" dirty="0" smtClean="0"/>
              <a:t>  </a:t>
            </a:r>
            <a:r>
              <a:rPr lang="fr-FR" u="sng" dirty="0" smtClean="0">
                <a:solidFill>
                  <a:srgbClr val="3366FF"/>
                </a:solidFill>
              </a:rPr>
              <a:t>Familles de 3 ou 4 enfants:</a:t>
            </a:r>
          </a:p>
          <a:p>
            <a:pPr>
              <a:buFontTx/>
              <a:buChar char="-"/>
            </a:pPr>
            <a:r>
              <a:rPr lang="fr-FR" dirty="0" smtClean="0"/>
              <a:t>Cependant </a:t>
            </a:r>
            <a:r>
              <a:rPr lang="fr-FR" dirty="0" smtClean="0"/>
              <a:t>plus l’enfant sera proche en âge de son frère ou sa sœur avec TSA, plus il devra faire face aux troubles de l’enfant avec TSA, mais aussi aux « relâchements » des liens avec les parents bouleversés eux -mêmes par leur enfant avec TSA</a:t>
            </a:r>
          </a:p>
        </p:txBody>
      </p:sp>
    </p:spTree>
    <p:extLst>
      <p:ext uri="{BB962C8B-B14F-4D97-AF65-F5344CB8AC3E}">
        <p14:creationId xmlns:p14="http://schemas.microsoft.com/office/powerpoint/2010/main" val="2981177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1) Facteurs liés à la fratrie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lphaUcParenR" startAt="3"/>
            </a:pPr>
            <a:r>
              <a:rPr lang="fr-FR" b="1" dirty="0" smtClean="0">
                <a:solidFill>
                  <a:srgbClr val="0000FF"/>
                </a:solidFill>
              </a:rPr>
              <a:t>Le sexe et la différence d’âge:</a:t>
            </a:r>
          </a:p>
          <a:p>
            <a:r>
              <a:rPr lang="fr-FR" dirty="0" smtClean="0"/>
              <a:t>Majoration des </a:t>
            </a:r>
            <a:r>
              <a:rPr lang="fr-FR" i="1" dirty="0" smtClean="0">
                <a:solidFill>
                  <a:srgbClr val="0000FF"/>
                </a:solidFill>
              </a:rPr>
              <a:t>questionnements identitaires </a:t>
            </a:r>
            <a:r>
              <a:rPr lang="fr-FR" dirty="0" smtClean="0"/>
              <a:t>chez les enfants du même sexe que l’enfant avec TSA.</a:t>
            </a:r>
          </a:p>
          <a:p>
            <a:r>
              <a:rPr lang="fr-FR" b="1" dirty="0" err="1" smtClean="0"/>
              <a:t>Orsmond</a:t>
            </a:r>
            <a:r>
              <a:rPr lang="fr-FR" b="1" dirty="0" smtClean="0"/>
              <a:t> et al. </a:t>
            </a:r>
            <a:r>
              <a:rPr lang="fr-FR" dirty="0" smtClean="0"/>
              <a:t>( 2009): les sœurs qui ont un frère avec autisme peuvent être plus exposées au risque de dépression et de symptômes d’anxiété à l’adolescence // possibilité de résilience +++ de la fratrie.</a:t>
            </a:r>
          </a:p>
          <a:p>
            <a:r>
              <a:rPr lang="fr-FR" dirty="0" smtClean="0"/>
              <a:t>Plus un enfant sera proche en âge de l’enfant atteint, plus il risque d’en être affecté.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73507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1) Facteurs liés à la fratrie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rgbClr val="3366FF"/>
                </a:solidFill>
              </a:rPr>
              <a:t>D) Impacts d’un TSA sur la fratrie:</a:t>
            </a:r>
          </a:p>
          <a:p>
            <a:pPr>
              <a:buFontTx/>
              <a:buChar char="-"/>
            </a:pPr>
            <a:r>
              <a:rPr lang="fr-FR" b="1" dirty="0" smtClean="0"/>
              <a:t>Scelles (2010)</a:t>
            </a:r>
            <a:r>
              <a:rPr lang="fr-FR" dirty="0" smtClean="0"/>
              <a:t>: Le frère ou la sœur peut ressentir de la</a:t>
            </a:r>
            <a:r>
              <a:rPr lang="fr-FR" i="1" dirty="0" smtClean="0"/>
              <a:t> jalousie </a:t>
            </a:r>
            <a:r>
              <a:rPr lang="fr-FR" dirty="0" smtClean="0"/>
              <a:t>ou de l’</a:t>
            </a:r>
            <a:r>
              <a:rPr lang="fr-FR" i="1" dirty="0" smtClean="0"/>
              <a:t>envie</a:t>
            </a:r>
            <a:r>
              <a:rPr lang="fr-FR" dirty="0" smtClean="0"/>
              <a:t> à l’égard de l’enfant avec autisme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* parents lui consacrent plus de temps, plus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d’attention.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* enfant avec TSA peut </a:t>
            </a:r>
            <a:r>
              <a:rPr lang="fr-FR" dirty="0" smtClean="0"/>
              <a:t>avoir un </a:t>
            </a:r>
            <a:r>
              <a:rPr lang="fr-FR" dirty="0" smtClean="0"/>
              <a:t>accompagnement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qui paraît moins contraignant, plus ludique, </a:t>
            </a:r>
          </a:p>
          <a:p>
            <a:pPr marL="0" indent="0">
              <a:buNone/>
            </a:pPr>
            <a:r>
              <a:rPr lang="fr-FR" dirty="0" smtClean="0"/>
              <a:t>       avoir moins d’obligations, de devoirs et plus de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droits// à sa fratrie.</a:t>
            </a:r>
          </a:p>
        </p:txBody>
      </p:sp>
    </p:spTree>
    <p:extLst>
      <p:ext uri="{BB962C8B-B14F-4D97-AF65-F5344CB8AC3E}">
        <p14:creationId xmlns:p14="http://schemas.microsoft.com/office/powerpoint/2010/main" val="1863642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1) Facteurs liés à la fratrie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rgbClr val="3366FF"/>
                </a:solidFill>
              </a:rPr>
              <a:t>D) Impacts d’un TSA sur la fratrie:</a:t>
            </a:r>
          </a:p>
          <a:p>
            <a:pPr>
              <a:buFontTx/>
              <a:buChar char="-"/>
            </a:pPr>
            <a:r>
              <a:rPr lang="fr-FR" b="1" dirty="0" smtClean="0"/>
              <a:t>Karst (2012): </a:t>
            </a:r>
          </a:p>
          <a:p>
            <a:pPr>
              <a:buFontTx/>
              <a:buChar char="-"/>
            </a:pPr>
            <a:r>
              <a:rPr lang="fr-FR" dirty="0" smtClean="0"/>
              <a:t>Sentiment d’être responsable de difficultés familiales ressenti par l’un ou l’autre enfant de la fratrie avec tendance à mettre au second plan, ses désirs propres et ses émotions,</a:t>
            </a:r>
          </a:p>
          <a:p>
            <a:pPr>
              <a:buFontTx/>
              <a:buChar char="-"/>
            </a:pPr>
            <a:r>
              <a:rPr lang="fr-FR" dirty="0" smtClean="0"/>
              <a:t>Sentiment d’injustice « Pourquoi lui/elle ?, pourquoi nous</a:t>
            </a:r>
            <a:r>
              <a:rPr lang="fr-FR" dirty="0" smtClean="0"/>
              <a:t>? »</a:t>
            </a:r>
            <a:endParaRPr lang="fr-FR" dirty="0" smtClean="0"/>
          </a:p>
          <a:p>
            <a:pPr>
              <a:buFontTx/>
              <a:buChar char="-"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830227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1) Facteurs liés à la fratrie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rgbClr val="3366FF"/>
                </a:solidFill>
              </a:rPr>
              <a:t>D) Impacts d’un TSA sur la fratrie:</a:t>
            </a:r>
          </a:p>
          <a:p>
            <a:pPr>
              <a:buFontTx/>
              <a:buChar char="-"/>
            </a:pPr>
            <a:endParaRPr lang="fr-FR" b="1" dirty="0"/>
          </a:p>
          <a:p>
            <a:pPr>
              <a:buFontTx/>
              <a:buChar char="-"/>
            </a:pPr>
            <a:r>
              <a:rPr lang="fr-FR" b="1" dirty="0" smtClean="0"/>
              <a:t>Scelles (2010)</a:t>
            </a:r>
            <a:r>
              <a:rPr lang="fr-FR" dirty="0" smtClean="0"/>
              <a:t>, </a:t>
            </a:r>
            <a:r>
              <a:rPr lang="fr-FR" b="1" dirty="0" smtClean="0"/>
              <a:t>Lawson (2011):</a:t>
            </a:r>
          </a:p>
          <a:p>
            <a:pPr>
              <a:buFontTx/>
              <a:buChar char="-"/>
            </a:pPr>
            <a:r>
              <a:rPr lang="fr-FR" dirty="0" smtClean="0"/>
              <a:t>Besoin d’être reconnu pour soi-même</a:t>
            </a:r>
          </a:p>
          <a:p>
            <a:pPr>
              <a:buFontTx/>
              <a:buChar char="-"/>
            </a:pPr>
            <a:r>
              <a:rPr lang="fr-FR" dirty="0" smtClean="0"/>
              <a:t>Besoin d’une reconnaissance identitaire individuelle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8" y="4646948"/>
            <a:ext cx="2782120" cy="174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89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dirty="0" smtClean="0">
                <a:solidFill>
                  <a:srgbClr val="FF0000"/>
                </a:solidFill>
              </a:rPr>
              <a:t>) Facteurs </a:t>
            </a:r>
            <a:r>
              <a:rPr lang="fr-FR" dirty="0" err="1" smtClean="0">
                <a:solidFill>
                  <a:srgbClr val="FF0000"/>
                </a:solidFill>
              </a:rPr>
              <a:t>liésà</a:t>
            </a:r>
            <a:r>
              <a:rPr lang="fr-FR" dirty="0" smtClean="0">
                <a:solidFill>
                  <a:srgbClr val="FF0000"/>
                </a:solidFill>
              </a:rPr>
              <a:t> la fratrie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 smtClean="0">
                <a:solidFill>
                  <a:srgbClr val="3366FF"/>
                </a:solidFill>
              </a:rPr>
              <a:t>D) Impacts  d’un TSA sur la </a:t>
            </a:r>
            <a:r>
              <a:rPr lang="fr-FR" b="1" dirty="0" smtClean="0">
                <a:solidFill>
                  <a:srgbClr val="3366FF"/>
                </a:solidFill>
              </a:rPr>
              <a:t>fratrie :</a:t>
            </a:r>
            <a:endParaRPr lang="fr-FR" b="1" dirty="0" smtClean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fr-FR" b="1" dirty="0" smtClean="0"/>
              <a:t>- Lawson</a:t>
            </a:r>
            <a:r>
              <a:rPr lang="fr-FR" dirty="0" smtClean="0"/>
              <a:t> et al. (2011):</a:t>
            </a:r>
          </a:p>
          <a:p>
            <a:pPr>
              <a:buFontTx/>
              <a:buChar char="-"/>
            </a:pPr>
            <a:r>
              <a:rPr lang="fr-FR" dirty="0" smtClean="0"/>
              <a:t>Fratrie peut souvent se sentir coupable de ce qui arrive à leur frère/sœur</a:t>
            </a:r>
          </a:p>
          <a:p>
            <a:pPr>
              <a:buFontTx/>
              <a:buChar char="-"/>
            </a:pPr>
            <a:r>
              <a:rPr lang="fr-FR" dirty="0" smtClean="0"/>
              <a:t>Fratrie peut être déçue de ne pas avoir « une famille normale »: sentiment que les parents sont « différents » des parents « ordinaires ».</a:t>
            </a:r>
          </a:p>
          <a:p>
            <a:pPr>
              <a:buFontTx/>
              <a:buChar char="-"/>
            </a:pPr>
            <a:r>
              <a:rPr lang="fr-FR" dirty="0" smtClean="0"/>
              <a:t>Ressentir un manque d’interactions avec l’enfant atteint de TSA</a:t>
            </a:r>
          </a:p>
        </p:txBody>
      </p:sp>
    </p:spTree>
    <p:extLst>
      <p:ext uri="{BB962C8B-B14F-4D97-AF65-F5344CB8AC3E}">
        <p14:creationId xmlns:p14="http://schemas.microsoft.com/office/powerpoint/2010/main" val="41687665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1) Facteurs liés à la fratrie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rgbClr val="3366FF"/>
                </a:solidFill>
              </a:rPr>
              <a:t>D) Impacts d’un TSA sur la fratrie:</a:t>
            </a:r>
          </a:p>
          <a:p>
            <a:pPr>
              <a:buFontTx/>
              <a:buChar char="-"/>
            </a:pPr>
            <a:r>
              <a:rPr lang="fr-FR" b="1" dirty="0" smtClean="0"/>
              <a:t>Scelles (2010) </a:t>
            </a:r>
            <a:r>
              <a:rPr lang="fr-FR" dirty="0" smtClean="0"/>
              <a:t>suite: Le frère ou la sœur peut ressentir de la</a:t>
            </a:r>
            <a:r>
              <a:rPr lang="fr-FR" i="1" dirty="0" smtClean="0"/>
              <a:t> honte</a:t>
            </a:r>
            <a:r>
              <a:rPr lang="fr-FR" dirty="0" smtClean="0"/>
              <a:t>, puis de la </a:t>
            </a:r>
            <a:r>
              <a:rPr lang="fr-FR" i="1" dirty="0" smtClean="0"/>
              <a:t>culpabilité</a:t>
            </a:r>
            <a:r>
              <a:rPr lang="fr-FR" dirty="0" smtClean="0"/>
              <a:t> liée à leur </a:t>
            </a:r>
            <a:r>
              <a:rPr lang="fr-FR" i="1" dirty="0" smtClean="0"/>
              <a:t>sentiment de honte </a:t>
            </a:r>
            <a:r>
              <a:rPr lang="fr-FR" dirty="0" smtClean="0"/>
              <a:t>vis-à-vis de l’enfant avec TSA</a:t>
            </a:r>
          </a:p>
          <a:p>
            <a:pPr marL="0" indent="0">
              <a:buNone/>
            </a:pPr>
            <a:r>
              <a:rPr lang="fr-FR" dirty="0" smtClean="0"/>
              <a:t>* Ne pas oser le présenter à leurs copains,</a:t>
            </a:r>
          </a:p>
          <a:p>
            <a:pPr marL="0" indent="0">
              <a:buNone/>
            </a:pPr>
            <a:r>
              <a:rPr lang="fr-FR" dirty="0" smtClean="0"/>
              <a:t>* Ne pas en parler à l’extérieur de la famille,</a:t>
            </a:r>
          </a:p>
          <a:p>
            <a:pPr marL="0" indent="0">
              <a:buNone/>
            </a:pPr>
            <a:r>
              <a:rPr lang="fr-FR" dirty="0" smtClean="0"/>
              <a:t>* Ne pas inviter les copains à la maison,</a:t>
            </a:r>
          </a:p>
          <a:p>
            <a:pPr>
              <a:buFontTx/>
              <a:buChar char="-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446989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3366FF"/>
                </a:solidFill>
              </a:rPr>
              <a:t>INTRODUCTION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Inscription dans le </a:t>
            </a:r>
            <a:r>
              <a:rPr lang="fr-FR" i="1" dirty="0" smtClean="0">
                <a:solidFill>
                  <a:srgbClr val="0000FF"/>
                </a:solidFill>
              </a:rPr>
              <a:t>3ème plan autisme </a:t>
            </a:r>
            <a:r>
              <a:rPr lang="fr-FR" dirty="0" smtClean="0"/>
              <a:t>( 2013-2017): Mesure 1: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« être attentif à la place des famille dans le dispositif d’accompagnement, à leur souffrance et à leurs interrogations est aujourd’hui indissociable de la réflexion sur les modalités de diagnostic et d’intervention. Les familles constituent l’appui au quotidien des personnes avec TSA….. »</a:t>
            </a:r>
          </a:p>
        </p:txBody>
      </p:sp>
    </p:spTree>
    <p:extLst>
      <p:ext uri="{BB962C8B-B14F-4D97-AF65-F5344CB8AC3E}">
        <p14:creationId xmlns:p14="http://schemas.microsoft.com/office/powerpoint/2010/main" val="42725236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1) Facteurs liés à la fratrie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rgbClr val="3366FF"/>
                </a:solidFill>
              </a:rPr>
              <a:t>D) Impacts d’un TSA sur la fratrie:</a:t>
            </a:r>
          </a:p>
          <a:p>
            <a:pPr>
              <a:buFontTx/>
              <a:buChar char="-"/>
            </a:pPr>
            <a:r>
              <a:rPr lang="fr-FR" i="1" dirty="0" smtClean="0"/>
              <a:t>Sentiment d’incompréhension </a:t>
            </a:r>
            <a:r>
              <a:rPr lang="fr-FR" dirty="0" smtClean="0"/>
              <a:t>de la fratrie pour les manifestations comportementales de l’enfant avec TSA (cris, colères, émotions inadaptées au contexte…)</a:t>
            </a:r>
          </a:p>
          <a:p>
            <a:pPr>
              <a:buFontTx/>
              <a:buChar char="-"/>
            </a:pPr>
            <a:r>
              <a:rPr lang="fr-FR" dirty="0" smtClean="0"/>
              <a:t>Cela peut susciter de la colère en réponse, des ressentis négatifs , un comportement autoritaire « </a:t>
            </a:r>
            <a:r>
              <a:rPr lang="fr-FR" dirty="0" err="1" smtClean="0"/>
              <a:t>adultomorphe</a:t>
            </a:r>
            <a:r>
              <a:rPr lang="fr-FR" dirty="0" smtClean="0"/>
              <a:t> » par rapport à la fratrie, de la tristesse, malgré l’amour porté à l’enfant avec TSA</a:t>
            </a:r>
          </a:p>
        </p:txBody>
      </p:sp>
    </p:spTree>
    <p:extLst>
      <p:ext uri="{BB962C8B-B14F-4D97-AF65-F5344CB8AC3E}">
        <p14:creationId xmlns:p14="http://schemas.microsoft.com/office/powerpoint/2010/main" val="33794628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1) Facteurs liés à la fratrie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rgbClr val="3366FF"/>
                </a:solidFill>
              </a:rPr>
              <a:t>D) Impacts d’un TSA sur la fratrie:</a:t>
            </a:r>
          </a:p>
          <a:p>
            <a:pPr>
              <a:buFontTx/>
              <a:buChar char="-"/>
            </a:pPr>
            <a:r>
              <a:rPr lang="fr-FR" i="1" dirty="0" smtClean="0"/>
              <a:t>Préoccupations anxieuses </a:t>
            </a:r>
            <a:r>
              <a:rPr lang="fr-FR" dirty="0" smtClean="0"/>
              <a:t>sur le devenir de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l’enfant avec TSA, sur la possibilité d’être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soi-même</a:t>
            </a:r>
            <a:r>
              <a:rPr lang="fr-FR" dirty="0"/>
              <a:t> </a:t>
            </a:r>
            <a:r>
              <a:rPr lang="fr-FR" dirty="0" smtClean="0"/>
              <a:t>parent d’un enfant avec TSA.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i="1" dirty="0" smtClean="0"/>
              <a:t>Préoccupations anxieuses </a:t>
            </a:r>
            <a:r>
              <a:rPr lang="fr-FR" dirty="0" smtClean="0"/>
              <a:t>sur leurs place /rôles/responsabilités, après la disparition des parents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à l’égard de leur frère/sœur avec TSA.</a:t>
            </a:r>
          </a:p>
        </p:txBody>
      </p:sp>
    </p:spTree>
    <p:extLst>
      <p:ext uri="{BB962C8B-B14F-4D97-AF65-F5344CB8AC3E}">
        <p14:creationId xmlns:p14="http://schemas.microsoft.com/office/powerpoint/2010/main" val="15749154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1) Facteurs liés à la fratrie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78494"/>
            <a:ext cx="8229600" cy="504767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3366FF"/>
                </a:solidFill>
              </a:rPr>
              <a:t>E</a:t>
            </a:r>
            <a:r>
              <a:rPr lang="fr-FR" b="1" dirty="0" smtClean="0">
                <a:solidFill>
                  <a:srgbClr val="3366FF"/>
                </a:solidFill>
              </a:rPr>
              <a:t>) Impacts d’un TSA sur la fratrie en fonction du niveau de connaissances de la fratrie sur ces troubles: </a:t>
            </a:r>
            <a:r>
              <a:rPr lang="fr-FR" dirty="0" smtClean="0">
                <a:solidFill>
                  <a:srgbClr val="000000"/>
                </a:solidFill>
              </a:rPr>
              <a:t>(</a:t>
            </a:r>
            <a:r>
              <a:rPr lang="fr-FR" b="1" dirty="0" err="1" smtClean="0">
                <a:solidFill>
                  <a:srgbClr val="000000"/>
                </a:solidFill>
              </a:rPr>
              <a:t>Moysen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smtClean="0"/>
              <a:t>et al. ( 2011):</a:t>
            </a:r>
          </a:p>
          <a:p>
            <a:pPr>
              <a:buFontTx/>
              <a:buChar char="-"/>
            </a:pPr>
            <a:r>
              <a:rPr lang="fr-FR" dirty="0" smtClean="0"/>
              <a:t>Quand prise de conscience par la fratrie du caractère « différent » de leur frère/sœur et de la permanence de cette différence, adaptation possible à cette situation avec acceptation p</a:t>
            </a:r>
            <a:r>
              <a:rPr lang="fr-FR" dirty="0"/>
              <a:t>o</a:t>
            </a:r>
            <a:r>
              <a:rPr lang="fr-FR" dirty="0" smtClean="0"/>
              <a:t>ssible de l’expérience de leur situation familiale singulière comme étant « normale » et leur apportant un bénéfice.</a:t>
            </a:r>
            <a:endParaRPr lang="fr-FR" b="1" dirty="0" smtClean="0"/>
          </a:p>
          <a:p>
            <a:pPr>
              <a:buFontTx/>
              <a:buChar char="-"/>
            </a:pPr>
            <a:r>
              <a:rPr lang="fr-FR" b="1" dirty="0" smtClean="0"/>
              <a:t>Mais, </a:t>
            </a:r>
            <a:r>
              <a:rPr lang="fr-FR" dirty="0" smtClean="0"/>
              <a:t>uniquement si il y a acquisition des connaissances pour comprendre le comportement de l’enfant avec TSA et la possibilité de l’expliquer à leurs camarades sans être mis de côté.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5202080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CAPACITÉS ADAPTATIVES </a:t>
            </a:r>
            <a:br>
              <a:rPr lang="fr-FR" dirty="0" smtClean="0"/>
            </a:br>
            <a:r>
              <a:rPr lang="fr-FR" dirty="0" smtClean="0"/>
              <a:t>des fratries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Variables d’un enfant à l’autre, </a:t>
            </a:r>
          </a:p>
          <a:p>
            <a:r>
              <a:rPr lang="fr-FR" dirty="0" smtClean="0"/>
              <a:t>Variables d’une famille à l’autre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/>
              <a:t>=&gt; Pas de règles absolues dans ce domaine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73397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1229895"/>
            <a:ext cx="6400800" cy="4408905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 descr="Capture d’écran 2018-02-02 à 08.57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8" y="585871"/>
            <a:ext cx="5067300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337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dirty="0" smtClean="0">
                <a:solidFill>
                  <a:srgbClr val="FF0000"/>
                </a:solidFill>
              </a:rPr>
              <a:t>) Facteurs liés au </a:t>
            </a:r>
            <a:r>
              <a:rPr lang="fr-FR" smtClean="0">
                <a:solidFill>
                  <a:srgbClr val="FF0000"/>
                </a:solidFill>
              </a:rPr>
              <a:t>vécu parental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Recherches ont montré qu’il existe une relation étroite entre troubles du comportement des frères et sœurs d’enfant avec TSA et  niveau de stress </a:t>
            </a:r>
            <a:r>
              <a:rPr lang="fr-FR" dirty="0" smtClean="0"/>
              <a:t>parental.</a:t>
            </a:r>
          </a:p>
          <a:p>
            <a:endParaRPr lang="fr-FR" dirty="0" smtClean="0"/>
          </a:p>
          <a:p>
            <a:r>
              <a:rPr lang="fr-FR" b="1" dirty="0" smtClean="0"/>
              <a:t>Myers </a:t>
            </a:r>
            <a:r>
              <a:rPr lang="fr-FR" dirty="0" smtClean="0"/>
              <a:t>(2009): la fratrie bénéficierait de moins d’attention de leurs parents que l’enfant avec TSA </a:t>
            </a:r>
            <a:r>
              <a:rPr lang="fr-FR" sz="2400" dirty="0" smtClean="0"/>
              <a:t>( </a:t>
            </a:r>
            <a:r>
              <a:rPr lang="fr-FR" sz="2400" dirty="0" err="1" smtClean="0"/>
              <a:t>cf</a:t>
            </a:r>
            <a:r>
              <a:rPr lang="fr-FR" sz="2400" dirty="0" smtClean="0"/>
              <a:t> enfant avec handicap).</a:t>
            </a:r>
            <a:endParaRPr lang="fr-FR" sz="2400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1186613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dirty="0" smtClean="0">
                <a:solidFill>
                  <a:srgbClr val="FF0000"/>
                </a:solidFill>
              </a:rPr>
              <a:t>) Facteurs liés au </a:t>
            </a:r>
            <a:r>
              <a:rPr lang="fr-FR" smtClean="0">
                <a:solidFill>
                  <a:srgbClr val="FF0000"/>
                </a:solidFill>
              </a:rPr>
              <a:t>vécu parental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Lawson </a:t>
            </a:r>
            <a:r>
              <a:rPr lang="fr-FR" dirty="0" smtClean="0"/>
              <a:t>et al. (2011): les parents passent beaucoup de temps auprès de l’enfant avec TSA et ne se rendent pas toujours compte du </a:t>
            </a:r>
            <a:r>
              <a:rPr lang="fr-FR" dirty="0" smtClean="0"/>
              <a:t>bouleversement  </a:t>
            </a:r>
            <a:r>
              <a:rPr lang="fr-FR" dirty="0" smtClean="0"/>
              <a:t>pour les autres enfants de la fratrie qui peuvent, peu à peu, s’isoler en silence et cesser les relations avec leurs amis.</a:t>
            </a:r>
          </a:p>
          <a:p>
            <a:r>
              <a:rPr lang="fr-FR" dirty="0" smtClean="0"/>
              <a:t>Silence et isolement = sorte de stratégies adaptatives pour faire face à a situation?</a:t>
            </a:r>
          </a:p>
        </p:txBody>
      </p:sp>
    </p:spTree>
    <p:extLst>
      <p:ext uri="{BB962C8B-B14F-4D97-AF65-F5344CB8AC3E}">
        <p14:creationId xmlns:p14="http://schemas.microsoft.com/office/powerpoint/2010/main" val="28480766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dirty="0" smtClean="0">
                <a:solidFill>
                  <a:srgbClr val="FF0000"/>
                </a:solidFill>
              </a:rPr>
              <a:t>) Facteurs liés au vécu parental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fr-FR" b="1" dirty="0" smtClean="0"/>
          </a:p>
          <a:p>
            <a:pPr>
              <a:buFontTx/>
              <a:buChar char="-"/>
            </a:pPr>
            <a:r>
              <a:rPr lang="fr-FR" b="1" dirty="0" smtClean="0"/>
              <a:t>Hastings </a:t>
            </a:r>
            <a:r>
              <a:rPr lang="fr-FR" dirty="0" smtClean="0"/>
              <a:t>(2006): problèmes d’adaptation du comportement de la fratrie étaient temporellement liés à l’ampleur des problèmes de comportement de leur frère/sœur ayant un TSA associé à une déficience intellectuelle et conjointement aux réponses parentales données.</a:t>
            </a:r>
          </a:p>
        </p:txBody>
      </p:sp>
    </p:spTree>
    <p:extLst>
      <p:ext uri="{BB962C8B-B14F-4D97-AF65-F5344CB8AC3E}">
        <p14:creationId xmlns:p14="http://schemas.microsoft.com/office/powerpoint/2010/main" val="36647599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dirty="0" smtClean="0">
                <a:solidFill>
                  <a:srgbClr val="FF0000"/>
                </a:solidFill>
              </a:rPr>
              <a:t>) Facteurs liés au vécu parental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b="1" dirty="0" err="1" smtClean="0"/>
              <a:t>Giallo</a:t>
            </a:r>
            <a:r>
              <a:rPr lang="fr-FR" b="1" dirty="0" smtClean="0"/>
              <a:t> et al. </a:t>
            </a:r>
            <a:r>
              <a:rPr lang="fr-FR" dirty="0" smtClean="0"/>
              <a:t>( 2008): fratries issues de familles avec des routines familiales cohérentes et régulières ont moins de difficultés d’adaptation que les fratries issues de familles ayant moins de routines.</a:t>
            </a:r>
          </a:p>
          <a:p>
            <a:pPr>
              <a:buFontTx/>
              <a:buChar char="-"/>
            </a:pPr>
            <a:r>
              <a:rPr lang="fr-FR" dirty="0" smtClean="0"/>
              <a:t>Importance des accompagnements parentaux/familiaux basés sur la dimension </a:t>
            </a:r>
            <a:r>
              <a:rPr lang="fr-FR" dirty="0" err="1" smtClean="0"/>
              <a:t>cognitivo</a:t>
            </a:r>
            <a:r>
              <a:rPr lang="fr-FR" dirty="0" smtClean="0"/>
              <a:t> - </a:t>
            </a:r>
            <a:r>
              <a:rPr lang="fr-FR" dirty="0" smtClean="0"/>
              <a:t>comportementale</a:t>
            </a:r>
            <a:r>
              <a:rPr lang="fr-F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86216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dirty="0" smtClean="0">
                <a:solidFill>
                  <a:srgbClr val="FF0000"/>
                </a:solidFill>
              </a:rPr>
              <a:t>) Facteurs liés au </a:t>
            </a:r>
            <a:r>
              <a:rPr lang="fr-FR" smtClean="0">
                <a:solidFill>
                  <a:srgbClr val="FF0000"/>
                </a:solidFill>
              </a:rPr>
              <a:t>vécu parental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TSA affecte les relations au sein du couple avec séparation plus fréquente ce qui peut rajouter à la souffrance de la fratrie et à l’ambivalence de ses sentiments à l’égard de l’enfant avec TSA.</a:t>
            </a:r>
          </a:p>
        </p:txBody>
      </p:sp>
    </p:spTree>
    <p:extLst>
      <p:ext uri="{BB962C8B-B14F-4D97-AF65-F5344CB8AC3E}">
        <p14:creationId xmlns:p14="http://schemas.microsoft.com/office/powerpoint/2010/main" val="1418919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3366FF"/>
                </a:solidFill>
              </a:rPr>
              <a:t>INTRODUCTION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Dans la langue française, au sens large:</a:t>
            </a:r>
          </a:p>
          <a:p>
            <a:pPr>
              <a:buFontTx/>
              <a:buChar char="-"/>
            </a:pPr>
            <a:r>
              <a:rPr lang="fr-FR" b="1" dirty="0" smtClean="0">
                <a:solidFill>
                  <a:srgbClr val="3366FF"/>
                </a:solidFill>
              </a:rPr>
              <a:t>Fratrie</a:t>
            </a:r>
            <a:r>
              <a:rPr lang="fr-FR" dirty="0" smtClean="0"/>
              <a:t> = enfant né d’un même père ou d’une même mère</a:t>
            </a:r>
          </a:p>
          <a:p>
            <a:pPr>
              <a:buFontTx/>
              <a:buChar char="-"/>
            </a:pPr>
            <a:r>
              <a:rPr lang="fr-FR" b="1" dirty="0" smtClean="0"/>
              <a:t>Clark (2000)</a:t>
            </a:r>
            <a:r>
              <a:rPr lang="fr-FR" dirty="0" smtClean="0"/>
              <a:t>: «  nos frères et sœurs sont, potentiellement, les seules personnes qui soient susceptibles de nous accompagner pendant la vie entière. »</a:t>
            </a:r>
            <a:endParaRPr lang="fr-FR" dirty="0"/>
          </a:p>
          <a:p>
            <a:pPr>
              <a:buFontTx/>
              <a:buChar char="-"/>
            </a:pPr>
            <a:r>
              <a:rPr lang="fr-FR" b="1" dirty="0" err="1" smtClean="0"/>
              <a:t>Angell</a:t>
            </a:r>
            <a:r>
              <a:rPr lang="fr-FR" b="1" dirty="0" smtClean="0"/>
              <a:t> (2012)</a:t>
            </a:r>
            <a:r>
              <a:rPr lang="fr-FR" dirty="0" smtClean="0"/>
              <a:t>:frère/sœur de l’enfant avec TSA est le pair le plus présent pour la relation….</a:t>
            </a:r>
          </a:p>
        </p:txBody>
      </p:sp>
    </p:spTree>
    <p:extLst>
      <p:ext uri="{BB962C8B-B14F-4D97-AF65-F5344CB8AC3E}">
        <p14:creationId xmlns:p14="http://schemas.microsoft.com/office/powerpoint/2010/main" val="29227923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dirty="0" smtClean="0">
                <a:solidFill>
                  <a:srgbClr val="FF0000"/>
                </a:solidFill>
              </a:rPr>
              <a:t>) Facteurs liés au </a:t>
            </a:r>
            <a:r>
              <a:rPr lang="fr-FR" smtClean="0">
                <a:solidFill>
                  <a:srgbClr val="FF0000"/>
                </a:solidFill>
              </a:rPr>
              <a:t>vécu parental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Sentiments souvent partagés par les parents de leurs difficultés à évoquer le TSA de leur enfant avec le reste de la fratrie: «  comment expliquer le TSA aux frères et sœurs? », « Quels mots utilisés? », « Qu’est-ce qu’on leur dit? ».</a:t>
            </a:r>
          </a:p>
        </p:txBody>
      </p:sp>
    </p:spTree>
    <p:extLst>
      <p:ext uri="{BB962C8B-B14F-4D97-AF65-F5344CB8AC3E}">
        <p14:creationId xmlns:p14="http://schemas.microsoft.com/office/powerpoint/2010/main" val="21682563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dirty="0" smtClean="0">
                <a:solidFill>
                  <a:srgbClr val="FF0000"/>
                </a:solidFill>
              </a:rPr>
              <a:t>) Facteurs liés au </a:t>
            </a:r>
            <a:r>
              <a:rPr lang="fr-FR" smtClean="0">
                <a:solidFill>
                  <a:srgbClr val="FF0000"/>
                </a:solidFill>
              </a:rPr>
              <a:t>vécu parental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r-FR" dirty="0" smtClean="0"/>
          </a:p>
          <a:p>
            <a:r>
              <a:rPr lang="fr-FR" dirty="0" smtClean="0"/>
              <a:t>Importance de veiller à la </a:t>
            </a:r>
            <a:r>
              <a:rPr lang="fr-FR" u="sng" dirty="0" smtClean="0"/>
              <a:t>qualité de la </a:t>
            </a:r>
            <a:r>
              <a:rPr lang="fr-FR" i="1" dirty="0" smtClean="0"/>
              <a:t>communication au sein de la famille et de la fratrie</a:t>
            </a:r>
            <a:r>
              <a:rPr lang="fr-FR" dirty="0" smtClean="0"/>
              <a:t>: communication autour de la différence, du handicap, des » privilèges » qu’il entraîne, de l’inconfort vécu, de la place de chacun (e) dans la famille, des émotions de chacun(e), des difficultés du quotidien, du regard des autres….</a:t>
            </a:r>
          </a:p>
        </p:txBody>
      </p:sp>
    </p:spTree>
    <p:extLst>
      <p:ext uri="{BB962C8B-B14F-4D97-AF65-F5344CB8AC3E}">
        <p14:creationId xmlns:p14="http://schemas.microsoft.com/office/powerpoint/2010/main" val="33380032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dirty="0" smtClean="0">
                <a:solidFill>
                  <a:srgbClr val="FF0000"/>
                </a:solidFill>
              </a:rPr>
              <a:t>) Facteurs liés au </a:t>
            </a:r>
            <a:r>
              <a:rPr lang="fr-FR" smtClean="0">
                <a:solidFill>
                  <a:srgbClr val="FF0000"/>
                </a:solidFill>
              </a:rPr>
              <a:t>vécu parental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Dans la mesure du possible, les parents peuvent laisser interagir spontanément toute la fratrie entre elle </a:t>
            </a:r>
            <a:r>
              <a:rPr lang="fr-FR" dirty="0" err="1" smtClean="0"/>
              <a:t>cad</a:t>
            </a:r>
            <a:r>
              <a:rPr lang="fr-FR" dirty="0" smtClean="0"/>
              <a:t> l’enfant avec TSA et les frères et sœurs entre eux, y compris pour des échanges « agressifs », de rivalité, pour des comptes à régler…dans les limites du raisonnable….</a:t>
            </a:r>
          </a:p>
        </p:txBody>
      </p:sp>
    </p:spTree>
    <p:extLst>
      <p:ext uri="{BB962C8B-B14F-4D97-AF65-F5344CB8AC3E}">
        <p14:creationId xmlns:p14="http://schemas.microsoft.com/office/powerpoint/2010/main" val="38538193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dirty="0" smtClean="0">
                <a:solidFill>
                  <a:srgbClr val="FF0000"/>
                </a:solidFill>
              </a:rPr>
              <a:t>) Facteurs liés au </a:t>
            </a:r>
            <a:r>
              <a:rPr lang="fr-FR" smtClean="0">
                <a:solidFill>
                  <a:srgbClr val="FF0000"/>
                </a:solidFill>
              </a:rPr>
              <a:t>vécu parental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r-FR" dirty="0" smtClean="0"/>
          </a:p>
          <a:p>
            <a:r>
              <a:rPr lang="fr-FR" dirty="0" smtClean="0"/>
              <a:t>Dans la mesure du possible et malgré la souffrance évoquée face au regard extérieur, </a:t>
            </a:r>
            <a:r>
              <a:rPr lang="fr-FR" i="1" dirty="0" smtClean="0"/>
              <a:t>favoriser l’ouverture de la famille et de la fratrie vers l’extérieur</a:t>
            </a:r>
            <a:r>
              <a:rPr lang="fr-FR" dirty="0" smtClean="0"/>
              <a:t>….</a:t>
            </a:r>
          </a:p>
          <a:p>
            <a:r>
              <a:rPr lang="fr-FR" dirty="0" smtClean="0"/>
              <a:t>Aider la fratrie à se situer dans leur idées, projets, comportement, à tendre vers une position équilibrée entre dévouement trop important et une attitude égocentrique</a:t>
            </a:r>
          </a:p>
        </p:txBody>
      </p:sp>
    </p:spTree>
    <p:extLst>
      <p:ext uri="{BB962C8B-B14F-4D97-AF65-F5344CB8AC3E}">
        <p14:creationId xmlns:p14="http://schemas.microsoft.com/office/powerpoint/2010/main" val="26157827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dirty="0" smtClean="0">
                <a:solidFill>
                  <a:srgbClr val="FF0000"/>
                </a:solidFill>
              </a:rPr>
              <a:t>) Facteurs liés au </a:t>
            </a:r>
            <a:r>
              <a:rPr lang="fr-FR" smtClean="0">
                <a:solidFill>
                  <a:srgbClr val="FF0000"/>
                </a:solidFill>
              </a:rPr>
              <a:t>vécu parental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fr-FR" dirty="0" smtClean="0"/>
          </a:p>
          <a:p>
            <a:r>
              <a:rPr lang="fr-FR" dirty="0" smtClean="0"/>
              <a:t>Dans la mesure du possible que chacun(e) trouve </a:t>
            </a:r>
            <a:r>
              <a:rPr lang="fr-FR" i="1" dirty="0" smtClean="0"/>
              <a:t>« sa » place </a:t>
            </a:r>
            <a:r>
              <a:rPr lang="fr-FR" dirty="0" smtClean="0"/>
              <a:t>dans la famille et qu’entre frère et sœur, chaque place puisse être suffisamment différenciée, permettant à chaque enfant de se définir par rapport aux autres membres de la fratrie</a:t>
            </a:r>
          </a:p>
          <a:p>
            <a:r>
              <a:rPr lang="fr-FR" dirty="0" smtClean="0"/>
              <a:t>=&gt; </a:t>
            </a:r>
            <a:r>
              <a:rPr lang="fr-FR" i="1" dirty="0" smtClean="0"/>
              <a:t>offrir des moments privilégiés à chacun(e)</a:t>
            </a:r>
            <a:r>
              <a:rPr lang="fr-FR" dirty="0" smtClean="0"/>
              <a:t>, le ou la rencontrer dans ses goûts singuliers, ses activités appréciées…envisager centre de WE répit de temps à autre….</a:t>
            </a:r>
          </a:p>
        </p:txBody>
      </p:sp>
    </p:spTree>
    <p:extLst>
      <p:ext uri="{BB962C8B-B14F-4D97-AF65-F5344CB8AC3E}">
        <p14:creationId xmlns:p14="http://schemas.microsoft.com/office/powerpoint/2010/main" val="37128579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dirty="0" smtClean="0">
                <a:solidFill>
                  <a:srgbClr val="FF0000"/>
                </a:solidFill>
              </a:rPr>
              <a:t>) Facteurs liés au </a:t>
            </a:r>
            <a:r>
              <a:rPr lang="fr-FR" smtClean="0">
                <a:solidFill>
                  <a:srgbClr val="FF0000"/>
                </a:solidFill>
              </a:rPr>
              <a:t>vécu parental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Parents peuvent favoriser l’information sur les TSA auprès des personnes extérieures à la famille: voisinage, école, activités…</a:t>
            </a:r>
          </a:p>
          <a:p>
            <a:r>
              <a:rPr lang="fr-FR" dirty="0" smtClean="0"/>
              <a:t>Lutter contre les préjugés tout en veillant à ce que les questions, remarques d’autrui n’arrivent pas à la fratrie, en direct, mais à eux en tant qu’adultes.</a:t>
            </a:r>
          </a:p>
        </p:txBody>
      </p:sp>
    </p:spTree>
    <p:extLst>
      <p:ext uri="{BB962C8B-B14F-4D97-AF65-F5344CB8AC3E}">
        <p14:creationId xmlns:p14="http://schemas.microsoft.com/office/powerpoint/2010/main" val="3382003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Attentes de la fratrie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dirty="0" smtClean="0">
                <a:solidFill>
                  <a:srgbClr val="3366FF"/>
                </a:solidFill>
              </a:rPr>
              <a:t>Besoins des fratries jeunes </a:t>
            </a:r>
            <a:r>
              <a:rPr lang="fr-FR" sz="2000" dirty="0" smtClean="0"/>
              <a:t>( recherche menée en partenariat entre l’Université de Fribourg et Autisme Suisse Romande en 2009)</a:t>
            </a:r>
          </a:p>
          <a:p>
            <a:pPr>
              <a:buFontTx/>
              <a:buChar char="-"/>
            </a:pPr>
            <a:r>
              <a:rPr lang="fr-FR" sz="2800" dirty="0" smtClean="0"/>
              <a:t>Plus de compréhension et de tolérance de la part des gens // aux problématiques liées à un TSA</a:t>
            </a:r>
          </a:p>
          <a:p>
            <a:pPr>
              <a:buFontTx/>
              <a:buChar char="-"/>
            </a:pPr>
            <a:r>
              <a:rPr lang="fr-FR" sz="2800" dirty="0" smtClean="0"/>
              <a:t>Préserver ma propre vie</a:t>
            </a:r>
          </a:p>
          <a:p>
            <a:pPr>
              <a:buFontTx/>
              <a:buChar char="-"/>
            </a:pPr>
            <a:r>
              <a:rPr lang="fr-FR" sz="2800" dirty="0" smtClean="0"/>
              <a:t>Que mon entourage accepte mon frère /ma sœur et ait un bon contact avec lui/elle</a:t>
            </a:r>
          </a:p>
          <a:p>
            <a:pPr>
              <a:buFontTx/>
              <a:buChar char="-"/>
            </a:pPr>
            <a:r>
              <a:rPr lang="fr-FR" sz="2800" dirty="0" smtClean="0"/>
              <a:t>Que de nouvelles solutions ou méthodes soient cherchées pour améliorer la qualité de vie de mon frère/ma </a:t>
            </a:r>
            <a:r>
              <a:rPr lang="fr-FR" sz="2800" dirty="0" err="1" smtClean="0"/>
              <a:t>soeur</a:t>
            </a:r>
            <a:endParaRPr lang="fr-FR" sz="2800" dirty="0" smtClean="0"/>
          </a:p>
          <a:p>
            <a:pPr>
              <a:buFontTx/>
              <a:buChar char="-"/>
            </a:pPr>
            <a:r>
              <a:rPr lang="fr-FR" sz="2800" dirty="0" smtClean="0"/>
              <a:t>Que mon frère/ma sœur soit acceptée par les amis</a:t>
            </a:r>
          </a:p>
        </p:txBody>
      </p:sp>
    </p:spTree>
    <p:extLst>
      <p:ext uri="{BB962C8B-B14F-4D97-AF65-F5344CB8AC3E}">
        <p14:creationId xmlns:p14="http://schemas.microsoft.com/office/powerpoint/2010/main" val="37067556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Attentes de la fratrie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3366FF"/>
                </a:solidFill>
              </a:rPr>
              <a:t>Besoins des fratries jeunes: suite </a:t>
            </a:r>
            <a:r>
              <a:rPr lang="fr-FR" sz="2000" dirty="0" smtClean="0"/>
              <a:t>( recherche menée en partenariat entre l’Université de fribourg et Autisme Suisse Romande en 2009)</a:t>
            </a:r>
          </a:p>
          <a:p>
            <a:pPr>
              <a:buFontTx/>
              <a:buChar char="-"/>
            </a:pPr>
            <a:r>
              <a:rPr lang="fr-FR" sz="2800" dirty="0" smtClean="0"/>
              <a:t>Plus d’informations dispensées au grand public  et plus de contacts </a:t>
            </a:r>
            <a:r>
              <a:rPr lang="fr-FR" sz="2000" dirty="0" smtClean="0"/>
              <a:t>( afin d’atténuer les regards &lt;0 sur mon frère/ma sœur)</a:t>
            </a:r>
          </a:p>
          <a:p>
            <a:pPr>
              <a:buFontTx/>
              <a:buChar char="-"/>
            </a:pPr>
            <a:r>
              <a:rPr lang="fr-FR" sz="2800" dirty="0" smtClean="0"/>
              <a:t>Que la dignité de mon frère/ma sœur soit plus respectée</a:t>
            </a:r>
            <a:endParaRPr lang="fr-FR" sz="2800" dirty="0"/>
          </a:p>
          <a:p>
            <a:pPr>
              <a:buFontTx/>
              <a:buChar char="-"/>
            </a:pPr>
            <a:r>
              <a:rPr lang="fr-FR" sz="2800" dirty="0" smtClean="0"/>
              <a:t>De pouvoir exprimer librement mes sentiments devant ma mère, mon père, mes parents</a:t>
            </a:r>
          </a:p>
        </p:txBody>
      </p:sp>
    </p:spTree>
    <p:extLst>
      <p:ext uri="{BB962C8B-B14F-4D97-AF65-F5344CB8AC3E}">
        <p14:creationId xmlns:p14="http://schemas.microsoft.com/office/powerpoint/2010/main" val="33064049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Attentes de la fratrie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fr-FR" sz="2800" b="1" dirty="0" err="1" smtClean="0"/>
              <a:t>Angell</a:t>
            </a:r>
            <a:r>
              <a:rPr lang="fr-FR" sz="2800" b="1" dirty="0" smtClean="0"/>
              <a:t> </a:t>
            </a:r>
            <a:r>
              <a:rPr lang="fr-FR" sz="2800" dirty="0" smtClean="0"/>
              <a:t>( 2012): étude sur les effets de la participation de fratrie à un « groupe fratrie »</a:t>
            </a:r>
          </a:p>
          <a:p>
            <a:pPr>
              <a:buFontTx/>
              <a:buChar char="-"/>
            </a:pPr>
            <a:endParaRPr lang="fr-FR" sz="2800" dirty="0"/>
          </a:p>
          <a:p>
            <a:pPr>
              <a:buFontTx/>
              <a:buChar char="-"/>
            </a:pPr>
            <a:r>
              <a:rPr lang="fr-FR" sz="2800" dirty="0" smtClean="0"/>
              <a:t>Passer du temps avec d’autres enfants vivant la même situation</a:t>
            </a:r>
          </a:p>
          <a:p>
            <a:pPr>
              <a:buFontTx/>
              <a:buChar char="-"/>
            </a:pPr>
            <a:r>
              <a:rPr lang="fr-FR" sz="2800" dirty="0" smtClean="0"/>
              <a:t>Meilleures connaissances et compréhension des troubles de leur frère/sœur avec TSA</a:t>
            </a:r>
          </a:p>
          <a:p>
            <a:pPr>
              <a:buFontTx/>
              <a:buChar char="-"/>
            </a:pPr>
            <a:r>
              <a:rPr lang="fr-FR" sz="2800" dirty="0" smtClean="0"/>
              <a:t>Pouvoir expliquer aux autres, le trouble de leur frère ou sœur </a:t>
            </a:r>
          </a:p>
          <a:p>
            <a:pPr>
              <a:buFontTx/>
              <a:buChar char="-"/>
            </a:pPr>
            <a:r>
              <a:rPr lang="fr-FR" sz="2800" dirty="0" smtClean="0"/>
              <a:t>Apprendre des stratégies pour aider le frère ou la sœur avec TSA</a:t>
            </a:r>
          </a:p>
          <a:p>
            <a:pPr>
              <a:buFontTx/>
              <a:buChar char="-"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7255245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Quelques pistes….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Programme développé et proposé aux fratries : étude de Smith et Perry en 2004, non validé en France</a:t>
            </a:r>
          </a:p>
          <a:p>
            <a:r>
              <a:rPr lang="fr-FR" dirty="0" smtClean="0"/>
              <a:t>Groupes de paroles fratries</a:t>
            </a:r>
          </a:p>
          <a:p>
            <a:r>
              <a:rPr lang="fr-FR" dirty="0" smtClean="0"/>
              <a:t>Groupe fratrie</a:t>
            </a:r>
          </a:p>
          <a:p>
            <a:r>
              <a:rPr lang="fr-FR" dirty="0" smtClean="0"/>
              <a:t>Rencontre/échange post-diagnostic avec la fratrie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5411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3366FF"/>
                </a:solidFill>
              </a:rPr>
              <a:t>INTRODUCTION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Pour rappel, les </a:t>
            </a:r>
            <a:r>
              <a:rPr lang="fr-FR" i="1" dirty="0" smtClean="0">
                <a:solidFill>
                  <a:srgbClr val="0000FF"/>
                </a:solidFill>
              </a:rPr>
              <a:t>fonctions fraternelles </a:t>
            </a:r>
            <a:r>
              <a:rPr lang="fr-FR" dirty="0" smtClean="0"/>
              <a:t>au sein d’une «  fratrie ordinaire » </a:t>
            </a:r>
            <a:r>
              <a:rPr lang="fr-FR" sz="2400" dirty="0" smtClean="0"/>
              <a:t>, selon J. DUNN (1993) </a:t>
            </a:r>
            <a:r>
              <a:rPr lang="fr-FR" dirty="0" smtClean="0"/>
              <a:t>remplissent 3 missions principales:</a:t>
            </a:r>
          </a:p>
          <a:p>
            <a:pPr>
              <a:buFontTx/>
              <a:buChar char="-"/>
            </a:pPr>
            <a:r>
              <a:rPr lang="fr-FR" dirty="0" smtClean="0"/>
              <a:t>Fonction d’attachement, de sécurisation, de ressource</a:t>
            </a:r>
          </a:p>
          <a:p>
            <a:pPr>
              <a:buFontTx/>
              <a:buChar char="-"/>
            </a:pPr>
            <a:r>
              <a:rPr lang="fr-FR" dirty="0" smtClean="0"/>
              <a:t>Fonction de suppléance parentale</a:t>
            </a:r>
          </a:p>
          <a:p>
            <a:pPr>
              <a:buFontTx/>
              <a:buChar char="-"/>
            </a:pPr>
            <a:r>
              <a:rPr lang="fr-FR" dirty="0" smtClean="0"/>
              <a:t>Fonction d’apprentissage des rôles sociaux et cognitifs ( importance de l’imitation)</a:t>
            </a:r>
          </a:p>
        </p:txBody>
      </p:sp>
    </p:spTree>
    <p:extLst>
      <p:ext uri="{BB962C8B-B14F-4D97-AF65-F5344CB8AC3E}">
        <p14:creationId xmlns:p14="http://schemas.microsoft.com/office/powerpoint/2010/main" val="20153918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3366FF"/>
                </a:solidFill>
              </a:rPr>
              <a:t>CONCLUSION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réactions de la fratrie sont très diverses ( résilience </a:t>
            </a:r>
            <a:r>
              <a:rPr lang="fr-FR" dirty="0"/>
              <a:t>,</a:t>
            </a:r>
            <a:r>
              <a:rPr lang="fr-FR" dirty="0" smtClean="0"/>
              <a:t> réparation ou attitudes plus pathologiques) et répondent à de nombreux facteurs personnels, </a:t>
            </a:r>
            <a:r>
              <a:rPr lang="fr-FR" dirty="0" err="1" smtClean="0"/>
              <a:t>intra-familiaux</a:t>
            </a:r>
            <a:r>
              <a:rPr lang="fr-FR" dirty="0" smtClean="0"/>
              <a:t>, environnementaux….</a:t>
            </a:r>
          </a:p>
          <a:p>
            <a:r>
              <a:rPr lang="fr-FR" dirty="0" smtClean="0"/>
              <a:t>Intérêt de développer différentes modalités d’accompagnement, mais problème de moyens … </a:t>
            </a:r>
            <a:endParaRPr lang="fr-FR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8136363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re 1"/>
          <p:cNvSpPr>
            <a:spLocks noGrp="1"/>
          </p:cNvSpPr>
          <p:nvPr>
            <p:ph type="title"/>
          </p:nvPr>
        </p:nvSpPr>
        <p:spPr>
          <a:xfrm>
            <a:off x="395288" y="451212"/>
            <a:ext cx="8229600" cy="3112726"/>
          </a:xfrm>
        </p:spPr>
        <p:txBody>
          <a:bodyPr/>
          <a:lstStyle/>
          <a:p>
            <a:pPr algn="ctr" eaLnBrk="1" hangingPunct="1"/>
            <a:r>
              <a:rPr lang="fr-FR" dirty="0">
                <a:solidFill>
                  <a:srgbClr val="0000FF"/>
                </a:solidFill>
                <a:latin typeface="Calibri" charset="0"/>
              </a:rPr>
              <a:t>Merci de votre attention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22" y="4438643"/>
            <a:ext cx="2601563" cy="228283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18712" y="2679697"/>
            <a:ext cx="72007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Des questions, remarques, réflexions….?</a:t>
            </a:r>
            <a:endParaRPr lang="fr-FR" sz="32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475" y="451212"/>
            <a:ext cx="1625600" cy="1079500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77" y="195395"/>
            <a:ext cx="2735263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018712" y="4185839"/>
            <a:ext cx="47446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Deux petits films sur YOU TUBE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Mon frère autiste de </a:t>
            </a:r>
            <a:r>
              <a:rPr lang="fr-FR" dirty="0" err="1" smtClean="0"/>
              <a:t>Ombline</a:t>
            </a:r>
            <a:endParaRPr lang="fr-FR" dirty="0"/>
          </a:p>
          <a:p>
            <a:r>
              <a:rPr lang="fr-FR" dirty="0" smtClean="0"/>
              <a:t>Lien: </a:t>
            </a:r>
            <a:r>
              <a:rPr lang="fr-FR" dirty="0" smtClean="0">
                <a:hlinkClick r:id="rId6"/>
              </a:rPr>
              <a:t>www.youtube.com/watch?v=75OA6imBEw</a:t>
            </a:r>
            <a:endParaRPr lang="fr-FR" dirty="0" smtClean="0"/>
          </a:p>
          <a:p>
            <a:r>
              <a:rPr lang="fr-FR" dirty="0" smtClean="0"/>
              <a:t>-Mon frère est autiste</a:t>
            </a:r>
          </a:p>
          <a:p>
            <a:r>
              <a:rPr lang="fr-FR" dirty="0" smtClean="0"/>
              <a:t>Lien</a:t>
            </a:r>
            <a:r>
              <a:rPr lang="fr-FR" dirty="0" smtClean="0">
                <a:solidFill>
                  <a:srgbClr val="3366FF"/>
                </a:solidFill>
              </a:rPr>
              <a:t>: </a:t>
            </a:r>
            <a:r>
              <a:rPr lang="fr-FR" dirty="0" err="1" smtClean="0">
                <a:solidFill>
                  <a:srgbClr val="0000FF"/>
                </a:solidFill>
              </a:rPr>
              <a:t>www.youtube.com</a:t>
            </a:r>
            <a:r>
              <a:rPr lang="fr-FR" dirty="0" smtClean="0">
                <a:solidFill>
                  <a:srgbClr val="0000FF"/>
                </a:solidFill>
              </a:rPr>
              <a:t>/</a:t>
            </a:r>
            <a:r>
              <a:rPr lang="fr-FR" dirty="0" err="1" smtClean="0">
                <a:solidFill>
                  <a:srgbClr val="0000FF"/>
                </a:solidFill>
              </a:rPr>
              <a:t>watch?v</a:t>
            </a:r>
            <a:r>
              <a:rPr lang="fr-FR" dirty="0" smtClean="0">
                <a:solidFill>
                  <a:srgbClr val="0000FF"/>
                </a:solidFill>
              </a:rPr>
              <a:t>=R_vAE3xo6Xg</a:t>
            </a:r>
          </a:p>
        </p:txBody>
      </p:sp>
    </p:spTree>
    <p:extLst>
      <p:ext uri="{BB962C8B-B14F-4D97-AF65-F5344CB8AC3E}">
        <p14:creationId xmlns:p14="http://schemas.microsoft.com/office/powerpoint/2010/main" val="1459348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3366FF"/>
                </a:solidFill>
              </a:rPr>
              <a:t>PRÉAMBULE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75% des parents </a:t>
            </a:r>
            <a:r>
              <a:rPr lang="fr-FR" dirty="0" smtClean="0"/>
              <a:t>n’ont pas reçu d’informations sur le possible impact d’un TSA sur le développement psycho-affectif de la fratrie </a:t>
            </a:r>
          </a:p>
          <a:p>
            <a:r>
              <a:rPr lang="fr-FR" dirty="0" smtClean="0"/>
              <a:t>Or quand un </a:t>
            </a:r>
            <a:r>
              <a:rPr lang="fr-FR" i="1" dirty="0">
                <a:solidFill>
                  <a:srgbClr val="0000FF"/>
                </a:solidFill>
              </a:rPr>
              <a:t>Diagnostic de </a:t>
            </a:r>
            <a:r>
              <a:rPr lang="fr-FR" i="1" dirty="0" smtClean="0">
                <a:solidFill>
                  <a:srgbClr val="0000FF"/>
                </a:solidFill>
              </a:rPr>
              <a:t>TSA </a:t>
            </a:r>
            <a:r>
              <a:rPr lang="fr-FR" i="1" dirty="0" smtClean="0"/>
              <a:t>est </a:t>
            </a:r>
            <a:r>
              <a:rPr lang="fr-FR" dirty="0"/>
              <a:t>posé chez un enfant </a:t>
            </a:r>
            <a:r>
              <a:rPr lang="fr-FR" dirty="0" smtClean="0"/>
              <a:t>=&gt; </a:t>
            </a:r>
            <a:r>
              <a:rPr lang="fr-FR" i="1" dirty="0" smtClean="0">
                <a:solidFill>
                  <a:srgbClr val="0000FF"/>
                </a:solidFill>
              </a:rPr>
              <a:t>modifications de </a:t>
            </a:r>
            <a:r>
              <a:rPr lang="fr-FR" i="1" dirty="0">
                <a:solidFill>
                  <a:srgbClr val="0000FF"/>
                </a:solidFill>
              </a:rPr>
              <a:t>la dynamique </a:t>
            </a:r>
            <a:r>
              <a:rPr lang="fr-FR" i="1" dirty="0" smtClean="0">
                <a:solidFill>
                  <a:srgbClr val="0000FF"/>
                </a:solidFill>
              </a:rPr>
              <a:t>familiale et retentissements familiaux: couple, parents, fratrie, famille élargie….</a:t>
            </a:r>
            <a:endParaRPr lang="fr-FR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37156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3136" y="-487062"/>
            <a:ext cx="8373664" cy="1904700"/>
          </a:xfrm>
        </p:spPr>
        <p:txBody>
          <a:bodyPr/>
          <a:lstStyle/>
          <a:p>
            <a:r>
              <a:rPr lang="fr-FR" dirty="0" smtClean="0">
                <a:solidFill>
                  <a:srgbClr val="3366FF"/>
                </a:solidFill>
              </a:rPr>
              <a:t>PRÉAMBULE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39334"/>
            <a:ext cx="8229600" cy="5186830"/>
          </a:xfrm>
        </p:spPr>
        <p:txBody>
          <a:bodyPr>
            <a:normAutofit fontScale="85000" lnSpcReduction="10000"/>
          </a:bodyPr>
          <a:lstStyle/>
          <a:p>
            <a:r>
              <a:rPr lang="fr-FR" b="1" dirty="0" smtClean="0">
                <a:solidFill>
                  <a:srgbClr val="000000"/>
                </a:solidFill>
              </a:rPr>
              <a:t>85% des parents </a:t>
            </a:r>
            <a:r>
              <a:rPr lang="fr-FR" dirty="0" smtClean="0"/>
              <a:t>ont une demande de réponses et/ou d’informations sur ce sujet, pour eux-mêmes:</a:t>
            </a:r>
          </a:p>
          <a:p>
            <a:pPr>
              <a:buFontTx/>
              <a:buChar char="-"/>
            </a:pPr>
            <a:r>
              <a:rPr lang="fr-FR" dirty="0" smtClean="0"/>
              <a:t>64% :une réponse orale</a:t>
            </a:r>
          </a:p>
          <a:p>
            <a:pPr>
              <a:buFontTx/>
              <a:buChar char="-"/>
            </a:pPr>
            <a:r>
              <a:rPr lang="fr-FR" dirty="0" smtClean="0"/>
              <a:t>18%: une réponse écrite</a:t>
            </a:r>
          </a:p>
          <a:p>
            <a:pPr>
              <a:buFontTx/>
              <a:buChar char="-"/>
            </a:pPr>
            <a:r>
              <a:rPr lang="fr-FR" dirty="0" smtClean="0"/>
              <a:t>18%: une réponse orale et écrite 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Parents ne saisissent pas toujours l’impact sur la fratrie existante ou à venir:</a:t>
            </a:r>
          </a:p>
          <a:p>
            <a:pPr>
              <a:buFontTx/>
              <a:buChar char="-"/>
            </a:pPr>
            <a:r>
              <a:rPr lang="fr-FR" dirty="0" smtClean="0"/>
              <a:t>47% impact modéré</a:t>
            </a:r>
          </a:p>
          <a:p>
            <a:pPr>
              <a:buFontTx/>
              <a:buChar char="-"/>
            </a:pPr>
            <a:r>
              <a:rPr lang="fr-FR" dirty="0" smtClean="0"/>
              <a:t>44% impact majeur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Image 3" descr="Clovis_arthur_famil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0" y="1721625"/>
            <a:ext cx="29972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42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3366FF"/>
                </a:solidFill>
              </a:rPr>
              <a:t>PRÉAMBULE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dirty="0" smtClean="0"/>
              <a:t>Alternatives proposées ou non aux parents:</a:t>
            </a:r>
          </a:p>
          <a:p>
            <a:pPr>
              <a:buFontTx/>
              <a:buChar char="-"/>
            </a:pPr>
            <a:r>
              <a:rPr lang="fr-FR" dirty="0" smtClean="0"/>
              <a:t>32% ont connaissance de dispositif(s) post-diagnostic au sein de leur région</a:t>
            </a:r>
          </a:p>
          <a:p>
            <a:pPr>
              <a:buFontTx/>
              <a:buChar char="-"/>
            </a:pPr>
            <a:r>
              <a:rPr lang="fr-FR" dirty="0" smtClean="0"/>
              <a:t>67% : pas connaissance</a:t>
            </a:r>
          </a:p>
          <a:p>
            <a:pPr>
              <a:buFontTx/>
              <a:buChar char="-"/>
            </a:pPr>
            <a:r>
              <a:rPr lang="fr-FR" dirty="0" smtClean="0"/>
              <a:t>19% participent à un groupe de parole ou un réseau parents</a:t>
            </a:r>
          </a:p>
          <a:p>
            <a:pPr>
              <a:buFontTx/>
              <a:buChar char="-"/>
            </a:pPr>
            <a:r>
              <a:rPr lang="fr-FR" dirty="0" smtClean="0"/>
              <a:t>11% : informations via internet</a:t>
            </a:r>
          </a:p>
          <a:p>
            <a:pPr>
              <a:buFontTx/>
              <a:buChar char="-"/>
            </a:pPr>
            <a:r>
              <a:rPr lang="fr-FR" dirty="0" smtClean="0"/>
              <a:t>3%: VAD mises en place par équipe de soins ou médico-sociale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1351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3366FF"/>
                </a:solidFill>
              </a:rPr>
              <a:t>PRÉAMBULE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Avis des parents:</a:t>
            </a:r>
          </a:p>
          <a:p>
            <a:pPr marL="0" indent="0">
              <a:buNone/>
            </a:pPr>
            <a:r>
              <a:rPr lang="fr-FR" dirty="0" smtClean="0"/>
              <a:t>-  82% relèvent l’inexistence de dispositifs</a:t>
            </a:r>
          </a:p>
          <a:p>
            <a:pPr>
              <a:buFontTx/>
              <a:buChar char="-"/>
            </a:pPr>
            <a:r>
              <a:rPr lang="fr-FR" dirty="0" smtClean="0"/>
              <a:t>63% : dispositifs existent, mais pas adaptés aux besoins spécifiques de la fratrie d’un ou plusieurs enfants avec TSA</a:t>
            </a:r>
          </a:p>
          <a:p>
            <a:pPr marL="0" indent="0">
              <a:buNone/>
            </a:pPr>
            <a:endParaRPr lang="fr-FR" b="1" dirty="0" smtClean="0">
              <a:solidFill>
                <a:srgbClr val="FF0000"/>
              </a:solidFill>
              <a:sym typeface="Wingdings"/>
            </a:endParaRPr>
          </a:p>
          <a:p>
            <a:pPr marL="0" indent="0">
              <a:buNone/>
            </a:pPr>
            <a:r>
              <a:rPr lang="fr-FR" b="1" dirty="0" smtClean="0">
                <a:solidFill>
                  <a:srgbClr val="FF0000"/>
                </a:solidFill>
                <a:sym typeface="Wingdings"/>
              </a:rPr>
              <a:t> Inégalités territoriales //offres d’accompagnement et de soins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5902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3251</Words>
  <Application>Microsoft Macintosh PowerPoint</Application>
  <PresentationFormat>Présentation à l'écran (4:3)</PresentationFormat>
  <Paragraphs>336</Paragraphs>
  <Slides>51</Slides>
  <Notes>27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51</vt:i4>
      </vt:variant>
    </vt:vector>
  </HeadingPairs>
  <TitlesOfParts>
    <vt:vector size="52" baseType="lpstr">
      <vt:lpstr>Thème Office</vt:lpstr>
      <vt:lpstr>FRATRIE &amp; TROUBLES DU SPECTRE DE L’AUTISME</vt:lpstr>
      <vt:lpstr>INTRODUCTION</vt:lpstr>
      <vt:lpstr>INTRODUCTION</vt:lpstr>
      <vt:lpstr>INTRODUCTION</vt:lpstr>
      <vt:lpstr>INTRODUCTION</vt:lpstr>
      <vt:lpstr>PRÉAMBULE</vt:lpstr>
      <vt:lpstr>PRÉAMBULE</vt:lpstr>
      <vt:lpstr>PRÉAMBULE</vt:lpstr>
      <vt:lpstr>PRÉAMBULE</vt:lpstr>
      <vt:lpstr>Facteurs liés à un TSA ayant une influence sur les relations fraternelles</vt:lpstr>
      <vt:lpstr>1)Hypothèses génétiques</vt:lpstr>
      <vt:lpstr>1)Hypothèses génétiques</vt:lpstr>
      <vt:lpstr>2) Facteurs liés à la fratrie</vt:lpstr>
      <vt:lpstr>2) Facteurs liés à la fratrie</vt:lpstr>
      <vt:lpstr>2) Facteurs liés à la fratrie</vt:lpstr>
      <vt:lpstr>2) Facteurs liés à la fratrie</vt:lpstr>
      <vt:lpstr>1) Facteurs liés à la fratrie</vt:lpstr>
      <vt:lpstr>1) Facteurs liés à la fratrie</vt:lpstr>
      <vt:lpstr>1) Facteurs liés à la fratrie</vt:lpstr>
      <vt:lpstr>1) Facteurs liés à la fratrie</vt:lpstr>
      <vt:lpstr>1) Facteurs liés à la fratrie</vt:lpstr>
      <vt:lpstr>1) Facteurs liés à la fratrie</vt:lpstr>
      <vt:lpstr>1) Facteurs liés à la fratrie</vt:lpstr>
      <vt:lpstr>1) Facteurs liés à la fratrie</vt:lpstr>
      <vt:lpstr>1) Facteurs liés à la fratrie</vt:lpstr>
      <vt:lpstr>1) Facteurs liés à la fratrie</vt:lpstr>
      <vt:lpstr>1) Facteurs liés à la fratrie</vt:lpstr>
      <vt:lpstr>1) Facteurs liésà la fratrie</vt:lpstr>
      <vt:lpstr>1) Facteurs liés à la fratrie</vt:lpstr>
      <vt:lpstr>1) Facteurs liés à la fratrie</vt:lpstr>
      <vt:lpstr>1) Facteurs liés à la fratrie</vt:lpstr>
      <vt:lpstr>1) Facteurs liés à la fratrie</vt:lpstr>
      <vt:lpstr>CAPACITÉS ADAPTATIVES  des fratries</vt:lpstr>
      <vt:lpstr>Présentation PowerPoint</vt:lpstr>
      <vt:lpstr>2) Facteurs liés au vécu parental</vt:lpstr>
      <vt:lpstr>2) Facteurs liés au vécu parental</vt:lpstr>
      <vt:lpstr>2) Facteurs liés au vécu parental</vt:lpstr>
      <vt:lpstr>2) Facteurs liés au vécu parental</vt:lpstr>
      <vt:lpstr>2) Facteurs liés au vécu parental</vt:lpstr>
      <vt:lpstr>2) Facteurs liés au vécu parental</vt:lpstr>
      <vt:lpstr>2) Facteurs liés au vécu parental</vt:lpstr>
      <vt:lpstr>2) Facteurs liés au vécu parental</vt:lpstr>
      <vt:lpstr>2) Facteurs liés au vécu parental</vt:lpstr>
      <vt:lpstr>2) Facteurs liés au vécu parental</vt:lpstr>
      <vt:lpstr>2) Facteurs liés au vécu parental</vt:lpstr>
      <vt:lpstr>Attentes de la fratrie</vt:lpstr>
      <vt:lpstr>Attentes de la fratrie</vt:lpstr>
      <vt:lpstr>Attentes de la fratrie</vt:lpstr>
      <vt:lpstr>Quelques pistes….</vt:lpstr>
      <vt:lpstr>CONCLUSION</vt:lpstr>
      <vt:lpstr>Merci de votre attention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TSA &amp; FRATRIE</dc:title>
  <dc:creator>Michèle OBERLIN</dc:creator>
  <cp:lastModifiedBy>Bouissac Annick Autisme</cp:lastModifiedBy>
  <cp:revision>75</cp:revision>
  <dcterms:created xsi:type="dcterms:W3CDTF">2018-01-16T16:26:29Z</dcterms:created>
  <dcterms:modified xsi:type="dcterms:W3CDTF">2018-02-20T15:46:34Z</dcterms:modified>
</cp:coreProperties>
</file>